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Poppins"/>
      <p:regular r:id="rId48"/>
      <p:bold r:id="rId49"/>
      <p:italic r:id="rId50"/>
      <p:boldItalic r:id="rId51"/>
    </p:embeddedFont>
    <p:embeddedFont>
      <p:font typeface="Poppins Light"/>
      <p:regular r:id="rId52"/>
      <p:bold r:id="rId53"/>
      <p:italic r:id="rId54"/>
      <p:boldItalic r:id="rId55"/>
    </p:embeddedFont>
    <p:embeddedFont>
      <p:font typeface="Poppins SemiBold"/>
      <p:regular r:id="rId56"/>
      <p:bold r:id="rId57"/>
      <p:italic r:id="rId58"/>
      <p:boldItalic r:id="rId59"/>
    </p:embeddedFont>
    <p:embeddedFont>
      <p:font typeface="Spectral Light"/>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0E3505-B8DA-40DA-B6A1-CB1CB6738480}">
  <a:tblStyle styleId="{840E3505-B8DA-40DA-B6A1-CB1CB673848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9E8"/>
          </a:solidFill>
        </a:fill>
      </a:tcStyle>
    </a:wholeTbl>
    <a:band1H>
      <a:tcTxStyle/>
      <a:tcStyle>
        <a:fill>
          <a:solidFill>
            <a:srgbClr val="FFD0CE"/>
          </a:solidFill>
        </a:fill>
      </a:tcStyle>
    </a:band1H>
    <a:band2H>
      <a:tcTxStyle/>
    </a:band2H>
    <a:band1V>
      <a:tcTxStyle/>
      <a:tcStyle>
        <a:fill>
          <a:solidFill>
            <a:srgbClr val="FFD0CE"/>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regular.fntdata"/><Relationship Id="rId47" Type="http://schemas.openxmlformats.org/officeDocument/2006/relationships/slide" Target="slides/slide41.xml"/><Relationship Id="rId49" Type="http://schemas.openxmlformats.org/officeDocument/2006/relationships/font" Target="fonts/Poppi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pectralLight-italic.fntdata"/><Relationship Id="rId61" Type="http://schemas.openxmlformats.org/officeDocument/2006/relationships/font" Target="fonts/SpectralLight-bold.fntdata"/><Relationship Id="rId20" Type="http://schemas.openxmlformats.org/officeDocument/2006/relationships/slide" Target="slides/slide14.xml"/><Relationship Id="rId63" Type="http://schemas.openxmlformats.org/officeDocument/2006/relationships/font" Target="fonts/SpectralLight-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SpectralLight-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PoppinsLight-bold.fntdata"/><Relationship Id="rId52" Type="http://schemas.openxmlformats.org/officeDocument/2006/relationships/font" Target="fonts/PoppinsLight-regular.fntdata"/><Relationship Id="rId11" Type="http://schemas.openxmlformats.org/officeDocument/2006/relationships/slide" Target="slides/slide5.xml"/><Relationship Id="rId55" Type="http://schemas.openxmlformats.org/officeDocument/2006/relationships/font" Target="fonts/PoppinsLight-boldItalic.fntdata"/><Relationship Id="rId10" Type="http://schemas.openxmlformats.org/officeDocument/2006/relationships/slide" Target="slides/slide4.xml"/><Relationship Id="rId54" Type="http://schemas.openxmlformats.org/officeDocument/2006/relationships/font" Target="fonts/PoppinsLight-italic.fntdata"/><Relationship Id="rId13" Type="http://schemas.openxmlformats.org/officeDocument/2006/relationships/slide" Target="slides/slide7.xml"/><Relationship Id="rId57" Type="http://schemas.openxmlformats.org/officeDocument/2006/relationships/font" Target="fonts/PoppinsSemiBold-bold.fntdata"/><Relationship Id="rId12" Type="http://schemas.openxmlformats.org/officeDocument/2006/relationships/slide" Target="slides/slide6.xml"/><Relationship Id="rId56" Type="http://schemas.openxmlformats.org/officeDocument/2006/relationships/font" Target="fonts/PoppinsSemiBold-regular.fntdata"/><Relationship Id="rId15" Type="http://schemas.openxmlformats.org/officeDocument/2006/relationships/slide" Target="slides/slide9.xml"/><Relationship Id="rId59" Type="http://schemas.openxmlformats.org/officeDocument/2006/relationships/font" Target="fonts/PoppinsSemiBold-boldItalic.fntdata"/><Relationship Id="rId14" Type="http://schemas.openxmlformats.org/officeDocument/2006/relationships/slide" Target="slides/slide8.xml"/><Relationship Id="rId58" Type="http://schemas.openxmlformats.org/officeDocument/2006/relationships/font" Target="fonts/PoppinsSemi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24302bcc0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f24302bcc0_0_8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f24302bcc0_0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f24302bcc0_0_9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f24302bcc0_0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f24302bcc0_0_10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f24302bcc0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f24302bcc0_0_1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f24302bcc0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2f24302bcc0_0_1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f24302bcc0_0_1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f24302bcc0_0_1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f24302bcc0_0_1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f24302bcc0_0_16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026a787cc0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026a787cc0_2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f24302bcc0_0_1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f24302bcc0_0_18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f24302bcc0_0_1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2f24302bcc0_0_19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24302bc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f24302bc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f24302bcc0_0_2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2f24302bcc0_0_20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f24302bcc0_0_2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2f24302bcc0_0_2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f24302bcc0_0_2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g2f24302bcc0_0_23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f24302bcc0_0_2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g2f24302bcc0_0_2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f24302bcc0_0_2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g2f24302bcc0_0_25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24302bcc0_0_2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g2f24302bcc0_0_26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f24302bcc0_0_2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g2f24302bcc0_0_27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f24302bcc0_0_2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g2f24302bcc0_0_28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f24302bcc0_0_2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2f24302bcc0_0_29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f24302bcc0_0_3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g2f24302bcc0_0_3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24302bcc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f24302bcc0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f24302bcc0_0_3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2f24302bcc0_0_3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f24302bcc0_0_3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g2f24302bcc0_0_3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f24302bcc0_0_3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g2f24302bcc0_0_3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f24302bcc0_0_3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g2f24302bcc0_0_36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2f24302bcc0_0_4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g2f24302bcc0_0_4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3026a787cc0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g3026a787cc0_2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f24302bcc0_0_4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g2f24302bcc0_0_48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f24302bcc0_0_5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g2f24302bcc0_0_5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3026a787cc0_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g3026a787cc0_2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3026a787cc0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g3026a787cc0_2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24302bcc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f24302bcc0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2f24302bcc0_0_6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g2f24302bcc0_0_65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f24302bcc0_0_6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2f24302bcc0_0_69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f24302bcc0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f24302bcc0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24302bcc0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f24302bcc0_0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f24302bcc0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f24302bcc0_0_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f24302bcc0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f24302bcc0_0_6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24302bcc0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f24302bcc0_0_7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Client pitch deck</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Client pitch deck</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chemeClr val="accent5"/>
                </a:solidFill>
                <a:latin typeface="Spectral Light"/>
                <a:ea typeface="Spectral Light"/>
                <a:cs typeface="Spectral Light"/>
                <a:sym typeface="Spectral Light"/>
              </a:rPr>
              <a:t>Client pitch deck</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1000"/>
              </a:spcBef>
              <a:spcAft>
                <a:spcPts val="100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1" name="Shape 111"/>
        <p:cNvGrpSpPr/>
        <p:nvPr/>
      </p:nvGrpSpPr>
      <p:grpSpPr>
        <a:xfrm>
          <a:off x="0" y="0"/>
          <a:ext cx="0" cy="0"/>
          <a:chOff x="0" y="0"/>
          <a:chExt cx="0" cy="0"/>
        </a:xfrm>
      </p:grpSpPr>
      <p:sp>
        <p:nvSpPr>
          <p:cNvPr id="112" name="Google Shape;112;p1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3" name="Google Shape;113;p15"/>
          <p:cNvSpPr txBox="1"/>
          <p:nvPr>
            <p:ph idx="1" type="subTitle"/>
          </p:nvPr>
        </p:nvSpPr>
        <p:spPr>
          <a:xfrm>
            <a:off x="413650" y="1666625"/>
            <a:ext cx="81336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400"/>
              <a:buNone/>
              <a:defRPr>
                <a:solidFill>
                  <a:srgbClr val="09100F"/>
                </a:solidFill>
              </a:defRPr>
            </a:lvl1pPr>
            <a:lvl2pPr lvl="1" rtl="0">
              <a:lnSpc>
                <a:spcPct val="115000"/>
              </a:lnSpc>
              <a:spcBef>
                <a:spcPts val="1000"/>
              </a:spcBef>
              <a:spcAft>
                <a:spcPts val="0"/>
              </a:spcAft>
              <a:buClr>
                <a:srgbClr val="09100F"/>
              </a:buClr>
              <a:buSzPts val="1400"/>
              <a:buNone/>
              <a:defRPr>
                <a:solidFill>
                  <a:srgbClr val="09100F"/>
                </a:solidFill>
              </a:defRPr>
            </a:lvl2pPr>
            <a:lvl3pPr lvl="2" rtl="0">
              <a:lnSpc>
                <a:spcPct val="115000"/>
              </a:lnSpc>
              <a:spcBef>
                <a:spcPts val="1000"/>
              </a:spcBef>
              <a:spcAft>
                <a:spcPts val="0"/>
              </a:spcAft>
              <a:buClr>
                <a:srgbClr val="09100F"/>
              </a:buClr>
              <a:buSzPts val="1400"/>
              <a:buNone/>
              <a:defRPr>
                <a:solidFill>
                  <a:srgbClr val="09100F"/>
                </a:solidFill>
              </a:defRPr>
            </a:lvl3pPr>
            <a:lvl4pPr lvl="3" rtl="0">
              <a:lnSpc>
                <a:spcPct val="115000"/>
              </a:lnSpc>
              <a:spcBef>
                <a:spcPts val="1000"/>
              </a:spcBef>
              <a:spcAft>
                <a:spcPts val="0"/>
              </a:spcAft>
              <a:buClr>
                <a:srgbClr val="09100F"/>
              </a:buClr>
              <a:buSzPts val="1400"/>
              <a:buNone/>
              <a:defRPr>
                <a:solidFill>
                  <a:srgbClr val="09100F"/>
                </a:solidFill>
              </a:defRPr>
            </a:lvl4pPr>
            <a:lvl5pPr lvl="4" rtl="0">
              <a:lnSpc>
                <a:spcPct val="115000"/>
              </a:lnSpc>
              <a:spcBef>
                <a:spcPts val="1000"/>
              </a:spcBef>
              <a:spcAft>
                <a:spcPts val="0"/>
              </a:spcAft>
              <a:buClr>
                <a:srgbClr val="09100F"/>
              </a:buClr>
              <a:buSzPts val="1400"/>
              <a:buNone/>
              <a:defRPr>
                <a:solidFill>
                  <a:srgbClr val="09100F"/>
                </a:solidFill>
              </a:defRPr>
            </a:lvl5pPr>
            <a:lvl6pPr lvl="5" rtl="0">
              <a:lnSpc>
                <a:spcPct val="115000"/>
              </a:lnSpc>
              <a:spcBef>
                <a:spcPts val="1000"/>
              </a:spcBef>
              <a:spcAft>
                <a:spcPts val="0"/>
              </a:spcAft>
              <a:buClr>
                <a:srgbClr val="09100F"/>
              </a:buClr>
              <a:buSzPts val="1400"/>
              <a:buNone/>
              <a:defRPr>
                <a:solidFill>
                  <a:srgbClr val="09100F"/>
                </a:solidFill>
              </a:defRPr>
            </a:lvl6pPr>
            <a:lvl7pPr lvl="6" rtl="0">
              <a:lnSpc>
                <a:spcPct val="115000"/>
              </a:lnSpc>
              <a:spcBef>
                <a:spcPts val="1000"/>
              </a:spcBef>
              <a:spcAft>
                <a:spcPts val="0"/>
              </a:spcAft>
              <a:buClr>
                <a:srgbClr val="09100F"/>
              </a:buClr>
              <a:buSzPts val="1400"/>
              <a:buNone/>
              <a:defRPr>
                <a:solidFill>
                  <a:srgbClr val="09100F"/>
                </a:solidFill>
              </a:defRPr>
            </a:lvl7pPr>
            <a:lvl8pPr lvl="7" rtl="0">
              <a:lnSpc>
                <a:spcPct val="115000"/>
              </a:lnSpc>
              <a:spcBef>
                <a:spcPts val="1000"/>
              </a:spcBef>
              <a:spcAft>
                <a:spcPts val="0"/>
              </a:spcAft>
              <a:buClr>
                <a:srgbClr val="09100F"/>
              </a:buClr>
              <a:buSzPts val="1400"/>
              <a:buNone/>
              <a:defRPr>
                <a:solidFill>
                  <a:srgbClr val="09100F"/>
                </a:solidFill>
              </a:defRPr>
            </a:lvl8pPr>
            <a:lvl9pPr lvl="8" rtl="0">
              <a:lnSpc>
                <a:spcPct val="115000"/>
              </a:lnSpc>
              <a:spcBef>
                <a:spcPts val="1000"/>
              </a:spcBef>
              <a:spcAft>
                <a:spcPts val="1000"/>
              </a:spcAft>
              <a:buClr>
                <a:srgbClr val="09100F"/>
              </a:buClr>
              <a:buSzPts val="1400"/>
              <a:buNone/>
              <a:defRPr>
                <a:solidFill>
                  <a:srgbClr val="09100F"/>
                </a:solidFill>
              </a:defRPr>
            </a:lvl9pPr>
          </a:lstStyle>
          <a:p/>
        </p:txBody>
      </p:sp>
      <p:sp>
        <p:nvSpPr>
          <p:cNvPr id="114" name="Google Shape;114;p1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1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6" name="Google Shape;116;p15"/>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6"/>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20" name="Google Shape;120;p16"/>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21" name="Google Shape;121;p16"/>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22" name="Google Shape;122;p16"/>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3" name="Shape 123"/>
        <p:cNvGrpSpPr/>
        <p:nvPr/>
      </p:nvGrpSpPr>
      <p:grpSpPr>
        <a:xfrm>
          <a:off x="0" y="0"/>
          <a:ext cx="0" cy="0"/>
          <a:chOff x="0" y="0"/>
          <a:chExt cx="0" cy="0"/>
        </a:xfrm>
      </p:grpSpPr>
      <p:sp>
        <p:nvSpPr>
          <p:cNvPr id="124" name="Google Shape;124;p1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25" name="Google Shape;125;p17"/>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26" name="Google Shape;126;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7" name="Google Shape;127;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7"/>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9" name="Shape 129"/>
        <p:cNvGrpSpPr/>
        <p:nvPr/>
      </p:nvGrpSpPr>
      <p:grpSpPr>
        <a:xfrm>
          <a:off x="0" y="0"/>
          <a:ext cx="0" cy="0"/>
          <a:chOff x="0" y="0"/>
          <a:chExt cx="0" cy="0"/>
        </a:xfrm>
      </p:grpSpPr>
      <p:sp>
        <p:nvSpPr>
          <p:cNvPr id="130" name="Google Shape;130;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1" name="Google Shape;13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2" name="Google Shape;132;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18"/>
          <p:cNvSpPr/>
          <p:nvPr>
            <p:ph idx="2" type="pic"/>
          </p:nvPr>
        </p:nvSpPr>
        <p:spPr>
          <a:xfrm>
            <a:off x="1637110" y="884635"/>
            <a:ext cx="2521800" cy="252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400"/>
              <a:buFont typeface="Arial"/>
              <a:buNone/>
              <a:defRPr b="0" i="0" sz="4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4" name="Google Shape;134;p18"/>
          <p:cNvSpPr/>
          <p:nvPr>
            <p:ph idx="3" type="pic"/>
          </p:nvPr>
        </p:nvSpPr>
        <p:spPr>
          <a:xfrm>
            <a:off x="7429500" y="2066925"/>
            <a:ext cx="685800" cy="68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5" name="Google Shape;135;p18"/>
          <p:cNvSpPr/>
          <p:nvPr>
            <p:ph idx="4" type="pic"/>
          </p:nvPr>
        </p:nvSpPr>
        <p:spPr>
          <a:xfrm>
            <a:off x="628650" y="2066925"/>
            <a:ext cx="685800" cy="68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6" name="Google Shape;136;p18"/>
          <p:cNvSpPr/>
          <p:nvPr>
            <p:ph idx="5" type="pic"/>
          </p:nvPr>
        </p:nvSpPr>
        <p:spPr>
          <a:xfrm>
            <a:off x="6838950" y="1181100"/>
            <a:ext cx="685800" cy="68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7" name="Google Shape;137;p18"/>
          <p:cNvSpPr/>
          <p:nvPr>
            <p:ph idx="6" type="pic"/>
          </p:nvPr>
        </p:nvSpPr>
        <p:spPr>
          <a:xfrm>
            <a:off x="4743450" y="657225"/>
            <a:ext cx="685800" cy="68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8" name="Google Shape;138;p18"/>
          <p:cNvSpPr/>
          <p:nvPr>
            <p:ph idx="7" type="pic"/>
          </p:nvPr>
        </p:nvSpPr>
        <p:spPr>
          <a:xfrm>
            <a:off x="4953000" y="619125"/>
            <a:ext cx="2991000" cy="25146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None/>
              <a:defRPr/>
            </a:lvl1pPr>
          </a:lstStyle>
          <a:p/>
        </p:txBody>
      </p:sp>
      <p:pic>
        <p:nvPicPr>
          <p:cNvPr descr="Logo, company name&#10;&#10;Description automatically generated" id="139" name="Google Shape;139;p18"/>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0" name="Shape 140"/>
        <p:cNvGrpSpPr/>
        <p:nvPr/>
      </p:nvGrpSpPr>
      <p:grpSpPr>
        <a:xfrm>
          <a:off x="0" y="0"/>
          <a:ext cx="0" cy="0"/>
          <a:chOff x="0" y="0"/>
          <a:chExt cx="0" cy="0"/>
        </a:xfrm>
      </p:grpSpPr>
      <p:pic>
        <p:nvPicPr>
          <p:cNvPr descr="Logo, company name&#10;&#10;Description automatically generated" id="141" name="Google Shape;141;p19"/>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142" name="Shape 142"/>
        <p:cNvGrpSpPr/>
        <p:nvPr/>
      </p:nvGrpSpPr>
      <p:grpSpPr>
        <a:xfrm>
          <a:off x="0" y="0"/>
          <a:ext cx="0" cy="0"/>
          <a:chOff x="0" y="0"/>
          <a:chExt cx="0" cy="0"/>
        </a:xfrm>
      </p:grpSpPr>
      <p:sp>
        <p:nvSpPr>
          <p:cNvPr id="143" name="Google Shape;143;p20"/>
          <p:cNvSpPr/>
          <p:nvPr>
            <p:ph idx="2" type="pic"/>
          </p:nvPr>
        </p:nvSpPr>
        <p:spPr>
          <a:xfrm>
            <a:off x="4515563" y="0"/>
            <a:ext cx="4628400" cy="4114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300"/>
              </a:spcBef>
              <a:spcAft>
                <a:spcPts val="0"/>
              </a:spcAft>
              <a:buClr>
                <a:srgbClr val="7F7F7F"/>
              </a:buClr>
              <a:buSzPts val="1400"/>
              <a:buFont typeface="Arial"/>
              <a:buNone/>
              <a:defRPr b="0" i="0" sz="1400" u="none" cap="none" strike="noStrike">
                <a:solidFill>
                  <a:srgbClr val="7F7F7F"/>
                </a:solidFill>
                <a:latin typeface="Poppins"/>
                <a:ea typeface="Poppins"/>
                <a:cs typeface="Poppins"/>
                <a:sym typeface="Poppins"/>
              </a:defRPr>
            </a:lvl1pPr>
            <a:lvl2pPr lvl="1" marR="0" rtl="0" algn="l">
              <a:spcBef>
                <a:spcPts val="200"/>
              </a:spcBef>
              <a:spcAft>
                <a:spcPts val="0"/>
              </a:spcAft>
              <a:buClr>
                <a:srgbClr val="7F7F7F"/>
              </a:buClr>
              <a:buSzPts val="1200"/>
              <a:buFont typeface="Arial"/>
              <a:buChar char="–"/>
              <a:defRPr b="0" i="0" sz="1200" u="none" cap="none" strike="noStrike">
                <a:solidFill>
                  <a:srgbClr val="7F7F7F"/>
                </a:solidFill>
                <a:latin typeface="Poppins"/>
                <a:ea typeface="Poppins"/>
                <a:cs typeface="Poppins"/>
                <a:sym typeface="Poppins"/>
              </a:defRPr>
            </a:lvl2pPr>
            <a:lvl3pPr lvl="2" marR="0" rtl="0" algn="l">
              <a:spcBef>
                <a:spcPts val="200"/>
              </a:spcBef>
              <a:spcAft>
                <a:spcPts val="0"/>
              </a:spcAft>
              <a:buClr>
                <a:srgbClr val="7F7F7F"/>
              </a:buClr>
              <a:buSzPts val="1100"/>
              <a:buFont typeface="Arial"/>
              <a:buChar char="•"/>
              <a:defRPr b="0" i="0" sz="1100" u="none" cap="none" strike="noStrike">
                <a:solidFill>
                  <a:srgbClr val="7F7F7F"/>
                </a:solidFill>
                <a:latin typeface="Poppins"/>
                <a:ea typeface="Poppins"/>
                <a:cs typeface="Poppins"/>
                <a:sym typeface="Poppins"/>
              </a:defRPr>
            </a:lvl3pPr>
            <a:lvl4pPr lvl="3" marR="0" rtl="0" algn="l">
              <a:spcBef>
                <a:spcPts val="200"/>
              </a:spcBef>
              <a:spcAft>
                <a:spcPts val="0"/>
              </a:spcAft>
              <a:buClr>
                <a:srgbClr val="7F7F7F"/>
              </a:buClr>
              <a:buSzPts val="900"/>
              <a:buFont typeface="Arial"/>
              <a:buChar char="–"/>
              <a:defRPr b="0" i="0" sz="900" u="none" cap="none" strike="noStrike">
                <a:solidFill>
                  <a:srgbClr val="7F7F7F"/>
                </a:solidFill>
                <a:latin typeface="Poppins"/>
                <a:ea typeface="Poppins"/>
                <a:cs typeface="Poppins"/>
                <a:sym typeface="Poppins"/>
              </a:defRPr>
            </a:lvl4pPr>
            <a:lvl5pPr lvl="4" marR="0" rtl="0" algn="l">
              <a:spcBef>
                <a:spcPts val="200"/>
              </a:spcBef>
              <a:spcAft>
                <a:spcPts val="0"/>
              </a:spcAft>
              <a:buClr>
                <a:srgbClr val="7F7F7F"/>
              </a:buClr>
              <a:buSzPts val="900"/>
              <a:buFont typeface="Arial"/>
              <a:buChar char="»"/>
              <a:defRPr b="0" i="0" sz="900" u="none" cap="none" strike="noStrike">
                <a:solidFill>
                  <a:srgbClr val="7F7F7F"/>
                </a:solidFill>
                <a:latin typeface="Poppins"/>
                <a:ea typeface="Poppins"/>
                <a:cs typeface="Poppins"/>
                <a:sym typeface="Poppins"/>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descr="Logo, company name&#10;&#10;Description automatically generated" id="144" name="Google Shape;144;p20"/>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75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7" name="Google Shape;17;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 name="Google Shape;18;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Client pitch deck</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145" name="Shape 145"/>
        <p:cNvGrpSpPr/>
        <p:nvPr/>
      </p:nvGrpSpPr>
      <p:grpSpPr>
        <a:xfrm>
          <a:off x="0" y="0"/>
          <a:ext cx="0" cy="0"/>
          <a:chOff x="0" y="0"/>
          <a:chExt cx="0" cy="0"/>
        </a:xfrm>
      </p:grpSpPr>
      <p:sp>
        <p:nvSpPr>
          <p:cNvPr id="146" name="Google Shape;146;p21"/>
          <p:cNvSpPr/>
          <p:nvPr>
            <p:ph idx="2" type="pic"/>
          </p:nvPr>
        </p:nvSpPr>
        <p:spPr>
          <a:xfrm>
            <a:off x="1" y="3154728"/>
            <a:ext cx="9144000" cy="1988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300"/>
              </a:spcBef>
              <a:spcAft>
                <a:spcPts val="0"/>
              </a:spcAft>
              <a:buClr>
                <a:srgbClr val="7F7F7F"/>
              </a:buClr>
              <a:buSzPts val="1400"/>
              <a:buFont typeface="Arial"/>
              <a:buNone/>
              <a:defRPr b="0" i="0" sz="1400" u="none" cap="none" strike="noStrike">
                <a:solidFill>
                  <a:srgbClr val="7F7F7F"/>
                </a:solidFill>
                <a:latin typeface="Poppins"/>
                <a:ea typeface="Poppins"/>
                <a:cs typeface="Poppins"/>
                <a:sym typeface="Poppins"/>
              </a:defRPr>
            </a:lvl1pPr>
            <a:lvl2pPr lvl="1" marR="0" rtl="0" algn="l">
              <a:spcBef>
                <a:spcPts val="200"/>
              </a:spcBef>
              <a:spcAft>
                <a:spcPts val="0"/>
              </a:spcAft>
              <a:buClr>
                <a:srgbClr val="7F7F7F"/>
              </a:buClr>
              <a:buSzPts val="1200"/>
              <a:buFont typeface="Arial"/>
              <a:buChar char="–"/>
              <a:defRPr b="0" i="0" sz="1200" u="none" cap="none" strike="noStrike">
                <a:solidFill>
                  <a:srgbClr val="7F7F7F"/>
                </a:solidFill>
                <a:latin typeface="Poppins"/>
                <a:ea typeface="Poppins"/>
                <a:cs typeface="Poppins"/>
                <a:sym typeface="Poppins"/>
              </a:defRPr>
            </a:lvl2pPr>
            <a:lvl3pPr lvl="2" marR="0" rtl="0" algn="l">
              <a:spcBef>
                <a:spcPts val="200"/>
              </a:spcBef>
              <a:spcAft>
                <a:spcPts val="0"/>
              </a:spcAft>
              <a:buClr>
                <a:srgbClr val="7F7F7F"/>
              </a:buClr>
              <a:buSzPts val="1100"/>
              <a:buFont typeface="Arial"/>
              <a:buChar char="•"/>
              <a:defRPr b="0" i="0" sz="1100" u="none" cap="none" strike="noStrike">
                <a:solidFill>
                  <a:srgbClr val="7F7F7F"/>
                </a:solidFill>
                <a:latin typeface="Poppins"/>
                <a:ea typeface="Poppins"/>
                <a:cs typeface="Poppins"/>
                <a:sym typeface="Poppins"/>
              </a:defRPr>
            </a:lvl3pPr>
            <a:lvl4pPr lvl="3" marR="0" rtl="0" algn="l">
              <a:spcBef>
                <a:spcPts val="200"/>
              </a:spcBef>
              <a:spcAft>
                <a:spcPts val="0"/>
              </a:spcAft>
              <a:buClr>
                <a:srgbClr val="7F7F7F"/>
              </a:buClr>
              <a:buSzPts val="900"/>
              <a:buFont typeface="Arial"/>
              <a:buChar char="–"/>
              <a:defRPr b="0" i="0" sz="900" u="none" cap="none" strike="noStrike">
                <a:solidFill>
                  <a:srgbClr val="7F7F7F"/>
                </a:solidFill>
                <a:latin typeface="Poppins"/>
                <a:ea typeface="Poppins"/>
                <a:cs typeface="Poppins"/>
                <a:sym typeface="Poppins"/>
              </a:defRPr>
            </a:lvl4pPr>
            <a:lvl5pPr lvl="4" marR="0" rtl="0" algn="l">
              <a:spcBef>
                <a:spcPts val="200"/>
              </a:spcBef>
              <a:spcAft>
                <a:spcPts val="0"/>
              </a:spcAft>
              <a:buClr>
                <a:srgbClr val="7F7F7F"/>
              </a:buClr>
              <a:buSzPts val="900"/>
              <a:buFont typeface="Arial"/>
              <a:buChar char="»"/>
              <a:defRPr b="0" i="0" sz="900" u="none" cap="none" strike="noStrike">
                <a:solidFill>
                  <a:srgbClr val="7F7F7F"/>
                </a:solidFill>
                <a:latin typeface="Poppins"/>
                <a:ea typeface="Poppins"/>
                <a:cs typeface="Poppins"/>
                <a:sym typeface="Poppins"/>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descr="Logo, company name&#10;&#10;Description automatically generated" id="147" name="Google Shape;147;p21"/>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75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rgbClr val="F2F2F2"/>
        </a:solidFill>
      </p:bgPr>
    </p:bg>
    <p:spTree>
      <p:nvGrpSpPr>
        <p:cNvPr id="148" name="Shape 148"/>
        <p:cNvGrpSpPr/>
        <p:nvPr/>
      </p:nvGrpSpPr>
      <p:grpSpPr>
        <a:xfrm>
          <a:off x="0" y="0"/>
          <a:ext cx="0" cy="0"/>
          <a:chOff x="0" y="0"/>
          <a:chExt cx="0" cy="0"/>
        </a:xfrm>
      </p:grpSpPr>
      <p:pic>
        <p:nvPicPr>
          <p:cNvPr descr="Logo, company name&#10;&#10;Description automatically generated" id="149" name="Google Shape;149;p22"/>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Client </a:t>
            </a:r>
            <a:r>
              <a:rPr i="1" lang="en" sz="1200">
                <a:solidFill>
                  <a:srgbClr val="6C706F"/>
                </a:solidFill>
                <a:latin typeface="Spectral Light"/>
                <a:ea typeface="Spectral Light"/>
                <a:cs typeface="Spectral Light"/>
                <a:sym typeface="Spectral Light"/>
              </a:rPr>
              <a:t>pitch</a:t>
            </a:r>
            <a:r>
              <a:rPr i="1" lang="en" sz="1200">
                <a:solidFill>
                  <a:srgbClr val="6C706F"/>
                </a:solidFill>
                <a:latin typeface="Spectral Light"/>
                <a:ea typeface="Spectral Light"/>
                <a:cs typeface="Spectral Light"/>
                <a:sym typeface="Spectral Light"/>
              </a:rPr>
              <a:t> deck</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0" name="Google Shape;30;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31" name="Google Shape;31;p5"/>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Client pitch deck</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rtl="0" algn="ctr">
              <a:lnSpc>
                <a:spcPct val="115000"/>
              </a:lnSpc>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6" name="Google Shape;36;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6"/>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Client pitch deck</a:t>
            </a:r>
            <a:endParaRPr i="1" sz="1200">
              <a:solidFill>
                <a:srgbClr val="6C706F"/>
              </a:solidFill>
              <a:latin typeface="Spectral Light"/>
              <a:ea typeface="Spectral Light"/>
              <a:cs typeface="Spectral Light"/>
              <a:sym typeface="Spectral Light"/>
            </a:endParaRPr>
          </a:p>
        </p:txBody>
      </p:sp>
      <p:sp>
        <p:nvSpPr>
          <p:cNvPr id="42" name="Google Shape;42;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3" name="Google Shape;43;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4" name="Google Shape;44;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5" name="Google Shape;45;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6" name="Google Shape;46;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1" name="Google Shape;51;p8"/>
          <p:cNvSpPr txBox="1"/>
          <p:nvPr>
            <p:ph idx="2"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2" name="Google Shape;52;p8"/>
          <p:cNvSpPr txBox="1"/>
          <p:nvPr>
            <p:ph idx="3"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3" name="Google Shape;53;p8"/>
          <p:cNvSpPr txBox="1"/>
          <p:nvPr>
            <p:ph idx="4"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4" name="Google Shape;54;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5" name="Google Shape;55;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Client pitch deck</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7.jpg"/><Relationship Id="rId7"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11.png"/><Relationship Id="rId7"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11.png"/><Relationship Id="rId7"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image" Target="../media/image10.jpg"/><Relationship Id="rId6" Type="http://schemas.openxmlformats.org/officeDocument/2006/relationships/image" Target="../media/image18.jpg"/><Relationship Id="rId7" Type="http://schemas.openxmlformats.org/officeDocument/2006/relationships/image" Target="../media/image29.jpg"/><Relationship Id="rId8"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7.jpg"/><Relationship Id="rId7" Type="http://schemas.openxmlformats.org/officeDocument/2006/relationships/image" Target="../media/image5.png"/><Relationship Id="rId8"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7.jpg"/><Relationship Id="rId7"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ctrTitle"/>
          </p:nvPr>
        </p:nvSpPr>
        <p:spPr>
          <a:xfrm>
            <a:off x="413650" y="1814650"/>
            <a:ext cx="8520600" cy="596400"/>
          </a:xfrm>
          <a:prstGeom prst="rect">
            <a:avLst/>
          </a:prstGeom>
        </p:spPr>
        <p:txBody>
          <a:bodyPr anchorCtr="0" anchor="b" bIns="0" lIns="0" spcFirstLastPara="1" rIns="0" wrap="square" tIns="0">
            <a:noAutofit/>
          </a:bodyPr>
          <a:lstStyle/>
          <a:p>
            <a:pPr indent="0" lvl="0" marL="0" rtl="0" algn="l">
              <a:spcBef>
                <a:spcPts val="0"/>
              </a:spcBef>
              <a:spcAft>
                <a:spcPts val="1000"/>
              </a:spcAft>
              <a:buNone/>
            </a:pPr>
            <a:r>
              <a:rPr lang="en"/>
              <a:t>Client pitch deck</a:t>
            </a:r>
            <a:endParaRPr/>
          </a:p>
        </p:txBody>
      </p:sp>
      <p:sp>
        <p:nvSpPr>
          <p:cNvPr id="155" name="Google Shape;155;p23"/>
          <p:cNvSpPr txBox="1"/>
          <p:nvPr>
            <p:ph idx="4294967295" type="subTitle"/>
          </p:nvPr>
        </p:nvSpPr>
        <p:spPr>
          <a:xfrm>
            <a:off x="4388250" y="184450"/>
            <a:ext cx="4402200" cy="162900"/>
          </a:xfrm>
          <a:prstGeom prst="rect">
            <a:avLst/>
          </a:prstGeom>
        </p:spPr>
        <p:txBody>
          <a:bodyPr anchorCtr="0" anchor="t" bIns="0" lIns="0" spcFirstLastPara="1" rIns="0" wrap="square" tIns="0">
            <a:normAutofit fontScale="77500" lnSpcReduction="20000"/>
          </a:bodyPr>
          <a:lstStyle/>
          <a:p>
            <a:pPr indent="0" lvl="0" marL="0" rtl="0" algn="l">
              <a:spcBef>
                <a:spcPts val="0"/>
              </a:spcBef>
              <a:spcAft>
                <a:spcPts val="1000"/>
              </a:spcAft>
              <a:buNone/>
            </a:pPr>
            <a:r>
              <a:rPr lang="en"/>
              <a:t>Name of course here</a:t>
            </a:r>
            <a:endParaRPr/>
          </a:p>
        </p:txBody>
      </p:sp>
      <p:cxnSp>
        <p:nvCxnSpPr>
          <p:cNvPr id="156" name="Google Shape;156;p23"/>
          <p:cNvCxnSpPr/>
          <p:nvPr/>
        </p:nvCxnSpPr>
        <p:spPr>
          <a:xfrm rot="10800000">
            <a:off x="413650" y="2571750"/>
            <a:ext cx="62937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2"/>
          <p:cNvPicPr preferRelativeResize="0"/>
          <p:nvPr/>
        </p:nvPicPr>
        <p:blipFill rotWithShape="1">
          <a:blip r:embed="rId3">
            <a:alphaModFix/>
          </a:blip>
          <a:srcRect b="0" l="228" r="219" t="0"/>
          <a:stretch/>
        </p:blipFill>
        <p:spPr>
          <a:xfrm>
            <a:off x="1519163" y="1709929"/>
            <a:ext cx="1516431" cy="2208816"/>
          </a:xfrm>
          <a:prstGeom prst="rect">
            <a:avLst/>
          </a:prstGeom>
          <a:noFill/>
          <a:ln>
            <a:noFill/>
          </a:ln>
        </p:spPr>
      </p:pic>
      <p:sp>
        <p:nvSpPr>
          <p:cNvPr id="344" name="Google Shape;344;p32"/>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pic>
        <p:nvPicPr>
          <p:cNvPr id="345" name="Google Shape;345;p32"/>
          <p:cNvPicPr preferRelativeResize="0"/>
          <p:nvPr/>
        </p:nvPicPr>
        <p:blipFill rotWithShape="1">
          <a:blip r:embed="rId4">
            <a:alphaModFix/>
          </a:blip>
          <a:srcRect b="1522" l="0" r="0" t="1522"/>
          <a:stretch/>
        </p:blipFill>
        <p:spPr>
          <a:xfrm>
            <a:off x="-1566" y="1706217"/>
            <a:ext cx="1524260" cy="2212528"/>
          </a:xfrm>
          <a:prstGeom prst="rect">
            <a:avLst/>
          </a:prstGeom>
          <a:noFill/>
          <a:ln>
            <a:noFill/>
          </a:ln>
        </p:spPr>
      </p:pic>
      <p:pic>
        <p:nvPicPr>
          <p:cNvPr id="346" name="Google Shape;346;p32"/>
          <p:cNvPicPr preferRelativeResize="0"/>
          <p:nvPr/>
        </p:nvPicPr>
        <p:blipFill rotWithShape="1">
          <a:blip r:embed="rId5">
            <a:alphaModFix/>
          </a:blip>
          <a:srcRect b="1361" l="0" r="0" t="1352"/>
          <a:stretch/>
        </p:blipFill>
        <p:spPr>
          <a:xfrm>
            <a:off x="6078252" y="1709929"/>
            <a:ext cx="1516432" cy="2208815"/>
          </a:xfrm>
          <a:prstGeom prst="rect">
            <a:avLst/>
          </a:prstGeom>
          <a:noFill/>
          <a:ln>
            <a:noFill/>
          </a:ln>
        </p:spPr>
      </p:pic>
      <p:pic>
        <p:nvPicPr>
          <p:cNvPr id="347" name="Google Shape;347;p32"/>
          <p:cNvPicPr preferRelativeResize="0"/>
          <p:nvPr/>
        </p:nvPicPr>
        <p:blipFill rotWithShape="1">
          <a:blip r:embed="rId6">
            <a:alphaModFix/>
          </a:blip>
          <a:srcRect b="0" l="5398" r="6673" t="14617"/>
          <a:stretch/>
        </p:blipFill>
        <p:spPr>
          <a:xfrm>
            <a:off x="7594683" y="1709930"/>
            <a:ext cx="1516430" cy="2208818"/>
          </a:xfrm>
          <a:prstGeom prst="rect">
            <a:avLst/>
          </a:prstGeom>
          <a:noFill/>
          <a:ln>
            <a:noFill/>
          </a:ln>
        </p:spPr>
      </p:pic>
      <p:sp>
        <p:nvSpPr>
          <p:cNvPr id="348" name="Google Shape;348;p32"/>
          <p:cNvSpPr txBox="1"/>
          <p:nvPr/>
        </p:nvSpPr>
        <p:spPr>
          <a:xfrm>
            <a:off x="284944" y="4186669"/>
            <a:ext cx="9273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Steve Williams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UX Designer</a:t>
            </a:r>
            <a:endParaRPr sz="1100"/>
          </a:p>
        </p:txBody>
      </p:sp>
      <p:sp>
        <p:nvSpPr>
          <p:cNvPr id="349" name="Google Shape;349;p32"/>
          <p:cNvSpPr txBox="1"/>
          <p:nvPr/>
        </p:nvSpPr>
        <p:spPr>
          <a:xfrm>
            <a:off x="1901006" y="4186669"/>
            <a:ext cx="8241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Lisa Andrew</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Chief Executive</a:t>
            </a:r>
            <a:endParaRPr sz="1100"/>
          </a:p>
        </p:txBody>
      </p:sp>
      <p:sp>
        <p:nvSpPr>
          <p:cNvPr id="350" name="Google Shape;350;p32"/>
          <p:cNvSpPr txBox="1"/>
          <p:nvPr/>
        </p:nvSpPr>
        <p:spPr>
          <a:xfrm>
            <a:off x="6402938" y="4186669"/>
            <a:ext cx="895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Milton Grey</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Accounts Manager</a:t>
            </a:r>
            <a:endParaRPr sz="1100"/>
          </a:p>
        </p:txBody>
      </p:sp>
      <p:sp>
        <p:nvSpPr>
          <p:cNvPr id="351" name="Google Shape;351;p32"/>
          <p:cNvSpPr txBox="1"/>
          <p:nvPr/>
        </p:nvSpPr>
        <p:spPr>
          <a:xfrm>
            <a:off x="7889306" y="4186669"/>
            <a:ext cx="946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Richie Egleston</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Junior Designer</a:t>
            </a:r>
            <a:endParaRPr sz="1100"/>
          </a:p>
        </p:txBody>
      </p:sp>
      <p:sp>
        <p:nvSpPr>
          <p:cNvPr id="352" name="Google Shape;352;p32"/>
          <p:cNvSpPr txBox="1"/>
          <p:nvPr/>
        </p:nvSpPr>
        <p:spPr>
          <a:xfrm>
            <a:off x="3329325" y="4187794"/>
            <a:ext cx="946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Martin Hawkins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Senior Designer</a:t>
            </a:r>
            <a:endParaRPr sz="1100"/>
          </a:p>
        </p:txBody>
      </p:sp>
      <p:pic>
        <p:nvPicPr>
          <p:cNvPr id="353" name="Google Shape;353;p32"/>
          <p:cNvPicPr preferRelativeResize="0"/>
          <p:nvPr/>
        </p:nvPicPr>
        <p:blipFill rotWithShape="1">
          <a:blip r:embed="rId5">
            <a:alphaModFix/>
          </a:blip>
          <a:srcRect b="1475" l="0" r="0" t="1475"/>
          <a:stretch/>
        </p:blipFill>
        <p:spPr>
          <a:xfrm>
            <a:off x="3020336" y="1709925"/>
            <a:ext cx="1549319" cy="2208817"/>
          </a:xfrm>
          <a:prstGeom prst="rect">
            <a:avLst/>
          </a:prstGeom>
          <a:noFill/>
          <a:ln>
            <a:noFill/>
          </a:ln>
          <a:effectLst>
            <a:outerShdw blurRad="317500" rotWithShape="0" algn="t" dir="5400000" dist="38100">
              <a:srgbClr val="000000">
                <a:alpha val="20000"/>
              </a:srgbClr>
            </a:outerShdw>
          </a:effectLst>
        </p:spPr>
      </p:pic>
      <p:pic>
        <p:nvPicPr>
          <p:cNvPr id="354" name="Google Shape;354;p32"/>
          <p:cNvPicPr preferRelativeResize="0"/>
          <p:nvPr/>
        </p:nvPicPr>
        <p:blipFill rotWithShape="1">
          <a:blip r:embed="rId3">
            <a:alphaModFix/>
          </a:blip>
          <a:srcRect b="845" l="0" r="0" t="835"/>
          <a:stretch/>
        </p:blipFill>
        <p:spPr>
          <a:xfrm>
            <a:off x="7594682" y="1709929"/>
            <a:ext cx="1549318" cy="2208816"/>
          </a:xfrm>
          <a:prstGeom prst="rect">
            <a:avLst/>
          </a:prstGeom>
          <a:noFill/>
          <a:ln>
            <a:noFill/>
          </a:ln>
        </p:spPr>
      </p:pic>
      <p:pic>
        <p:nvPicPr>
          <p:cNvPr id="355" name="Google Shape;355;p32"/>
          <p:cNvPicPr preferRelativeResize="0"/>
          <p:nvPr/>
        </p:nvPicPr>
        <p:blipFill rotWithShape="1">
          <a:blip r:embed="rId7">
            <a:alphaModFix/>
          </a:blip>
          <a:srcRect b="0" l="228" r="219" t="0"/>
          <a:stretch/>
        </p:blipFill>
        <p:spPr>
          <a:xfrm>
            <a:off x="4417475" y="1519812"/>
            <a:ext cx="1775822" cy="2398933"/>
          </a:xfrm>
          <a:prstGeom prst="rect">
            <a:avLst/>
          </a:prstGeom>
          <a:noFill/>
          <a:ln>
            <a:noFill/>
          </a:ln>
        </p:spPr>
      </p:pic>
      <p:sp>
        <p:nvSpPr>
          <p:cNvPr id="356" name="Google Shape;356;p32"/>
          <p:cNvSpPr/>
          <p:nvPr/>
        </p:nvSpPr>
        <p:spPr>
          <a:xfrm flipH="1">
            <a:off x="4417442" y="4105149"/>
            <a:ext cx="1779300" cy="470400"/>
          </a:xfrm>
          <a:prstGeom prst="round1Rect">
            <a:avLst>
              <a:gd fmla="val 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sp>
        <p:nvSpPr>
          <p:cNvPr id="357" name="Google Shape;357;p32"/>
          <p:cNvSpPr txBox="1"/>
          <p:nvPr/>
        </p:nvSpPr>
        <p:spPr>
          <a:xfrm>
            <a:off x="4561776" y="4186650"/>
            <a:ext cx="15165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000"/>
              <a:buFont typeface="Poppins"/>
              <a:buNone/>
            </a:pPr>
            <a:r>
              <a:rPr b="1" i="0" lang="en" sz="1000" u="none" cap="none" strike="noStrike">
                <a:solidFill>
                  <a:schemeClr val="lt1"/>
                </a:solidFill>
                <a:latin typeface="Poppins"/>
                <a:ea typeface="Poppins"/>
                <a:cs typeface="Poppins"/>
                <a:sym typeface="Poppins"/>
              </a:rPr>
              <a:t>Sasha Wildwood</a:t>
            </a:r>
            <a:endParaRPr sz="1100"/>
          </a:p>
          <a:p>
            <a:pPr indent="0" lvl="0" marL="0" marR="0" rtl="0" algn="ctr">
              <a:lnSpc>
                <a:spcPct val="144444"/>
              </a:lnSpc>
              <a:spcBef>
                <a:spcPts val="0"/>
              </a:spcBef>
              <a:spcAft>
                <a:spcPts val="0"/>
              </a:spcAft>
              <a:buClr>
                <a:schemeClr val="lt1"/>
              </a:buClr>
              <a:buSzPts val="700"/>
              <a:buFont typeface="Poppins"/>
              <a:buNone/>
            </a:pPr>
            <a:r>
              <a:rPr b="0" i="0" lang="en" sz="700" u="none" cap="none" strike="noStrike">
                <a:solidFill>
                  <a:schemeClr val="lt1"/>
                </a:solidFill>
                <a:latin typeface="Poppins"/>
                <a:ea typeface="Poppins"/>
                <a:cs typeface="Poppins"/>
                <a:sym typeface="Poppins"/>
              </a:rPr>
              <a:t>Product Manager</a:t>
            </a:r>
            <a:endParaRPr sz="1100"/>
          </a:p>
        </p:txBody>
      </p:sp>
      <p:sp>
        <p:nvSpPr>
          <p:cNvPr id="358" name="Google Shape;358;p3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3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33"/>
          <p:cNvPicPr preferRelativeResize="0"/>
          <p:nvPr/>
        </p:nvPicPr>
        <p:blipFill rotWithShape="1">
          <a:blip r:embed="rId3">
            <a:alphaModFix/>
          </a:blip>
          <a:srcRect b="0" l="228" r="219" t="0"/>
          <a:stretch/>
        </p:blipFill>
        <p:spPr>
          <a:xfrm>
            <a:off x="1519163" y="1709929"/>
            <a:ext cx="1516431" cy="2208816"/>
          </a:xfrm>
          <a:prstGeom prst="rect">
            <a:avLst/>
          </a:prstGeom>
          <a:noFill/>
          <a:ln>
            <a:noFill/>
          </a:ln>
        </p:spPr>
      </p:pic>
      <p:sp>
        <p:nvSpPr>
          <p:cNvPr id="365" name="Google Shape;365;p33"/>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pic>
        <p:nvPicPr>
          <p:cNvPr id="366" name="Google Shape;366;p33"/>
          <p:cNvPicPr preferRelativeResize="0"/>
          <p:nvPr/>
        </p:nvPicPr>
        <p:blipFill rotWithShape="1">
          <a:blip r:embed="rId4">
            <a:alphaModFix/>
          </a:blip>
          <a:srcRect b="1522" l="0" r="0" t="1522"/>
          <a:stretch/>
        </p:blipFill>
        <p:spPr>
          <a:xfrm>
            <a:off x="-1566" y="1706217"/>
            <a:ext cx="1524260" cy="2212528"/>
          </a:xfrm>
          <a:prstGeom prst="rect">
            <a:avLst/>
          </a:prstGeom>
          <a:noFill/>
          <a:ln>
            <a:noFill/>
          </a:ln>
        </p:spPr>
      </p:pic>
      <p:pic>
        <p:nvPicPr>
          <p:cNvPr id="367" name="Google Shape;367;p33"/>
          <p:cNvPicPr preferRelativeResize="0"/>
          <p:nvPr/>
        </p:nvPicPr>
        <p:blipFill rotWithShape="1">
          <a:blip r:embed="rId5">
            <a:alphaModFix/>
          </a:blip>
          <a:srcRect b="0" l="5398" r="6673" t="14617"/>
          <a:stretch/>
        </p:blipFill>
        <p:spPr>
          <a:xfrm>
            <a:off x="7594683" y="1709930"/>
            <a:ext cx="1516430" cy="2208818"/>
          </a:xfrm>
          <a:prstGeom prst="rect">
            <a:avLst/>
          </a:prstGeom>
          <a:noFill/>
          <a:ln>
            <a:noFill/>
          </a:ln>
        </p:spPr>
      </p:pic>
      <p:sp>
        <p:nvSpPr>
          <p:cNvPr id="368" name="Google Shape;368;p33"/>
          <p:cNvSpPr txBox="1"/>
          <p:nvPr/>
        </p:nvSpPr>
        <p:spPr>
          <a:xfrm>
            <a:off x="274219" y="4186669"/>
            <a:ext cx="9621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Steve Williams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UX Designer</a:t>
            </a:r>
            <a:endParaRPr sz="1100"/>
          </a:p>
        </p:txBody>
      </p:sp>
      <p:sp>
        <p:nvSpPr>
          <p:cNvPr id="369" name="Google Shape;369;p33"/>
          <p:cNvSpPr txBox="1"/>
          <p:nvPr/>
        </p:nvSpPr>
        <p:spPr>
          <a:xfrm>
            <a:off x="1901006" y="4186669"/>
            <a:ext cx="7926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Lisa Andrew</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Chief Executive</a:t>
            </a:r>
            <a:endParaRPr sz="1100"/>
          </a:p>
        </p:txBody>
      </p:sp>
      <p:sp>
        <p:nvSpPr>
          <p:cNvPr id="370" name="Google Shape;370;p33"/>
          <p:cNvSpPr txBox="1"/>
          <p:nvPr/>
        </p:nvSpPr>
        <p:spPr>
          <a:xfrm>
            <a:off x="7889306" y="4186669"/>
            <a:ext cx="9621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Richie Egleston</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Junior Designer</a:t>
            </a:r>
            <a:endParaRPr sz="1100"/>
          </a:p>
        </p:txBody>
      </p:sp>
      <p:sp>
        <p:nvSpPr>
          <p:cNvPr id="371" name="Google Shape;371;p33"/>
          <p:cNvSpPr txBox="1"/>
          <p:nvPr/>
        </p:nvSpPr>
        <p:spPr>
          <a:xfrm>
            <a:off x="3341325" y="4187794"/>
            <a:ext cx="9621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Martin Hawkins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Senior Designer</a:t>
            </a:r>
            <a:endParaRPr sz="1100"/>
          </a:p>
        </p:txBody>
      </p:sp>
      <p:pic>
        <p:nvPicPr>
          <p:cNvPr id="372" name="Google Shape;372;p33"/>
          <p:cNvPicPr preferRelativeResize="0"/>
          <p:nvPr/>
        </p:nvPicPr>
        <p:blipFill rotWithShape="1">
          <a:blip r:embed="rId6">
            <a:alphaModFix/>
          </a:blip>
          <a:srcRect b="1475" l="0" r="0" t="1475"/>
          <a:stretch/>
        </p:blipFill>
        <p:spPr>
          <a:xfrm>
            <a:off x="3020336" y="1709925"/>
            <a:ext cx="1549319" cy="2208817"/>
          </a:xfrm>
          <a:prstGeom prst="rect">
            <a:avLst/>
          </a:prstGeom>
          <a:noFill/>
          <a:ln>
            <a:noFill/>
          </a:ln>
          <a:effectLst>
            <a:outerShdw blurRad="317500" rotWithShape="0" algn="t" dir="5400000" dist="38100">
              <a:srgbClr val="000000">
                <a:alpha val="20000"/>
              </a:srgbClr>
            </a:outerShdw>
          </a:effectLst>
        </p:spPr>
      </p:pic>
      <p:pic>
        <p:nvPicPr>
          <p:cNvPr id="373" name="Google Shape;373;p33"/>
          <p:cNvPicPr preferRelativeResize="0"/>
          <p:nvPr/>
        </p:nvPicPr>
        <p:blipFill rotWithShape="1">
          <a:blip r:embed="rId3">
            <a:alphaModFix/>
          </a:blip>
          <a:srcRect b="845" l="0" r="0" t="835"/>
          <a:stretch/>
        </p:blipFill>
        <p:spPr>
          <a:xfrm>
            <a:off x="7594682" y="1709929"/>
            <a:ext cx="1549318" cy="2208816"/>
          </a:xfrm>
          <a:prstGeom prst="rect">
            <a:avLst/>
          </a:prstGeom>
          <a:noFill/>
          <a:ln>
            <a:noFill/>
          </a:ln>
        </p:spPr>
      </p:pic>
      <p:pic>
        <p:nvPicPr>
          <p:cNvPr id="374" name="Google Shape;374;p33"/>
          <p:cNvPicPr preferRelativeResize="0"/>
          <p:nvPr/>
        </p:nvPicPr>
        <p:blipFill rotWithShape="1">
          <a:blip r:embed="rId3">
            <a:alphaModFix/>
          </a:blip>
          <a:srcRect b="0" l="228" r="219" t="0"/>
          <a:stretch/>
        </p:blipFill>
        <p:spPr>
          <a:xfrm>
            <a:off x="4561817" y="1704655"/>
            <a:ext cx="1516431" cy="2214090"/>
          </a:xfrm>
          <a:prstGeom prst="rect">
            <a:avLst/>
          </a:prstGeom>
          <a:noFill/>
          <a:ln>
            <a:noFill/>
          </a:ln>
        </p:spPr>
      </p:pic>
      <p:sp>
        <p:nvSpPr>
          <p:cNvPr id="375" name="Google Shape;375;p33"/>
          <p:cNvSpPr txBox="1"/>
          <p:nvPr/>
        </p:nvSpPr>
        <p:spPr>
          <a:xfrm>
            <a:off x="4813762" y="4186669"/>
            <a:ext cx="10374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Sasha Wildwood</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Product Manager</a:t>
            </a:r>
            <a:endParaRPr sz="1100"/>
          </a:p>
        </p:txBody>
      </p:sp>
      <p:sp>
        <p:nvSpPr>
          <p:cNvPr id="376" name="Google Shape;376;p33"/>
          <p:cNvSpPr/>
          <p:nvPr/>
        </p:nvSpPr>
        <p:spPr>
          <a:xfrm flipH="1">
            <a:off x="5959238" y="4105149"/>
            <a:ext cx="1779300" cy="470400"/>
          </a:xfrm>
          <a:prstGeom prst="round1Rect">
            <a:avLst>
              <a:gd fmla="val 0" name="adj"/>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pic>
        <p:nvPicPr>
          <p:cNvPr id="377" name="Google Shape;377;p33"/>
          <p:cNvPicPr preferRelativeResize="0"/>
          <p:nvPr/>
        </p:nvPicPr>
        <p:blipFill rotWithShape="1">
          <a:blip r:embed="rId7">
            <a:alphaModFix/>
          </a:blip>
          <a:srcRect b="1361" l="0" r="0" t="1352"/>
          <a:stretch/>
        </p:blipFill>
        <p:spPr>
          <a:xfrm>
            <a:off x="5955595" y="1519811"/>
            <a:ext cx="1771574" cy="2398933"/>
          </a:xfrm>
          <a:prstGeom prst="rect">
            <a:avLst/>
          </a:prstGeom>
          <a:noFill/>
          <a:ln>
            <a:noFill/>
          </a:ln>
        </p:spPr>
      </p:pic>
      <p:sp>
        <p:nvSpPr>
          <p:cNvPr id="378" name="Google Shape;378;p33"/>
          <p:cNvSpPr txBox="1"/>
          <p:nvPr/>
        </p:nvSpPr>
        <p:spPr>
          <a:xfrm>
            <a:off x="6061839" y="4186650"/>
            <a:ext cx="15492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000"/>
              <a:buFont typeface="Poppins"/>
              <a:buNone/>
            </a:pPr>
            <a:r>
              <a:rPr b="1" i="0" lang="en" sz="1000" u="none" cap="none" strike="noStrike">
                <a:solidFill>
                  <a:schemeClr val="lt1"/>
                </a:solidFill>
                <a:latin typeface="Poppins"/>
                <a:ea typeface="Poppins"/>
                <a:cs typeface="Poppins"/>
                <a:sym typeface="Poppins"/>
              </a:rPr>
              <a:t>Milton Grey</a:t>
            </a:r>
            <a:endParaRPr sz="1100"/>
          </a:p>
          <a:p>
            <a:pPr indent="0" lvl="0" marL="0" marR="0" rtl="0" algn="ctr">
              <a:lnSpc>
                <a:spcPct val="144444"/>
              </a:lnSpc>
              <a:spcBef>
                <a:spcPts val="0"/>
              </a:spcBef>
              <a:spcAft>
                <a:spcPts val="0"/>
              </a:spcAft>
              <a:buClr>
                <a:schemeClr val="lt1"/>
              </a:buClr>
              <a:buSzPts val="700"/>
              <a:buFont typeface="Poppins"/>
              <a:buNone/>
            </a:pPr>
            <a:r>
              <a:rPr b="0" i="0" lang="en" sz="700" u="none" cap="none" strike="noStrike">
                <a:solidFill>
                  <a:schemeClr val="lt1"/>
                </a:solidFill>
                <a:latin typeface="Poppins"/>
                <a:ea typeface="Poppins"/>
                <a:cs typeface="Poppins"/>
                <a:sym typeface="Poppins"/>
              </a:rPr>
              <a:t>Accounts Manager</a:t>
            </a:r>
            <a:endParaRPr sz="1100"/>
          </a:p>
        </p:txBody>
      </p:sp>
      <p:sp>
        <p:nvSpPr>
          <p:cNvPr id="379" name="Google Shape;379;p3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3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34"/>
          <p:cNvPicPr preferRelativeResize="0"/>
          <p:nvPr/>
        </p:nvPicPr>
        <p:blipFill rotWithShape="1">
          <a:blip r:embed="rId3">
            <a:alphaModFix/>
          </a:blip>
          <a:srcRect b="0" l="228" r="219" t="0"/>
          <a:stretch/>
        </p:blipFill>
        <p:spPr>
          <a:xfrm>
            <a:off x="1519163" y="1709929"/>
            <a:ext cx="1516431" cy="2208816"/>
          </a:xfrm>
          <a:prstGeom prst="rect">
            <a:avLst/>
          </a:prstGeom>
          <a:noFill/>
          <a:ln>
            <a:noFill/>
          </a:ln>
        </p:spPr>
      </p:pic>
      <p:sp>
        <p:nvSpPr>
          <p:cNvPr id="386" name="Google Shape;386;p34"/>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pic>
        <p:nvPicPr>
          <p:cNvPr id="387" name="Google Shape;387;p34"/>
          <p:cNvPicPr preferRelativeResize="0"/>
          <p:nvPr/>
        </p:nvPicPr>
        <p:blipFill rotWithShape="1">
          <a:blip r:embed="rId4">
            <a:alphaModFix/>
          </a:blip>
          <a:srcRect b="1522" l="0" r="0" t="1522"/>
          <a:stretch/>
        </p:blipFill>
        <p:spPr>
          <a:xfrm>
            <a:off x="-1566" y="1706217"/>
            <a:ext cx="1524260" cy="2212528"/>
          </a:xfrm>
          <a:prstGeom prst="rect">
            <a:avLst/>
          </a:prstGeom>
          <a:noFill/>
          <a:ln>
            <a:noFill/>
          </a:ln>
        </p:spPr>
      </p:pic>
      <p:pic>
        <p:nvPicPr>
          <p:cNvPr id="388" name="Google Shape;388;p34"/>
          <p:cNvPicPr preferRelativeResize="0"/>
          <p:nvPr/>
        </p:nvPicPr>
        <p:blipFill rotWithShape="1">
          <a:blip r:embed="rId5">
            <a:alphaModFix/>
          </a:blip>
          <a:srcRect b="0" l="5398" r="6673" t="14617"/>
          <a:stretch/>
        </p:blipFill>
        <p:spPr>
          <a:xfrm>
            <a:off x="7594683" y="1709930"/>
            <a:ext cx="1516430" cy="2208818"/>
          </a:xfrm>
          <a:prstGeom prst="rect">
            <a:avLst/>
          </a:prstGeom>
          <a:noFill/>
          <a:ln>
            <a:noFill/>
          </a:ln>
        </p:spPr>
      </p:pic>
      <p:sp>
        <p:nvSpPr>
          <p:cNvPr id="389" name="Google Shape;389;p34"/>
          <p:cNvSpPr txBox="1"/>
          <p:nvPr/>
        </p:nvSpPr>
        <p:spPr>
          <a:xfrm>
            <a:off x="277688" y="4186669"/>
            <a:ext cx="934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Steve Williams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UX Designer</a:t>
            </a:r>
            <a:endParaRPr sz="1100"/>
          </a:p>
        </p:txBody>
      </p:sp>
      <p:sp>
        <p:nvSpPr>
          <p:cNvPr id="390" name="Google Shape;390;p34"/>
          <p:cNvSpPr txBox="1"/>
          <p:nvPr/>
        </p:nvSpPr>
        <p:spPr>
          <a:xfrm>
            <a:off x="1901006" y="4186669"/>
            <a:ext cx="8031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Lisa Andrew</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Chief Executive</a:t>
            </a:r>
            <a:endParaRPr sz="1100"/>
          </a:p>
        </p:txBody>
      </p:sp>
      <p:sp>
        <p:nvSpPr>
          <p:cNvPr id="391" name="Google Shape;391;p34"/>
          <p:cNvSpPr txBox="1"/>
          <p:nvPr/>
        </p:nvSpPr>
        <p:spPr>
          <a:xfrm>
            <a:off x="3341325" y="4187794"/>
            <a:ext cx="9549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Martin Hawkins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Senior Designer</a:t>
            </a:r>
            <a:endParaRPr sz="1100"/>
          </a:p>
        </p:txBody>
      </p:sp>
      <p:pic>
        <p:nvPicPr>
          <p:cNvPr id="392" name="Google Shape;392;p34"/>
          <p:cNvPicPr preferRelativeResize="0"/>
          <p:nvPr/>
        </p:nvPicPr>
        <p:blipFill rotWithShape="1">
          <a:blip r:embed="rId6">
            <a:alphaModFix/>
          </a:blip>
          <a:srcRect b="1475" l="0" r="0" t="1475"/>
          <a:stretch/>
        </p:blipFill>
        <p:spPr>
          <a:xfrm>
            <a:off x="3020336" y="1709925"/>
            <a:ext cx="1549319" cy="2208817"/>
          </a:xfrm>
          <a:prstGeom prst="rect">
            <a:avLst/>
          </a:prstGeom>
          <a:noFill/>
          <a:ln>
            <a:noFill/>
          </a:ln>
          <a:effectLst>
            <a:outerShdw blurRad="317500" rotWithShape="0" algn="t" dir="5400000" dist="38100">
              <a:srgbClr val="000000">
                <a:alpha val="20000"/>
              </a:srgbClr>
            </a:outerShdw>
          </a:effectLst>
        </p:spPr>
      </p:pic>
      <p:pic>
        <p:nvPicPr>
          <p:cNvPr id="393" name="Google Shape;393;p34"/>
          <p:cNvPicPr preferRelativeResize="0"/>
          <p:nvPr/>
        </p:nvPicPr>
        <p:blipFill rotWithShape="1">
          <a:blip r:embed="rId3">
            <a:alphaModFix/>
          </a:blip>
          <a:srcRect b="0" l="228" r="219" t="0"/>
          <a:stretch/>
        </p:blipFill>
        <p:spPr>
          <a:xfrm>
            <a:off x="4561817" y="1704655"/>
            <a:ext cx="1516431" cy="2214090"/>
          </a:xfrm>
          <a:prstGeom prst="rect">
            <a:avLst/>
          </a:prstGeom>
          <a:noFill/>
          <a:ln>
            <a:noFill/>
          </a:ln>
        </p:spPr>
      </p:pic>
      <p:sp>
        <p:nvSpPr>
          <p:cNvPr id="394" name="Google Shape;394;p34"/>
          <p:cNvSpPr txBox="1"/>
          <p:nvPr/>
        </p:nvSpPr>
        <p:spPr>
          <a:xfrm>
            <a:off x="4813762" y="4186669"/>
            <a:ext cx="10572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Sasha Wildwood</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Product Manager</a:t>
            </a:r>
            <a:endParaRPr sz="1100"/>
          </a:p>
        </p:txBody>
      </p:sp>
      <p:pic>
        <p:nvPicPr>
          <p:cNvPr id="395" name="Google Shape;395;p34"/>
          <p:cNvPicPr preferRelativeResize="0"/>
          <p:nvPr/>
        </p:nvPicPr>
        <p:blipFill rotWithShape="1">
          <a:blip r:embed="rId6">
            <a:alphaModFix/>
          </a:blip>
          <a:srcRect b="1361" l="0" r="0" t="1352"/>
          <a:stretch/>
        </p:blipFill>
        <p:spPr>
          <a:xfrm>
            <a:off x="6067296" y="1709924"/>
            <a:ext cx="1549318" cy="2208821"/>
          </a:xfrm>
          <a:prstGeom prst="rect">
            <a:avLst/>
          </a:prstGeom>
          <a:noFill/>
          <a:ln>
            <a:noFill/>
          </a:ln>
        </p:spPr>
      </p:pic>
      <p:sp>
        <p:nvSpPr>
          <p:cNvPr id="396" name="Google Shape;396;p34"/>
          <p:cNvSpPr txBox="1"/>
          <p:nvPr/>
        </p:nvSpPr>
        <p:spPr>
          <a:xfrm>
            <a:off x="6335475" y="4186669"/>
            <a:ext cx="934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Milton Grey</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Accounts Manager</a:t>
            </a:r>
            <a:endParaRPr sz="1100"/>
          </a:p>
        </p:txBody>
      </p:sp>
      <p:sp>
        <p:nvSpPr>
          <p:cNvPr id="397" name="Google Shape;397;p34"/>
          <p:cNvSpPr/>
          <p:nvPr/>
        </p:nvSpPr>
        <p:spPr>
          <a:xfrm flipH="1">
            <a:off x="7364700" y="4105149"/>
            <a:ext cx="1779300" cy="470400"/>
          </a:xfrm>
          <a:prstGeom prst="round1Rect">
            <a:avLst>
              <a:gd fmla="val 0" name="adj"/>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sp>
        <p:nvSpPr>
          <p:cNvPr id="398" name="Google Shape;398;p34"/>
          <p:cNvSpPr txBox="1"/>
          <p:nvPr/>
        </p:nvSpPr>
        <p:spPr>
          <a:xfrm>
            <a:off x="7494998" y="4186650"/>
            <a:ext cx="15165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000"/>
              <a:buFont typeface="Poppins"/>
              <a:buNone/>
            </a:pPr>
            <a:r>
              <a:rPr b="1" i="0" lang="en" sz="1000" u="none" cap="none" strike="noStrike">
                <a:solidFill>
                  <a:schemeClr val="lt1"/>
                </a:solidFill>
                <a:latin typeface="Poppins"/>
                <a:ea typeface="Poppins"/>
                <a:cs typeface="Poppins"/>
                <a:sym typeface="Poppins"/>
              </a:rPr>
              <a:t>Richie Egleston</a:t>
            </a:r>
            <a:endParaRPr sz="1100"/>
          </a:p>
          <a:p>
            <a:pPr indent="0" lvl="0" marL="0" marR="0" rtl="0" algn="ctr">
              <a:lnSpc>
                <a:spcPct val="144444"/>
              </a:lnSpc>
              <a:spcBef>
                <a:spcPts val="0"/>
              </a:spcBef>
              <a:spcAft>
                <a:spcPts val="0"/>
              </a:spcAft>
              <a:buClr>
                <a:schemeClr val="lt1"/>
              </a:buClr>
              <a:buSzPts val="700"/>
              <a:buFont typeface="Poppins"/>
              <a:buNone/>
            </a:pPr>
            <a:r>
              <a:rPr b="0" i="0" lang="en" sz="700" u="none" cap="none" strike="noStrike">
                <a:solidFill>
                  <a:schemeClr val="lt1"/>
                </a:solidFill>
                <a:latin typeface="Poppins"/>
                <a:ea typeface="Poppins"/>
                <a:cs typeface="Poppins"/>
                <a:sym typeface="Poppins"/>
              </a:rPr>
              <a:t>Junior Designer</a:t>
            </a:r>
            <a:endParaRPr sz="1100"/>
          </a:p>
        </p:txBody>
      </p:sp>
      <p:pic>
        <p:nvPicPr>
          <p:cNvPr id="399" name="Google Shape;399;p34"/>
          <p:cNvPicPr preferRelativeResize="0"/>
          <p:nvPr/>
        </p:nvPicPr>
        <p:blipFill rotWithShape="1">
          <a:blip r:embed="rId7">
            <a:alphaModFix/>
          </a:blip>
          <a:srcRect b="845" l="0" r="0" t="835"/>
          <a:stretch/>
        </p:blipFill>
        <p:spPr>
          <a:xfrm>
            <a:off x="7362379" y="1519811"/>
            <a:ext cx="1781622" cy="2398933"/>
          </a:xfrm>
          <a:prstGeom prst="rect">
            <a:avLst/>
          </a:prstGeom>
          <a:noFill/>
          <a:ln>
            <a:noFill/>
          </a:ln>
        </p:spPr>
      </p:pic>
      <p:sp>
        <p:nvSpPr>
          <p:cNvPr id="400" name="Google Shape;400;p3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3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p:nvPr/>
        </p:nvSpPr>
        <p:spPr>
          <a:xfrm>
            <a:off x="0" y="0"/>
            <a:ext cx="2085900" cy="5143500"/>
          </a:xfrm>
          <a:prstGeom prst="round1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Poppins"/>
              <a:ea typeface="Poppins"/>
              <a:cs typeface="Poppins"/>
              <a:sym typeface="Poppins"/>
            </a:endParaRPr>
          </a:p>
        </p:txBody>
      </p:sp>
      <p:sp>
        <p:nvSpPr>
          <p:cNvPr id="407" name="Google Shape;407;p35"/>
          <p:cNvSpPr txBox="1"/>
          <p:nvPr/>
        </p:nvSpPr>
        <p:spPr>
          <a:xfrm>
            <a:off x="3751750" y="1369400"/>
            <a:ext cx="5061900" cy="6858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0" i="0" lang="en" sz="900" u="none" cap="none" strike="noStrike">
                <a:solidFill>
                  <a:schemeClr val="dk1"/>
                </a:solidFill>
                <a:latin typeface="Poppins"/>
                <a:ea typeface="Poppins"/>
                <a:cs typeface="Poppins"/>
                <a:sym typeface="Poppins"/>
              </a:rPr>
              <a:t>Accomplished sales supervisor with extensive experience leading teams by example, and with feedback and coaching, seeks to expand career growth in a position as a sales manager. Contributed to new-hire training by helping the training department develop new materials that increased employee satisfaction and productivity by 30%.</a:t>
            </a:r>
            <a:endParaRPr sz="900">
              <a:solidFill>
                <a:schemeClr val="dk1"/>
              </a:solidFill>
            </a:endParaRPr>
          </a:p>
        </p:txBody>
      </p:sp>
      <p:pic>
        <p:nvPicPr>
          <p:cNvPr id="408" name="Google Shape;408;p35"/>
          <p:cNvPicPr preferRelativeResize="0"/>
          <p:nvPr/>
        </p:nvPicPr>
        <p:blipFill rotWithShape="1">
          <a:blip r:embed="rId3">
            <a:alphaModFix/>
          </a:blip>
          <a:srcRect b="23374" l="99" r="109" t="8677"/>
          <a:stretch/>
        </p:blipFill>
        <p:spPr>
          <a:xfrm>
            <a:off x="491800" y="1090000"/>
            <a:ext cx="2208600" cy="2208600"/>
          </a:xfrm>
          <a:prstGeom prst="ellipse">
            <a:avLst/>
          </a:prstGeom>
          <a:noFill/>
          <a:ln>
            <a:noFill/>
          </a:ln>
        </p:spPr>
      </p:pic>
      <p:sp>
        <p:nvSpPr>
          <p:cNvPr id="409" name="Google Shape;409;p35"/>
          <p:cNvSpPr txBox="1"/>
          <p:nvPr/>
        </p:nvSpPr>
        <p:spPr>
          <a:xfrm>
            <a:off x="3825508" y="2245450"/>
            <a:ext cx="7965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1" i="0" lang="en" sz="900" u="none" cap="none" strike="noStrike">
                <a:solidFill>
                  <a:schemeClr val="dk1"/>
                </a:solidFill>
                <a:latin typeface="Poppins"/>
                <a:ea typeface="Poppins"/>
                <a:cs typeface="Poppins"/>
                <a:sym typeface="Poppins"/>
              </a:rPr>
              <a:t>Skillset</a:t>
            </a:r>
            <a:endParaRPr b="1" sz="1100">
              <a:solidFill>
                <a:schemeClr val="dk1"/>
              </a:solidFill>
            </a:endParaRPr>
          </a:p>
        </p:txBody>
      </p:sp>
      <p:grpSp>
        <p:nvGrpSpPr>
          <p:cNvPr id="410" name="Google Shape;410;p35"/>
          <p:cNvGrpSpPr/>
          <p:nvPr/>
        </p:nvGrpSpPr>
        <p:grpSpPr>
          <a:xfrm>
            <a:off x="3825781" y="2624420"/>
            <a:ext cx="1698386" cy="250955"/>
            <a:chOff x="5627372" y="3598913"/>
            <a:chExt cx="1917780" cy="283405"/>
          </a:xfrm>
        </p:grpSpPr>
        <p:sp>
          <p:nvSpPr>
            <p:cNvPr id="411" name="Google Shape;411;p35"/>
            <p:cNvSpPr txBox="1"/>
            <p:nvPr/>
          </p:nvSpPr>
          <p:spPr>
            <a:xfrm>
              <a:off x="5627372" y="3598913"/>
              <a:ext cx="830700" cy="1824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600" u="none" cap="none" strike="noStrike">
                  <a:solidFill>
                    <a:schemeClr val="dk1"/>
                  </a:solidFill>
                  <a:latin typeface="Poppins"/>
                  <a:ea typeface="Poppins"/>
                  <a:cs typeface="Poppins"/>
                  <a:sym typeface="Poppins"/>
                </a:rPr>
                <a:t>Adobe CC</a:t>
              </a:r>
              <a:endParaRPr sz="1100">
                <a:solidFill>
                  <a:schemeClr val="dk1"/>
                </a:solidFill>
              </a:endParaRPr>
            </a:p>
          </p:txBody>
        </p:sp>
        <p:sp>
          <p:nvSpPr>
            <p:cNvPr id="412" name="Google Shape;412;p35"/>
            <p:cNvSpPr txBox="1"/>
            <p:nvPr/>
          </p:nvSpPr>
          <p:spPr>
            <a:xfrm>
              <a:off x="7122152" y="3609013"/>
              <a:ext cx="423000" cy="1650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0" i="0" lang="en" sz="500" u="none" cap="none" strike="noStrike">
                  <a:solidFill>
                    <a:schemeClr val="dk1"/>
                  </a:solidFill>
                  <a:latin typeface="Poppins"/>
                  <a:ea typeface="Poppins"/>
                  <a:cs typeface="Poppins"/>
                  <a:sym typeface="Poppins"/>
                </a:rPr>
                <a:t>80%</a:t>
              </a:r>
              <a:endParaRPr sz="1100">
                <a:solidFill>
                  <a:schemeClr val="dk1"/>
                </a:solidFill>
              </a:endParaRPr>
            </a:p>
          </p:txBody>
        </p:sp>
        <p:grpSp>
          <p:nvGrpSpPr>
            <p:cNvPr id="413" name="Google Shape;413;p35"/>
            <p:cNvGrpSpPr/>
            <p:nvPr/>
          </p:nvGrpSpPr>
          <p:grpSpPr>
            <a:xfrm>
              <a:off x="5708650" y="3882318"/>
              <a:ext cx="1733400" cy="0"/>
              <a:chOff x="5708650" y="4011259"/>
              <a:chExt cx="1733400" cy="0"/>
            </a:xfrm>
          </p:grpSpPr>
          <p:cxnSp>
            <p:nvCxnSpPr>
              <p:cNvPr id="414" name="Google Shape;414;p35"/>
              <p:cNvCxnSpPr/>
              <p:nvPr/>
            </p:nvCxnSpPr>
            <p:spPr>
              <a:xfrm>
                <a:off x="5708650" y="4011259"/>
                <a:ext cx="1733400" cy="0"/>
              </a:xfrm>
              <a:prstGeom prst="straightConnector1">
                <a:avLst/>
              </a:prstGeom>
              <a:noFill/>
              <a:ln cap="rnd" cmpd="sng" w="31750">
                <a:solidFill>
                  <a:srgbClr val="E8E8E8"/>
                </a:solidFill>
                <a:prstDash val="solid"/>
                <a:miter lim="800000"/>
                <a:headEnd len="sm" w="sm" type="none"/>
                <a:tailEnd len="sm" w="sm" type="none"/>
              </a:ln>
            </p:spPr>
          </p:cxnSp>
          <p:cxnSp>
            <p:nvCxnSpPr>
              <p:cNvPr id="415" name="Google Shape;415;p35"/>
              <p:cNvCxnSpPr/>
              <p:nvPr/>
            </p:nvCxnSpPr>
            <p:spPr>
              <a:xfrm>
                <a:off x="5708650" y="4011259"/>
                <a:ext cx="1161300" cy="0"/>
              </a:xfrm>
              <a:prstGeom prst="straightConnector1">
                <a:avLst/>
              </a:prstGeom>
              <a:noFill/>
              <a:ln cap="rnd" cmpd="sng" w="31750">
                <a:solidFill>
                  <a:srgbClr val="B7B7B7"/>
                </a:solidFill>
                <a:prstDash val="solid"/>
                <a:miter lim="800000"/>
                <a:headEnd len="sm" w="sm" type="none"/>
                <a:tailEnd len="sm" w="sm" type="none"/>
              </a:ln>
            </p:spPr>
          </p:cxnSp>
        </p:grpSp>
      </p:grpSp>
      <p:grpSp>
        <p:nvGrpSpPr>
          <p:cNvPr id="416" name="Google Shape;416;p35"/>
          <p:cNvGrpSpPr/>
          <p:nvPr/>
        </p:nvGrpSpPr>
        <p:grpSpPr>
          <a:xfrm>
            <a:off x="6086329" y="2624420"/>
            <a:ext cx="1698386" cy="250955"/>
            <a:chOff x="5627372" y="3598913"/>
            <a:chExt cx="1917780" cy="283405"/>
          </a:xfrm>
        </p:grpSpPr>
        <p:sp>
          <p:nvSpPr>
            <p:cNvPr id="417" name="Google Shape;417;p35"/>
            <p:cNvSpPr txBox="1"/>
            <p:nvPr/>
          </p:nvSpPr>
          <p:spPr>
            <a:xfrm>
              <a:off x="5627372" y="3598913"/>
              <a:ext cx="830700" cy="1824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600" u="none" cap="none" strike="noStrike">
                  <a:solidFill>
                    <a:schemeClr val="dk1"/>
                  </a:solidFill>
                  <a:latin typeface="Poppins"/>
                  <a:ea typeface="Poppins"/>
                  <a:cs typeface="Poppins"/>
                  <a:sym typeface="Poppins"/>
                </a:rPr>
                <a:t>WordPress</a:t>
              </a:r>
              <a:endParaRPr sz="1100">
                <a:solidFill>
                  <a:schemeClr val="dk1"/>
                </a:solidFill>
              </a:endParaRPr>
            </a:p>
          </p:txBody>
        </p:sp>
        <p:sp>
          <p:nvSpPr>
            <p:cNvPr id="418" name="Google Shape;418;p35"/>
            <p:cNvSpPr txBox="1"/>
            <p:nvPr/>
          </p:nvSpPr>
          <p:spPr>
            <a:xfrm>
              <a:off x="7122152" y="3609013"/>
              <a:ext cx="423000" cy="1650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0" i="0" lang="en" sz="500" u="none" cap="none" strike="noStrike">
                  <a:solidFill>
                    <a:schemeClr val="dk1"/>
                  </a:solidFill>
                  <a:latin typeface="Poppins"/>
                  <a:ea typeface="Poppins"/>
                  <a:cs typeface="Poppins"/>
                  <a:sym typeface="Poppins"/>
                </a:rPr>
                <a:t>80%</a:t>
              </a:r>
              <a:endParaRPr sz="1100">
                <a:solidFill>
                  <a:schemeClr val="dk1"/>
                </a:solidFill>
              </a:endParaRPr>
            </a:p>
          </p:txBody>
        </p:sp>
        <p:grpSp>
          <p:nvGrpSpPr>
            <p:cNvPr id="419" name="Google Shape;419;p35"/>
            <p:cNvGrpSpPr/>
            <p:nvPr/>
          </p:nvGrpSpPr>
          <p:grpSpPr>
            <a:xfrm>
              <a:off x="5708650" y="3882318"/>
              <a:ext cx="1733400" cy="0"/>
              <a:chOff x="5708650" y="4011259"/>
              <a:chExt cx="1733400" cy="0"/>
            </a:xfrm>
          </p:grpSpPr>
          <p:cxnSp>
            <p:nvCxnSpPr>
              <p:cNvPr id="420" name="Google Shape;420;p35"/>
              <p:cNvCxnSpPr/>
              <p:nvPr/>
            </p:nvCxnSpPr>
            <p:spPr>
              <a:xfrm>
                <a:off x="5708650" y="4011259"/>
                <a:ext cx="1733400" cy="0"/>
              </a:xfrm>
              <a:prstGeom prst="straightConnector1">
                <a:avLst/>
              </a:prstGeom>
              <a:noFill/>
              <a:ln cap="rnd" cmpd="sng" w="31750">
                <a:solidFill>
                  <a:srgbClr val="E8E8E8"/>
                </a:solidFill>
                <a:prstDash val="solid"/>
                <a:miter lim="800000"/>
                <a:headEnd len="sm" w="sm" type="none"/>
                <a:tailEnd len="sm" w="sm" type="none"/>
              </a:ln>
            </p:spPr>
          </p:cxnSp>
          <p:cxnSp>
            <p:nvCxnSpPr>
              <p:cNvPr id="421" name="Google Shape;421;p35"/>
              <p:cNvCxnSpPr/>
              <p:nvPr/>
            </p:nvCxnSpPr>
            <p:spPr>
              <a:xfrm>
                <a:off x="5708650" y="4011259"/>
                <a:ext cx="1161300" cy="0"/>
              </a:xfrm>
              <a:prstGeom prst="straightConnector1">
                <a:avLst/>
              </a:prstGeom>
              <a:noFill/>
              <a:ln cap="rnd" cmpd="sng" w="31750">
                <a:solidFill>
                  <a:schemeClr val="accent1"/>
                </a:solidFill>
                <a:prstDash val="solid"/>
                <a:miter lim="800000"/>
                <a:headEnd len="sm" w="sm" type="none"/>
                <a:tailEnd len="sm" w="sm" type="none"/>
              </a:ln>
            </p:spPr>
          </p:cxnSp>
        </p:grpSp>
      </p:grpSp>
      <p:grpSp>
        <p:nvGrpSpPr>
          <p:cNvPr id="422" name="Google Shape;422;p35"/>
          <p:cNvGrpSpPr/>
          <p:nvPr/>
        </p:nvGrpSpPr>
        <p:grpSpPr>
          <a:xfrm>
            <a:off x="3825781" y="3037206"/>
            <a:ext cx="1698386" cy="250955"/>
            <a:chOff x="5627372" y="3598913"/>
            <a:chExt cx="1917780" cy="283405"/>
          </a:xfrm>
        </p:grpSpPr>
        <p:sp>
          <p:nvSpPr>
            <p:cNvPr id="423" name="Google Shape;423;p35"/>
            <p:cNvSpPr txBox="1"/>
            <p:nvPr/>
          </p:nvSpPr>
          <p:spPr>
            <a:xfrm>
              <a:off x="5627372" y="3598913"/>
              <a:ext cx="830700" cy="1824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600" u="none" cap="none" strike="noStrike">
                  <a:solidFill>
                    <a:schemeClr val="dk1"/>
                  </a:solidFill>
                  <a:latin typeface="Poppins"/>
                  <a:ea typeface="Poppins"/>
                  <a:cs typeface="Poppins"/>
                  <a:sym typeface="Poppins"/>
                </a:rPr>
                <a:t>Python</a:t>
              </a:r>
              <a:endParaRPr sz="1100">
                <a:solidFill>
                  <a:schemeClr val="dk1"/>
                </a:solidFill>
              </a:endParaRPr>
            </a:p>
          </p:txBody>
        </p:sp>
        <p:sp>
          <p:nvSpPr>
            <p:cNvPr id="424" name="Google Shape;424;p35"/>
            <p:cNvSpPr txBox="1"/>
            <p:nvPr/>
          </p:nvSpPr>
          <p:spPr>
            <a:xfrm>
              <a:off x="7122152" y="3609013"/>
              <a:ext cx="423000" cy="1650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0" i="0" lang="en" sz="500" u="none" cap="none" strike="noStrike">
                  <a:solidFill>
                    <a:schemeClr val="dk1"/>
                  </a:solidFill>
                  <a:latin typeface="Poppins"/>
                  <a:ea typeface="Poppins"/>
                  <a:cs typeface="Poppins"/>
                  <a:sym typeface="Poppins"/>
                </a:rPr>
                <a:t>80%</a:t>
              </a:r>
              <a:endParaRPr sz="1100">
                <a:solidFill>
                  <a:schemeClr val="dk1"/>
                </a:solidFill>
              </a:endParaRPr>
            </a:p>
          </p:txBody>
        </p:sp>
        <p:grpSp>
          <p:nvGrpSpPr>
            <p:cNvPr id="425" name="Google Shape;425;p35"/>
            <p:cNvGrpSpPr/>
            <p:nvPr/>
          </p:nvGrpSpPr>
          <p:grpSpPr>
            <a:xfrm>
              <a:off x="5708650" y="3882318"/>
              <a:ext cx="1733400" cy="0"/>
              <a:chOff x="5708650" y="4011259"/>
              <a:chExt cx="1733400" cy="0"/>
            </a:xfrm>
          </p:grpSpPr>
          <p:cxnSp>
            <p:nvCxnSpPr>
              <p:cNvPr id="426" name="Google Shape;426;p35"/>
              <p:cNvCxnSpPr/>
              <p:nvPr/>
            </p:nvCxnSpPr>
            <p:spPr>
              <a:xfrm>
                <a:off x="5708650" y="4011259"/>
                <a:ext cx="1733400" cy="0"/>
              </a:xfrm>
              <a:prstGeom prst="straightConnector1">
                <a:avLst/>
              </a:prstGeom>
              <a:noFill/>
              <a:ln cap="rnd" cmpd="sng" w="31750">
                <a:solidFill>
                  <a:srgbClr val="E8E8E8"/>
                </a:solidFill>
                <a:prstDash val="solid"/>
                <a:miter lim="800000"/>
                <a:headEnd len="sm" w="sm" type="none"/>
                <a:tailEnd len="sm" w="sm" type="none"/>
              </a:ln>
            </p:spPr>
          </p:cxnSp>
          <p:cxnSp>
            <p:nvCxnSpPr>
              <p:cNvPr id="427" name="Google Shape;427;p35"/>
              <p:cNvCxnSpPr/>
              <p:nvPr/>
            </p:nvCxnSpPr>
            <p:spPr>
              <a:xfrm>
                <a:off x="5708650" y="4011259"/>
                <a:ext cx="1161300" cy="0"/>
              </a:xfrm>
              <a:prstGeom prst="straightConnector1">
                <a:avLst/>
              </a:prstGeom>
              <a:noFill/>
              <a:ln cap="rnd" cmpd="sng" w="31750">
                <a:solidFill>
                  <a:srgbClr val="434343"/>
                </a:solidFill>
                <a:prstDash val="solid"/>
                <a:miter lim="800000"/>
                <a:headEnd len="sm" w="sm" type="none"/>
                <a:tailEnd len="sm" w="sm" type="none"/>
              </a:ln>
            </p:spPr>
          </p:cxnSp>
        </p:grpSp>
      </p:grpSp>
      <p:grpSp>
        <p:nvGrpSpPr>
          <p:cNvPr id="428" name="Google Shape;428;p35"/>
          <p:cNvGrpSpPr/>
          <p:nvPr/>
        </p:nvGrpSpPr>
        <p:grpSpPr>
          <a:xfrm>
            <a:off x="6086328" y="3037206"/>
            <a:ext cx="1698387" cy="250955"/>
            <a:chOff x="5627371" y="3598913"/>
            <a:chExt cx="1917781" cy="283405"/>
          </a:xfrm>
        </p:grpSpPr>
        <p:sp>
          <p:nvSpPr>
            <p:cNvPr id="429" name="Google Shape;429;p35"/>
            <p:cNvSpPr txBox="1"/>
            <p:nvPr/>
          </p:nvSpPr>
          <p:spPr>
            <a:xfrm>
              <a:off x="5627371" y="3598913"/>
              <a:ext cx="1006800" cy="1824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600" u="none" cap="none" strike="noStrike">
                  <a:solidFill>
                    <a:schemeClr val="dk1"/>
                  </a:solidFill>
                  <a:latin typeface="Poppins"/>
                  <a:ea typeface="Poppins"/>
                  <a:cs typeface="Poppins"/>
                  <a:sym typeface="Poppins"/>
                </a:rPr>
                <a:t>Adobe Audition</a:t>
              </a:r>
              <a:endParaRPr sz="1100">
                <a:solidFill>
                  <a:schemeClr val="dk1"/>
                </a:solidFill>
              </a:endParaRPr>
            </a:p>
          </p:txBody>
        </p:sp>
        <p:sp>
          <p:nvSpPr>
            <p:cNvPr id="430" name="Google Shape;430;p35"/>
            <p:cNvSpPr txBox="1"/>
            <p:nvPr/>
          </p:nvSpPr>
          <p:spPr>
            <a:xfrm>
              <a:off x="7122152" y="3609013"/>
              <a:ext cx="423000" cy="1650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0" i="0" lang="en" sz="500" u="none" cap="none" strike="noStrike">
                  <a:solidFill>
                    <a:schemeClr val="dk1"/>
                  </a:solidFill>
                  <a:latin typeface="Poppins"/>
                  <a:ea typeface="Poppins"/>
                  <a:cs typeface="Poppins"/>
                  <a:sym typeface="Poppins"/>
                </a:rPr>
                <a:t>80%</a:t>
              </a:r>
              <a:endParaRPr sz="1100">
                <a:solidFill>
                  <a:schemeClr val="dk1"/>
                </a:solidFill>
              </a:endParaRPr>
            </a:p>
          </p:txBody>
        </p:sp>
        <p:grpSp>
          <p:nvGrpSpPr>
            <p:cNvPr id="431" name="Google Shape;431;p35"/>
            <p:cNvGrpSpPr/>
            <p:nvPr/>
          </p:nvGrpSpPr>
          <p:grpSpPr>
            <a:xfrm>
              <a:off x="5708650" y="3882318"/>
              <a:ext cx="1733400" cy="0"/>
              <a:chOff x="5708650" y="4011259"/>
              <a:chExt cx="1733400" cy="0"/>
            </a:xfrm>
          </p:grpSpPr>
          <p:cxnSp>
            <p:nvCxnSpPr>
              <p:cNvPr id="432" name="Google Shape;432;p35"/>
              <p:cNvCxnSpPr/>
              <p:nvPr/>
            </p:nvCxnSpPr>
            <p:spPr>
              <a:xfrm>
                <a:off x="5708650" y="4011259"/>
                <a:ext cx="1733400" cy="0"/>
              </a:xfrm>
              <a:prstGeom prst="straightConnector1">
                <a:avLst/>
              </a:prstGeom>
              <a:noFill/>
              <a:ln cap="rnd" cmpd="sng" w="31750">
                <a:solidFill>
                  <a:srgbClr val="E8E8E8"/>
                </a:solidFill>
                <a:prstDash val="solid"/>
                <a:miter lim="800000"/>
                <a:headEnd len="sm" w="sm" type="none"/>
                <a:tailEnd len="sm" w="sm" type="none"/>
              </a:ln>
            </p:spPr>
          </p:cxnSp>
          <p:cxnSp>
            <p:nvCxnSpPr>
              <p:cNvPr id="433" name="Google Shape;433;p35"/>
              <p:cNvCxnSpPr/>
              <p:nvPr/>
            </p:nvCxnSpPr>
            <p:spPr>
              <a:xfrm>
                <a:off x="5708650" y="4011259"/>
                <a:ext cx="1161300" cy="0"/>
              </a:xfrm>
              <a:prstGeom prst="straightConnector1">
                <a:avLst/>
              </a:prstGeom>
              <a:noFill/>
              <a:ln cap="rnd" cmpd="sng" w="31750">
                <a:solidFill>
                  <a:schemeClr val="accent4"/>
                </a:solidFill>
                <a:prstDash val="solid"/>
                <a:miter lim="800000"/>
                <a:headEnd len="sm" w="sm" type="none"/>
                <a:tailEnd len="sm" w="sm" type="none"/>
              </a:ln>
            </p:spPr>
          </p:cxnSp>
        </p:grpSp>
      </p:grpSp>
      <p:grpSp>
        <p:nvGrpSpPr>
          <p:cNvPr id="434" name="Google Shape;434;p35"/>
          <p:cNvGrpSpPr/>
          <p:nvPr/>
        </p:nvGrpSpPr>
        <p:grpSpPr>
          <a:xfrm rot="923294">
            <a:off x="3893327" y="3722536"/>
            <a:ext cx="754733" cy="754597"/>
            <a:chOff x="2013709" y="-1902637"/>
            <a:chExt cx="1577700" cy="1577700"/>
          </a:xfrm>
        </p:grpSpPr>
        <p:sp>
          <p:nvSpPr>
            <p:cNvPr id="435" name="Google Shape;435;p35"/>
            <p:cNvSpPr/>
            <p:nvPr/>
          </p:nvSpPr>
          <p:spPr>
            <a:xfrm>
              <a:off x="2013709" y="-1902637"/>
              <a:ext cx="1577700" cy="1577700"/>
            </a:xfrm>
            <a:prstGeom prst="arc">
              <a:avLst>
                <a:gd fmla="val 4277842" name="adj1"/>
                <a:gd fmla="val 3011593" name="adj2"/>
              </a:avLst>
            </a:prstGeom>
            <a:noFill/>
            <a:ln cap="rnd" cmpd="sng" w="19050">
              <a:solidFill>
                <a:srgbClr val="66666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1C8EF4"/>
                </a:solidFill>
                <a:latin typeface="Poppins"/>
                <a:ea typeface="Poppins"/>
                <a:cs typeface="Poppins"/>
                <a:sym typeface="Poppins"/>
              </a:endParaRPr>
            </a:p>
          </p:txBody>
        </p:sp>
        <p:sp>
          <p:nvSpPr>
            <p:cNvPr id="436" name="Google Shape;436;p35"/>
            <p:cNvSpPr/>
            <p:nvPr/>
          </p:nvSpPr>
          <p:spPr>
            <a:xfrm>
              <a:off x="3161802" y="-461482"/>
              <a:ext cx="61200" cy="61200"/>
            </a:xfrm>
            <a:prstGeom prst="ellipse">
              <a:avLst/>
            </a:prstGeom>
            <a:solidFill>
              <a:schemeClr val="accent2"/>
            </a:solidFill>
            <a:ln cap="flat" cmpd="sng" w="9525">
              <a:solidFill>
                <a:srgbClr val="66666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1C8EF4"/>
                </a:solidFill>
                <a:latin typeface="Poppins"/>
                <a:ea typeface="Poppins"/>
                <a:cs typeface="Poppins"/>
                <a:sym typeface="Poppins"/>
              </a:endParaRPr>
            </a:p>
          </p:txBody>
        </p:sp>
      </p:grpSp>
      <p:sp>
        <p:nvSpPr>
          <p:cNvPr id="437" name="Google Shape;437;p35"/>
          <p:cNvSpPr/>
          <p:nvPr/>
        </p:nvSpPr>
        <p:spPr>
          <a:xfrm>
            <a:off x="3949019" y="3778130"/>
            <a:ext cx="643544" cy="643409"/>
          </a:xfrm>
          <a:prstGeom prst="ellipse">
            <a:avLst/>
          </a:prstGeom>
          <a:noFill/>
          <a:ln>
            <a:noFill/>
          </a:ln>
        </p:spPr>
        <p:txBody>
          <a:bodyPr anchorCtr="0" anchor="ctr" bIns="34275" lIns="0" spcFirstLastPara="1" rIns="0" wrap="square" tIns="0">
            <a:noAutofit/>
          </a:bodyPr>
          <a:lstStyle/>
          <a:p>
            <a:pPr indent="0" lvl="0" marL="0" marR="0" rtl="0" algn="ctr">
              <a:spcBef>
                <a:spcPts val="0"/>
              </a:spcBef>
              <a:spcAft>
                <a:spcPts val="0"/>
              </a:spcAft>
              <a:buNone/>
            </a:pPr>
            <a:r>
              <a:rPr b="0" i="0" lang="en" sz="1100" u="none" cap="none" strike="noStrike">
                <a:solidFill>
                  <a:schemeClr val="dk1"/>
                </a:solidFill>
                <a:latin typeface="Poppins"/>
                <a:ea typeface="Poppins"/>
                <a:cs typeface="Poppins"/>
                <a:sym typeface="Poppins"/>
              </a:rPr>
              <a:t>8</a:t>
            </a:r>
            <a:r>
              <a:rPr b="0" i="0" lang="en" sz="600" u="none" cap="none" strike="noStrike">
                <a:solidFill>
                  <a:srgbClr val="1C8EF4"/>
                </a:solidFill>
                <a:latin typeface="Poppins"/>
                <a:ea typeface="Poppins"/>
                <a:cs typeface="Poppins"/>
                <a:sym typeface="Poppins"/>
              </a:rPr>
              <a:t> </a:t>
            </a:r>
            <a:endParaRPr sz="1100"/>
          </a:p>
          <a:p>
            <a:pPr indent="0" lvl="0" marL="0" marR="0" rtl="0" algn="ctr">
              <a:spcBef>
                <a:spcPts val="0"/>
              </a:spcBef>
              <a:spcAft>
                <a:spcPts val="0"/>
              </a:spcAft>
              <a:buNone/>
            </a:pPr>
            <a:r>
              <a:rPr b="0" i="0" lang="en" sz="500" u="none" cap="none" strike="noStrike">
                <a:solidFill>
                  <a:srgbClr val="262626"/>
                </a:solidFill>
                <a:latin typeface="Poppins"/>
                <a:ea typeface="Poppins"/>
                <a:cs typeface="Poppins"/>
                <a:sym typeface="Poppins"/>
              </a:rPr>
              <a:t>Years Experience</a:t>
            </a:r>
            <a:endParaRPr sz="1100"/>
          </a:p>
        </p:txBody>
      </p:sp>
      <p:grpSp>
        <p:nvGrpSpPr>
          <p:cNvPr id="438" name="Google Shape;438;p35"/>
          <p:cNvGrpSpPr/>
          <p:nvPr/>
        </p:nvGrpSpPr>
        <p:grpSpPr>
          <a:xfrm>
            <a:off x="4980245" y="3569926"/>
            <a:ext cx="1059785" cy="1059665"/>
            <a:chOff x="6930966" y="4666677"/>
            <a:chExt cx="1196685" cy="1196685"/>
          </a:xfrm>
        </p:grpSpPr>
        <p:grpSp>
          <p:nvGrpSpPr>
            <p:cNvPr id="439" name="Google Shape;439;p35"/>
            <p:cNvGrpSpPr/>
            <p:nvPr/>
          </p:nvGrpSpPr>
          <p:grpSpPr>
            <a:xfrm rot="-7691757">
              <a:off x="7103216" y="4838927"/>
              <a:ext cx="852186" cy="852186"/>
              <a:chOff x="2013709" y="-1902637"/>
              <a:chExt cx="1577700" cy="1577700"/>
            </a:xfrm>
          </p:grpSpPr>
          <p:sp>
            <p:nvSpPr>
              <p:cNvPr id="440" name="Google Shape;440;p35"/>
              <p:cNvSpPr/>
              <p:nvPr/>
            </p:nvSpPr>
            <p:spPr>
              <a:xfrm>
                <a:off x="2013709" y="-1902637"/>
                <a:ext cx="1577700" cy="1577700"/>
              </a:xfrm>
              <a:prstGeom prst="arc">
                <a:avLst>
                  <a:gd fmla="val 4277842" name="adj1"/>
                  <a:gd fmla="val 3011593" name="adj2"/>
                </a:avLst>
              </a:prstGeom>
              <a:noFill/>
              <a:ln cap="rnd" cmpd="sng" w="1905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1C8EF4"/>
                  </a:solidFill>
                  <a:latin typeface="Poppins"/>
                  <a:ea typeface="Poppins"/>
                  <a:cs typeface="Poppins"/>
                  <a:sym typeface="Poppins"/>
                </a:endParaRPr>
              </a:p>
            </p:txBody>
          </p:sp>
          <p:sp>
            <p:nvSpPr>
              <p:cNvPr id="441" name="Google Shape;441;p35"/>
              <p:cNvSpPr/>
              <p:nvPr/>
            </p:nvSpPr>
            <p:spPr>
              <a:xfrm>
                <a:off x="3161802" y="-461482"/>
                <a:ext cx="61200" cy="612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1C8EF4"/>
                  </a:solidFill>
                  <a:latin typeface="Poppins"/>
                  <a:ea typeface="Poppins"/>
                  <a:cs typeface="Poppins"/>
                  <a:sym typeface="Poppins"/>
                </a:endParaRPr>
              </a:p>
            </p:txBody>
          </p:sp>
        </p:grpSp>
        <p:sp>
          <p:nvSpPr>
            <p:cNvPr id="442" name="Google Shape;442;p35"/>
            <p:cNvSpPr/>
            <p:nvPr/>
          </p:nvSpPr>
          <p:spPr>
            <a:xfrm>
              <a:off x="7166098" y="4901562"/>
              <a:ext cx="726600" cy="726600"/>
            </a:xfrm>
            <a:prstGeom prst="ellipse">
              <a:avLst/>
            </a:prstGeom>
            <a:noFill/>
            <a:ln>
              <a:noFill/>
            </a:ln>
          </p:spPr>
          <p:txBody>
            <a:bodyPr anchorCtr="0" anchor="ctr" bIns="34275" lIns="0" spcFirstLastPara="1" rIns="0" wrap="square" tIns="0">
              <a:noAutofit/>
            </a:bodyPr>
            <a:lstStyle/>
            <a:p>
              <a:pPr indent="0" lvl="0" marL="0" marR="0" rtl="0" algn="ctr">
                <a:spcBef>
                  <a:spcPts val="0"/>
                </a:spcBef>
                <a:spcAft>
                  <a:spcPts val="0"/>
                </a:spcAft>
                <a:buNone/>
              </a:pPr>
              <a:r>
                <a:rPr b="0" i="0" lang="en" sz="1100" u="none" cap="none" strike="noStrike">
                  <a:solidFill>
                    <a:schemeClr val="dk1"/>
                  </a:solidFill>
                  <a:latin typeface="Poppins"/>
                  <a:ea typeface="Poppins"/>
                  <a:cs typeface="Poppins"/>
                  <a:sym typeface="Poppins"/>
                </a:rPr>
                <a:t>135</a:t>
              </a:r>
              <a:r>
                <a:rPr b="0" i="0" lang="en" sz="600" u="none" cap="none" strike="noStrike">
                  <a:solidFill>
                    <a:schemeClr val="dk1"/>
                  </a:solidFill>
                  <a:latin typeface="Poppins"/>
                  <a:ea typeface="Poppins"/>
                  <a:cs typeface="Poppins"/>
                  <a:sym typeface="Poppins"/>
                </a:rPr>
                <a:t> </a:t>
              </a:r>
              <a:endParaRPr sz="1100">
                <a:solidFill>
                  <a:schemeClr val="dk1"/>
                </a:solidFill>
              </a:endParaRPr>
            </a:p>
            <a:p>
              <a:pPr indent="0" lvl="0" marL="0" marR="0" rtl="0" algn="ctr">
                <a:spcBef>
                  <a:spcPts val="0"/>
                </a:spcBef>
                <a:spcAft>
                  <a:spcPts val="0"/>
                </a:spcAft>
                <a:buNone/>
              </a:pPr>
              <a:r>
                <a:rPr b="0" i="0" lang="en" sz="500" u="none" cap="none" strike="noStrike">
                  <a:solidFill>
                    <a:srgbClr val="262626"/>
                  </a:solidFill>
                  <a:latin typeface="Poppins"/>
                  <a:ea typeface="Poppins"/>
                  <a:cs typeface="Poppins"/>
                  <a:sym typeface="Poppins"/>
                </a:rPr>
                <a:t>Projects</a:t>
              </a:r>
              <a:endParaRPr sz="1100"/>
            </a:p>
          </p:txBody>
        </p:sp>
      </p:grpSp>
      <p:grpSp>
        <p:nvGrpSpPr>
          <p:cNvPr id="443" name="Google Shape;443;p35"/>
          <p:cNvGrpSpPr/>
          <p:nvPr/>
        </p:nvGrpSpPr>
        <p:grpSpPr>
          <a:xfrm>
            <a:off x="6306150" y="3656011"/>
            <a:ext cx="886950" cy="886849"/>
            <a:chOff x="8428150" y="4763894"/>
            <a:chExt cx="1001524" cy="1001524"/>
          </a:xfrm>
        </p:grpSpPr>
        <p:grpSp>
          <p:nvGrpSpPr>
            <p:cNvPr id="444" name="Google Shape;444;p35"/>
            <p:cNvGrpSpPr/>
            <p:nvPr/>
          </p:nvGrpSpPr>
          <p:grpSpPr>
            <a:xfrm rot="4727396">
              <a:off x="8502850" y="4838594"/>
              <a:ext cx="852123" cy="852123"/>
              <a:chOff x="2013709" y="-1902637"/>
              <a:chExt cx="1577700" cy="1577700"/>
            </a:xfrm>
          </p:grpSpPr>
          <p:sp>
            <p:nvSpPr>
              <p:cNvPr id="445" name="Google Shape;445;p35"/>
              <p:cNvSpPr/>
              <p:nvPr/>
            </p:nvSpPr>
            <p:spPr>
              <a:xfrm>
                <a:off x="2013709" y="-1902637"/>
                <a:ext cx="1577700" cy="1577700"/>
              </a:xfrm>
              <a:prstGeom prst="arc">
                <a:avLst>
                  <a:gd fmla="val 4277842" name="adj1"/>
                  <a:gd fmla="val 3011593" name="adj2"/>
                </a:avLst>
              </a:prstGeom>
              <a:noFill/>
              <a:ln cap="rnd" cmpd="sng" w="1905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1C8EF4"/>
                  </a:solidFill>
                  <a:latin typeface="Poppins"/>
                  <a:ea typeface="Poppins"/>
                  <a:cs typeface="Poppins"/>
                  <a:sym typeface="Poppins"/>
                </a:endParaRPr>
              </a:p>
            </p:txBody>
          </p:sp>
          <p:sp>
            <p:nvSpPr>
              <p:cNvPr id="446" name="Google Shape;446;p35"/>
              <p:cNvSpPr/>
              <p:nvPr/>
            </p:nvSpPr>
            <p:spPr>
              <a:xfrm>
                <a:off x="3161802" y="-461482"/>
                <a:ext cx="61200" cy="61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1C8EF4"/>
                  </a:solidFill>
                  <a:latin typeface="Poppins"/>
                  <a:ea typeface="Poppins"/>
                  <a:cs typeface="Poppins"/>
                  <a:sym typeface="Poppins"/>
                </a:endParaRPr>
              </a:p>
            </p:txBody>
          </p:sp>
        </p:grpSp>
        <p:sp>
          <p:nvSpPr>
            <p:cNvPr id="447" name="Google Shape;447;p35"/>
            <p:cNvSpPr/>
            <p:nvPr/>
          </p:nvSpPr>
          <p:spPr>
            <a:xfrm>
              <a:off x="8565661" y="4901562"/>
              <a:ext cx="726600" cy="726600"/>
            </a:xfrm>
            <a:prstGeom prst="ellipse">
              <a:avLst/>
            </a:prstGeom>
            <a:noFill/>
            <a:ln>
              <a:noFill/>
            </a:ln>
          </p:spPr>
          <p:txBody>
            <a:bodyPr anchorCtr="0" anchor="ctr" bIns="34275" lIns="0" spcFirstLastPara="1" rIns="0" wrap="square" tIns="0">
              <a:noAutofit/>
            </a:bodyPr>
            <a:lstStyle/>
            <a:p>
              <a:pPr indent="0" lvl="0" marL="0" marR="0" rtl="0" algn="ctr">
                <a:spcBef>
                  <a:spcPts val="0"/>
                </a:spcBef>
                <a:spcAft>
                  <a:spcPts val="0"/>
                </a:spcAft>
                <a:buNone/>
              </a:pPr>
              <a:r>
                <a:rPr b="0" i="0" lang="en" sz="1100" u="none" cap="none" strike="noStrike">
                  <a:solidFill>
                    <a:schemeClr val="dk1"/>
                  </a:solidFill>
                  <a:latin typeface="Poppins"/>
                  <a:ea typeface="Poppins"/>
                  <a:cs typeface="Poppins"/>
                  <a:sym typeface="Poppins"/>
                </a:rPr>
                <a:t>23</a:t>
              </a:r>
              <a:r>
                <a:rPr b="0" i="0" lang="en" sz="600" u="none" cap="none" strike="noStrike">
                  <a:solidFill>
                    <a:schemeClr val="dk1"/>
                  </a:solidFill>
                  <a:latin typeface="Poppins"/>
                  <a:ea typeface="Poppins"/>
                  <a:cs typeface="Poppins"/>
                  <a:sym typeface="Poppins"/>
                </a:rPr>
                <a:t> </a:t>
              </a:r>
              <a:endParaRPr sz="1100">
                <a:solidFill>
                  <a:schemeClr val="dk1"/>
                </a:solidFill>
              </a:endParaRPr>
            </a:p>
            <a:p>
              <a:pPr indent="0" lvl="0" marL="0" marR="0" rtl="0" algn="ctr">
                <a:spcBef>
                  <a:spcPts val="0"/>
                </a:spcBef>
                <a:spcAft>
                  <a:spcPts val="0"/>
                </a:spcAft>
                <a:buNone/>
              </a:pPr>
              <a:r>
                <a:rPr b="0" i="0" lang="en" sz="500" u="none" cap="none" strike="noStrike">
                  <a:solidFill>
                    <a:srgbClr val="262626"/>
                  </a:solidFill>
                  <a:latin typeface="Poppins"/>
                  <a:ea typeface="Poppins"/>
                  <a:cs typeface="Poppins"/>
                  <a:sym typeface="Poppins"/>
                </a:rPr>
                <a:t>Awards won</a:t>
              </a:r>
              <a:endParaRPr sz="1100"/>
            </a:p>
          </p:txBody>
        </p:sp>
      </p:grpSp>
      <p:sp>
        <p:nvSpPr>
          <p:cNvPr id="448" name="Google Shape;448;p35"/>
          <p:cNvSpPr txBox="1"/>
          <p:nvPr>
            <p:ph type="title"/>
          </p:nvPr>
        </p:nvSpPr>
        <p:spPr>
          <a:xfrm>
            <a:off x="3751750" y="833575"/>
            <a:ext cx="50988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Meet our Team Member</a:t>
            </a:r>
            <a:endParaRPr/>
          </a:p>
        </p:txBody>
      </p:sp>
      <p:sp>
        <p:nvSpPr>
          <p:cNvPr id="449" name="Google Shape;449;p3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35"/>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Marie Hawkins</a:t>
            </a:r>
            <a:endParaRPr/>
          </a:p>
        </p:txBody>
      </p:sp>
      <p:sp>
        <p:nvSpPr>
          <p:cNvPr id="451" name="Google Shape;451;p35"/>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Senior Designer</a:t>
            </a:r>
            <a:endParaRPr/>
          </a:p>
        </p:txBody>
      </p:sp>
      <p:sp>
        <p:nvSpPr>
          <p:cNvPr id="452" name="Google Shape;452;p35"/>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53" name="Google Shape;453;p35"/>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t/>
            </a:r>
            <a:endParaRPr/>
          </a:p>
        </p:txBody>
      </p:sp>
      <p:sp>
        <p:nvSpPr>
          <p:cNvPr id="454" name="Google Shape;454;p35"/>
          <p:cNvSpPr/>
          <p:nvPr>
            <p:ph idx="5" type="pic"/>
          </p:nvPr>
        </p:nvSpPr>
        <p:spPr>
          <a:xfrm>
            <a:off x="491700" y="1089988"/>
            <a:ext cx="2208600" cy="2208600"/>
          </a:xfrm>
          <a:prstGeom prst="ellipse">
            <a:avLst/>
          </a:prstGeom>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6"/>
          <p:cNvSpPr/>
          <p:nvPr/>
        </p:nvSpPr>
        <p:spPr>
          <a:xfrm>
            <a:off x="6393591" y="2910872"/>
            <a:ext cx="2581800" cy="1755900"/>
          </a:xfrm>
          <a:prstGeom prst="roundRect">
            <a:avLst>
              <a:gd fmla="val 5529"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Poppins"/>
              <a:ea typeface="Poppins"/>
              <a:cs typeface="Poppins"/>
              <a:sym typeface="Poppins"/>
            </a:endParaRPr>
          </a:p>
        </p:txBody>
      </p:sp>
      <p:grpSp>
        <p:nvGrpSpPr>
          <p:cNvPr id="460" name="Google Shape;460;p36"/>
          <p:cNvGrpSpPr/>
          <p:nvPr/>
        </p:nvGrpSpPr>
        <p:grpSpPr>
          <a:xfrm>
            <a:off x="6587510" y="3088300"/>
            <a:ext cx="271302" cy="271302"/>
            <a:chOff x="7391400" y="2895600"/>
            <a:chExt cx="685800" cy="685800"/>
          </a:xfrm>
        </p:grpSpPr>
        <p:sp>
          <p:nvSpPr>
            <p:cNvPr id="461" name="Google Shape;461;p36"/>
            <p:cNvSpPr/>
            <p:nvPr/>
          </p:nvSpPr>
          <p:spPr>
            <a:xfrm>
              <a:off x="7391400" y="2895600"/>
              <a:ext cx="685800" cy="685800"/>
            </a:xfrm>
            <a:prstGeom prst="ellipse">
              <a:avLst/>
            </a:prstGeom>
            <a:noFill/>
            <a:ln cap="flat" cmpd="sng" w="9525">
              <a:solidFill>
                <a:schemeClr val="accent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462" name="Google Shape;462;p36"/>
            <p:cNvSpPr/>
            <p:nvPr/>
          </p:nvSpPr>
          <p:spPr>
            <a:xfrm>
              <a:off x="7448550" y="2952750"/>
              <a:ext cx="571500" cy="571500"/>
            </a:xfrm>
            <a:prstGeom prst="ellipse">
              <a:avLst/>
            </a:prstGeom>
            <a:solidFill>
              <a:schemeClr val="accent6">
                <a:alpha val="1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463" name="Google Shape;463;p36"/>
            <p:cNvSpPr/>
            <p:nvPr/>
          </p:nvSpPr>
          <p:spPr>
            <a:xfrm rot="5400000">
              <a:off x="7651725" y="3150426"/>
              <a:ext cx="211500" cy="182400"/>
            </a:xfrm>
            <a:prstGeom prst="triangle">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464" name="Google Shape;464;p36"/>
          <p:cNvSpPr txBox="1"/>
          <p:nvPr/>
        </p:nvSpPr>
        <p:spPr>
          <a:xfrm>
            <a:off x="6890963" y="3123994"/>
            <a:ext cx="12072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800" u="none" cap="none" strike="noStrike">
                <a:solidFill>
                  <a:schemeClr val="dk1"/>
                </a:solidFill>
                <a:latin typeface="Poppins"/>
                <a:ea typeface="Poppins"/>
                <a:cs typeface="Poppins"/>
                <a:sym typeface="Poppins"/>
              </a:rPr>
              <a:t>CONTENT CREATION</a:t>
            </a:r>
            <a:endParaRPr sz="1100"/>
          </a:p>
        </p:txBody>
      </p:sp>
      <p:sp>
        <p:nvSpPr>
          <p:cNvPr id="465" name="Google Shape;465;p36"/>
          <p:cNvSpPr txBox="1"/>
          <p:nvPr/>
        </p:nvSpPr>
        <p:spPr>
          <a:xfrm>
            <a:off x="6587418" y="3643163"/>
            <a:ext cx="1060500" cy="900300"/>
          </a:xfrm>
          <a:prstGeom prst="rect">
            <a:avLst/>
          </a:prstGeom>
          <a:noFill/>
          <a:ln>
            <a:noFill/>
          </a:ln>
        </p:spPr>
        <p:txBody>
          <a:bodyPr anchorCtr="0" anchor="t" bIns="34275" lIns="68575" spcFirstLastPara="1" rIns="68575" wrap="square" tIns="34275">
            <a:spAutoFit/>
          </a:bodyPr>
          <a:lstStyle/>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Audience Insight</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Editorial strategy</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Email</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Discovery</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Syndication</a:t>
            </a:r>
            <a:endParaRPr sz="1100"/>
          </a:p>
        </p:txBody>
      </p:sp>
      <p:sp>
        <p:nvSpPr>
          <p:cNvPr id="466" name="Google Shape;466;p36"/>
          <p:cNvSpPr txBox="1"/>
          <p:nvPr/>
        </p:nvSpPr>
        <p:spPr>
          <a:xfrm>
            <a:off x="7762879" y="3643160"/>
            <a:ext cx="1134300" cy="608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lang="en" sz="500">
                <a:solidFill>
                  <a:schemeClr val="dk1"/>
                </a:solidFill>
                <a:latin typeface="Poppins"/>
                <a:ea typeface="Poppins"/>
                <a:cs typeface="Poppins"/>
                <a:sym typeface="Poppins"/>
              </a:rPr>
              <a:t>Worked on by content strategists, copywriters with experienced account managers.</a:t>
            </a:r>
            <a:endParaRPr sz="1100"/>
          </a:p>
        </p:txBody>
      </p:sp>
      <p:grpSp>
        <p:nvGrpSpPr>
          <p:cNvPr id="467" name="Google Shape;467;p36"/>
          <p:cNvGrpSpPr/>
          <p:nvPr/>
        </p:nvGrpSpPr>
        <p:grpSpPr>
          <a:xfrm>
            <a:off x="6393591" y="3506861"/>
            <a:ext cx="2581875" cy="1159875"/>
            <a:chOff x="8524788" y="4675815"/>
            <a:chExt cx="3442500" cy="1546500"/>
          </a:xfrm>
        </p:grpSpPr>
        <p:cxnSp>
          <p:nvCxnSpPr>
            <p:cNvPr id="468" name="Google Shape;468;p36"/>
            <p:cNvCxnSpPr/>
            <p:nvPr/>
          </p:nvCxnSpPr>
          <p:spPr>
            <a:xfrm>
              <a:off x="8524788" y="4675815"/>
              <a:ext cx="3442500" cy="0"/>
            </a:xfrm>
            <a:prstGeom prst="straightConnector1">
              <a:avLst/>
            </a:prstGeom>
            <a:noFill/>
            <a:ln cap="flat" cmpd="sng" w="9525">
              <a:solidFill>
                <a:srgbClr val="D7D7D7">
                  <a:alpha val="49800"/>
                </a:srgbClr>
              </a:solidFill>
              <a:prstDash val="solid"/>
              <a:miter lim="800000"/>
              <a:headEnd len="sm" w="sm" type="none"/>
              <a:tailEnd len="sm" w="sm" type="none"/>
            </a:ln>
          </p:spPr>
        </p:cxnSp>
        <p:cxnSp>
          <p:nvCxnSpPr>
            <p:cNvPr id="469" name="Google Shape;469;p36"/>
            <p:cNvCxnSpPr/>
            <p:nvPr/>
          </p:nvCxnSpPr>
          <p:spPr>
            <a:xfrm>
              <a:off x="10246011" y="4675815"/>
              <a:ext cx="0" cy="1546500"/>
            </a:xfrm>
            <a:prstGeom prst="straightConnector1">
              <a:avLst/>
            </a:prstGeom>
            <a:noFill/>
            <a:ln cap="flat" cmpd="sng" w="9525">
              <a:solidFill>
                <a:srgbClr val="D7D7D7">
                  <a:alpha val="49800"/>
                </a:srgbClr>
              </a:solidFill>
              <a:prstDash val="solid"/>
              <a:miter lim="800000"/>
              <a:headEnd len="sm" w="sm" type="none"/>
              <a:tailEnd len="sm" w="sm" type="none"/>
            </a:ln>
          </p:spPr>
        </p:cxnSp>
      </p:grpSp>
      <p:sp>
        <p:nvSpPr>
          <p:cNvPr id="470" name="Google Shape;470;p36"/>
          <p:cNvSpPr/>
          <p:nvPr/>
        </p:nvSpPr>
        <p:spPr>
          <a:xfrm>
            <a:off x="3435320" y="2910872"/>
            <a:ext cx="2581800" cy="1755900"/>
          </a:xfrm>
          <a:prstGeom prst="roundRect">
            <a:avLst>
              <a:gd fmla="val 5529"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nvGrpSpPr>
          <p:cNvPr id="471" name="Google Shape;471;p36"/>
          <p:cNvGrpSpPr/>
          <p:nvPr/>
        </p:nvGrpSpPr>
        <p:grpSpPr>
          <a:xfrm>
            <a:off x="3629239" y="3088300"/>
            <a:ext cx="271302" cy="271302"/>
            <a:chOff x="7391400" y="2895600"/>
            <a:chExt cx="685800" cy="685800"/>
          </a:xfrm>
        </p:grpSpPr>
        <p:sp>
          <p:nvSpPr>
            <p:cNvPr id="472" name="Google Shape;472;p36"/>
            <p:cNvSpPr/>
            <p:nvPr/>
          </p:nvSpPr>
          <p:spPr>
            <a:xfrm>
              <a:off x="7391400" y="2895600"/>
              <a:ext cx="685800" cy="685800"/>
            </a:xfrm>
            <a:prstGeom prst="ellipse">
              <a:avLst/>
            </a:prstGeom>
            <a:noFill/>
            <a:ln cap="flat"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73" name="Google Shape;473;p36"/>
            <p:cNvSpPr/>
            <p:nvPr/>
          </p:nvSpPr>
          <p:spPr>
            <a:xfrm>
              <a:off x="7448550" y="2952750"/>
              <a:ext cx="571500" cy="571500"/>
            </a:xfrm>
            <a:prstGeom prst="ellipse">
              <a:avLst/>
            </a:prstGeom>
            <a:solidFill>
              <a:schemeClr val="dk2">
                <a:alpha val="1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74" name="Google Shape;474;p36"/>
            <p:cNvSpPr/>
            <p:nvPr/>
          </p:nvSpPr>
          <p:spPr>
            <a:xfrm rot="5400000">
              <a:off x="7651725" y="3150426"/>
              <a:ext cx="211500" cy="1824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475" name="Google Shape;475;p36"/>
          <p:cNvSpPr txBox="1"/>
          <p:nvPr/>
        </p:nvSpPr>
        <p:spPr>
          <a:xfrm>
            <a:off x="3932692" y="3123994"/>
            <a:ext cx="8838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800">
                <a:solidFill>
                  <a:schemeClr val="dk1"/>
                </a:solidFill>
                <a:latin typeface="Poppins"/>
                <a:ea typeface="Poppins"/>
                <a:cs typeface="Poppins"/>
                <a:sym typeface="Poppins"/>
              </a:rPr>
              <a:t>SOCIAL MEDIA</a:t>
            </a:r>
            <a:endParaRPr sz="1100"/>
          </a:p>
        </p:txBody>
      </p:sp>
      <p:sp>
        <p:nvSpPr>
          <p:cNvPr id="476" name="Google Shape;476;p36"/>
          <p:cNvSpPr txBox="1"/>
          <p:nvPr/>
        </p:nvSpPr>
        <p:spPr>
          <a:xfrm>
            <a:off x="3629157" y="3643163"/>
            <a:ext cx="1060500" cy="900300"/>
          </a:xfrm>
          <a:prstGeom prst="rect">
            <a:avLst/>
          </a:prstGeom>
          <a:noFill/>
          <a:ln>
            <a:noFill/>
          </a:ln>
        </p:spPr>
        <p:txBody>
          <a:bodyPr anchorCtr="0" anchor="t" bIns="34275" lIns="68575" spcFirstLastPara="1" rIns="68575" wrap="square" tIns="34275">
            <a:spAutoFit/>
          </a:bodyPr>
          <a:lstStyle/>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Strategy</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Content</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Campaigns</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Analytics</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Influencer relations</a:t>
            </a:r>
            <a:endParaRPr sz="1100"/>
          </a:p>
        </p:txBody>
      </p:sp>
      <p:sp>
        <p:nvSpPr>
          <p:cNvPr id="477" name="Google Shape;477;p36"/>
          <p:cNvSpPr txBox="1"/>
          <p:nvPr/>
        </p:nvSpPr>
        <p:spPr>
          <a:xfrm>
            <a:off x="4804608" y="3643160"/>
            <a:ext cx="1134300" cy="608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lang="en" sz="500">
                <a:solidFill>
                  <a:schemeClr val="dk1"/>
                </a:solidFill>
                <a:latin typeface="Poppins"/>
                <a:ea typeface="Poppins"/>
                <a:cs typeface="Poppins"/>
                <a:sym typeface="Poppins"/>
              </a:rPr>
              <a:t>Worked on by content writers, copywriters, social media strategists &amp; community managers</a:t>
            </a:r>
            <a:endParaRPr sz="1100"/>
          </a:p>
        </p:txBody>
      </p:sp>
      <p:grpSp>
        <p:nvGrpSpPr>
          <p:cNvPr id="478" name="Google Shape;478;p36"/>
          <p:cNvGrpSpPr/>
          <p:nvPr/>
        </p:nvGrpSpPr>
        <p:grpSpPr>
          <a:xfrm>
            <a:off x="3435320" y="3506861"/>
            <a:ext cx="2581875" cy="1159875"/>
            <a:chOff x="4580427" y="4675815"/>
            <a:chExt cx="3442500" cy="1546500"/>
          </a:xfrm>
        </p:grpSpPr>
        <p:cxnSp>
          <p:nvCxnSpPr>
            <p:cNvPr id="479" name="Google Shape;479;p36"/>
            <p:cNvCxnSpPr/>
            <p:nvPr/>
          </p:nvCxnSpPr>
          <p:spPr>
            <a:xfrm>
              <a:off x="4580427" y="4675815"/>
              <a:ext cx="3442500" cy="0"/>
            </a:xfrm>
            <a:prstGeom prst="straightConnector1">
              <a:avLst/>
            </a:prstGeom>
            <a:noFill/>
            <a:ln cap="flat" cmpd="sng" w="9525">
              <a:solidFill>
                <a:srgbClr val="D7D7D7">
                  <a:alpha val="49800"/>
                </a:srgbClr>
              </a:solidFill>
              <a:prstDash val="solid"/>
              <a:miter lim="800000"/>
              <a:headEnd len="sm" w="sm" type="none"/>
              <a:tailEnd len="sm" w="sm" type="none"/>
            </a:ln>
          </p:spPr>
        </p:cxnSp>
        <p:cxnSp>
          <p:nvCxnSpPr>
            <p:cNvPr id="480" name="Google Shape;480;p36"/>
            <p:cNvCxnSpPr/>
            <p:nvPr/>
          </p:nvCxnSpPr>
          <p:spPr>
            <a:xfrm>
              <a:off x="6301650" y="4675815"/>
              <a:ext cx="0" cy="1546500"/>
            </a:xfrm>
            <a:prstGeom prst="straightConnector1">
              <a:avLst/>
            </a:prstGeom>
            <a:noFill/>
            <a:ln cap="flat" cmpd="sng" w="9525">
              <a:solidFill>
                <a:srgbClr val="D7D7D7">
                  <a:alpha val="49800"/>
                </a:srgbClr>
              </a:solidFill>
              <a:prstDash val="solid"/>
              <a:miter lim="800000"/>
              <a:headEnd len="sm" w="sm" type="none"/>
              <a:tailEnd len="sm" w="sm" type="none"/>
            </a:ln>
          </p:spPr>
        </p:cxnSp>
      </p:grpSp>
      <p:sp>
        <p:nvSpPr>
          <p:cNvPr id="481" name="Google Shape;481;p36"/>
          <p:cNvSpPr/>
          <p:nvPr/>
        </p:nvSpPr>
        <p:spPr>
          <a:xfrm>
            <a:off x="477049" y="2910872"/>
            <a:ext cx="2581800" cy="1755900"/>
          </a:xfrm>
          <a:prstGeom prst="roundRect">
            <a:avLst>
              <a:gd fmla="val 5529"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482" name="Google Shape;482;p36"/>
          <p:cNvSpPr txBox="1"/>
          <p:nvPr/>
        </p:nvSpPr>
        <p:spPr>
          <a:xfrm>
            <a:off x="974421" y="3123994"/>
            <a:ext cx="11160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800">
                <a:solidFill>
                  <a:schemeClr val="dk1"/>
                </a:solidFill>
                <a:latin typeface="Poppins"/>
                <a:ea typeface="Poppins"/>
                <a:cs typeface="Poppins"/>
                <a:sym typeface="Poppins"/>
              </a:rPr>
              <a:t>VIDEO MARKETING</a:t>
            </a:r>
            <a:endParaRPr sz="1100"/>
          </a:p>
        </p:txBody>
      </p:sp>
      <p:sp>
        <p:nvSpPr>
          <p:cNvPr id="483" name="Google Shape;483;p36"/>
          <p:cNvSpPr txBox="1"/>
          <p:nvPr/>
        </p:nvSpPr>
        <p:spPr>
          <a:xfrm>
            <a:off x="670874" y="3643163"/>
            <a:ext cx="1025700" cy="715800"/>
          </a:xfrm>
          <a:prstGeom prst="rect">
            <a:avLst/>
          </a:prstGeom>
          <a:noFill/>
          <a:ln>
            <a:noFill/>
          </a:ln>
        </p:spPr>
        <p:txBody>
          <a:bodyPr anchorCtr="0" anchor="t" bIns="34275" lIns="68575" spcFirstLastPara="1" rIns="68575" wrap="square" tIns="34275">
            <a:spAutoFit/>
          </a:bodyPr>
          <a:lstStyle/>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Conceptualization</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Short &amp; long form</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Production</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Multi-Platform</a:t>
            </a:r>
            <a:endParaRPr sz="1100"/>
          </a:p>
        </p:txBody>
      </p:sp>
      <p:sp>
        <p:nvSpPr>
          <p:cNvPr id="484" name="Google Shape;484;p36"/>
          <p:cNvSpPr txBox="1"/>
          <p:nvPr/>
        </p:nvSpPr>
        <p:spPr>
          <a:xfrm>
            <a:off x="1846337" y="3643160"/>
            <a:ext cx="1134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lang="en" sz="500">
                <a:solidFill>
                  <a:schemeClr val="dk1"/>
                </a:solidFill>
                <a:latin typeface="Poppins"/>
                <a:ea typeface="Poppins"/>
                <a:cs typeface="Poppins"/>
                <a:sym typeface="Poppins"/>
              </a:rPr>
              <a:t>Worked on by experienced writers, directors &amp; technicians</a:t>
            </a:r>
            <a:endParaRPr sz="1100"/>
          </a:p>
        </p:txBody>
      </p:sp>
      <p:grpSp>
        <p:nvGrpSpPr>
          <p:cNvPr id="485" name="Google Shape;485;p36"/>
          <p:cNvGrpSpPr/>
          <p:nvPr/>
        </p:nvGrpSpPr>
        <p:grpSpPr>
          <a:xfrm>
            <a:off x="477049" y="3506861"/>
            <a:ext cx="2581875" cy="1159875"/>
            <a:chOff x="636065" y="4675815"/>
            <a:chExt cx="3442500" cy="1546500"/>
          </a:xfrm>
        </p:grpSpPr>
        <p:cxnSp>
          <p:nvCxnSpPr>
            <p:cNvPr id="486" name="Google Shape;486;p36"/>
            <p:cNvCxnSpPr/>
            <p:nvPr/>
          </p:nvCxnSpPr>
          <p:spPr>
            <a:xfrm>
              <a:off x="636065" y="4675815"/>
              <a:ext cx="3442500" cy="0"/>
            </a:xfrm>
            <a:prstGeom prst="straightConnector1">
              <a:avLst/>
            </a:prstGeom>
            <a:noFill/>
            <a:ln cap="flat" cmpd="sng" w="9525">
              <a:solidFill>
                <a:srgbClr val="D7D7D7">
                  <a:alpha val="49800"/>
                </a:srgbClr>
              </a:solidFill>
              <a:prstDash val="solid"/>
              <a:miter lim="800000"/>
              <a:headEnd len="sm" w="sm" type="none"/>
              <a:tailEnd len="sm" w="sm" type="none"/>
            </a:ln>
          </p:spPr>
        </p:cxnSp>
        <p:cxnSp>
          <p:nvCxnSpPr>
            <p:cNvPr id="487" name="Google Shape;487;p36"/>
            <p:cNvCxnSpPr/>
            <p:nvPr/>
          </p:nvCxnSpPr>
          <p:spPr>
            <a:xfrm>
              <a:off x="2357288" y="4675815"/>
              <a:ext cx="0" cy="1546500"/>
            </a:xfrm>
            <a:prstGeom prst="straightConnector1">
              <a:avLst/>
            </a:prstGeom>
            <a:noFill/>
            <a:ln cap="flat" cmpd="sng" w="9525">
              <a:solidFill>
                <a:srgbClr val="D7D7D7">
                  <a:alpha val="49800"/>
                </a:srgbClr>
              </a:solidFill>
              <a:prstDash val="solid"/>
              <a:miter lim="800000"/>
              <a:headEnd len="sm" w="sm" type="none"/>
              <a:tailEnd len="sm" w="sm" type="none"/>
            </a:ln>
          </p:spPr>
        </p:cxnSp>
      </p:grpSp>
      <p:sp>
        <p:nvSpPr>
          <p:cNvPr id="488" name="Google Shape;488;p36"/>
          <p:cNvSpPr/>
          <p:nvPr/>
        </p:nvSpPr>
        <p:spPr>
          <a:xfrm>
            <a:off x="6393491" y="743284"/>
            <a:ext cx="2581800" cy="1755900"/>
          </a:xfrm>
          <a:prstGeom prst="roundRect">
            <a:avLst>
              <a:gd fmla="val 5529"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489" name="Google Shape;489;p36"/>
          <p:cNvSpPr txBox="1"/>
          <p:nvPr/>
        </p:nvSpPr>
        <p:spPr>
          <a:xfrm>
            <a:off x="6890863" y="956406"/>
            <a:ext cx="11787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800">
                <a:solidFill>
                  <a:schemeClr val="dk1"/>
                </a:solidFill>
                <a:latin typeface="Poppins"/>
                <a:ea typeface="Poppins"/>
                <a:cs typeface="Poppins"/>
                <a:sym typeface="Poppins"/>
              </a:rPr>
              <a:t>WEBSITES &amp; MOBILE</a:t>
            </a:r>
            <a:endParaRPr sz="1100"/>
          </a:p>
        </p:txBody>
      </p:sp>
      <p:sp>
        <p:nvSpPr>
          <p:cNvPr id="490" name="Google Shape;490;p36"/>
          <p:cNvSpPr txBox="1"/>
          <p:nvPr/>
        </p:nvSpPr>
        <p:spPr>
          <a:xfrm>
            <a:off x="6587325" y="1475569"/>
            <a:ext cx="1134300" cy="900300"/>
          </a:xfrm>
          <a:prstGeom prst="rect">
            <a:avLst/>
          </a:prstGeom>
          <a:noFill/>
          <a:ln>
            <a:noFill/>
          </a:ln>
        </p:spPr>
        <p:txBody>
          <a:bodyPr anchorCtr="0" anchor="t" bIns="34275" lIns="68575" spcFirstLastPara="1" rIns="68575" wrap="square" tIns="34275">
            <a:spAutoFit/>
          </a:bodyPr>
          <a:lstStyle/>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UX &amp; UI</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Dynamic CMS</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E-Commerce</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Analytics &amp; reporting</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iOS &amp; Android apps</a:t>
            </a:r>
            <a:endParaRPr sz="1100"/>
          </a:p>
        </p:txBody>
      </p:sp>
      <p:sp>
        <p:nvSpPr>
          <p:cNvPr id="491" name="Google Shape;491;p36"/>
          <p:cNvSpPr txBox="1"/>
          <p:nvPr/>
        </p:nvSpPr>
        <p:spPr>
          <a:xfrm>
            <a:off x="7762779" y="1475572"/>
            <a:ext cx="1134300" cy="7620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lang="en" sz="500">
                <a:solidFill>
                  <a:schemeClr val="dk1"/>
                </a:solidFill>
                <a:latin typeface="Poppins"/>
                <a:ea typeface="Poppins"/>
                <a:cs typeface="Poppins"/>
                <a:sym typeface="Poppins"/>
              </a:rPr>
              <a:t>Worked on by developers who are trained in core PHP, HTML, CSS, Java, WordPress &amp; Magento frameworks with responsive layouts</a:t>
            </a:r>
            <a:endParaRPr sz="1100"/>
          </a:p>
        </p:txBody>
      </p:sp>
      <p:grpSp>
        <p:nvGrpSpPr>
          <p:cNvPr id="492" name="Google Shape;492;p36"/>
          <p:cNvGrpSpPr/>
          <p:nvPr/>
        </p:nvGrpSpPr>
        <p:grpSpPr>
          <a:xfrm>
            <a:off x="6393491" y="1339274"/>
            <a:ext cx="2581875" cy="1159875"/>
            <a:chOff x="8524655" y="1785698"/>
            <a:chExt cx="3442500" cy="1546500"/>
          </a:xfrm>
        </p:grpSpPr>
        <p:cxnSp>
          <p:nvCxnSpPr>
            <p:cNvPr id="493" name="Google Shape;493;p36"/>
            <p:cNvCxnSpPr/>
            <p:nvPr/>
          </p:nvCxnSpPr>
          <p:spPr>
            <a:xfrm>
              <a:off x="8524655" y="1785698"/>
              <a:ext cx="3442500" cy="0"/>
            </a:xfrm>
            <a:prstGeom prst="straightConnector1">
              <a:avLst/>
            </a:prstGeom>
            <a:noFill/>
            <a:ln cap="flat" cmpd="sng" w="9525">
              <a:solidFill>
                <a:srgbClr val="D7D7D7">
                  <a:alpha val="49800"/>
                </a:srgbClr>
              </a:solidFill>
              <a:prstDash val="solid"/>
              <a:miter lim="800000"/>
              <a:headEnd len="sm" w="sm" type="none"/>
              <a:tailEnd len="sm" w="sm" type="none"/>
            </a:ln>
          </p:spPr>
        </p:cxnSp>
        <p:cxnSp>
          <p:nvCxnSpPr>
            <p:cNvPr id="494" name="Google Shape;494;p36"/>
            <p:cNvCxnSpPr/>
            <p:nvPr/>
          </p:nvCxnSpPr>
          <p:spPr>
            <a:xfrm>
              <a:off x="10245878" y="1785698"/>
              <a:ext cx="0" cy="1546500"/>
            </a:xfrm>
            <a:prstGeom prst="straightConnector1">
              <a:avLst/>
            </a:prstGeom>
            <a:noFill/>
            <a:ln cap="flat" cmpd="sng" w="9525">
              <a:solidFill>
                <a:srgbClr val="D7D7D7">
                  <a:alpha val="49800"/>
                </a:srgbClr>
              </a:solidFill>
              <a:prstDash val="solid"/>
              <a:miter lim="800000"/>
              <a:headEnd len="sm" w="sm" type="none"/>
              <a:tailEnd len="sm" w="sm" type="none"/>
            </a:ln>
          </p:spPr>
        </p:cxnSp>
      </p:grpSp>
      <p:sp>
        <p:nvSpPr>
          <p:cNvPr id="495" name="Google Shape;495;p36"/>
          <p:cNvSpPr/>
          <p:nvPr/>
        </p:nvSpPr>
        <p:spPr>
          <a:xfrm>
            <a:off x="3433042" y="743284"/>
            <a:ext cx="2581800" cy="1755900"/>
          </a:xfrm>
          <a:prstGeom prst="roundRect">
            <a:avLst>
              <a:gd fmla="val 5529"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nvGrpSpPr>
          <p:cNvPr id="496" name="Google Shape;496;p36"/>
          <p:cNvGrpSpPr/>
          <p:nvPr/>
        </p:nvGrpSpPr>
        <p:grpSpPr>
          <a:xfrm>
            <a:off x="3626961" y="920713"/>
            <a:ext cx="271302" cy="271302"/>
            <a:chOff x="7391400" y="2895600"/>
            <a:chExt cx="685800" cy="685800"/>
          </a:xfrm>
        </p:grpSpPr>
        <p:sp>
          <p:nvSpPr>
            <p:cNvPr id="497" name="Google Shape;497;p36"/>
            <p:cNvSpPr/>
            <p:nvPr/>
          </p:nvSpPr>
          <p:spPr>
            <a:xfrm>
              <a:off x="7391400" y="2895600"/>
              <a:ext cx="685800" cy="685800"/>
            </a:xfrm>
            <a:prstGeom prst="ellipse">
              <a:avLst/>
            </a:prstGeom>
            <a:noFill/>
            <a:ln cap="flat" cmpd="sng" w="952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98" name="Google Shape;498;p36"/>
            <p:cNvSpPr/>
            <p:nvPr/>
          </p:nvSpPr>
          <p:spPr>
            <a:xfrm>
              <a:off x="7448550" y="2952750"/>
              <a:ext cx="571500" cy="571500"/>
            </a:xfrm>
            <a:prstGeom prst="ellipse">
              <a:avLst/>
            </a:prstGeom>
            <a:solidFill>
              <a:schemeClr val="accent1">
                <a:alpha val="1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99" name="Google Shape;499;p36"/>
            <p:cNvSpPr/>
            <p:nvPr/>
          </p:nvSpPr>
          <p:spPr>
            <a:xfrm rot="5400000">
              <a:off x="7651725" y="3150426"/>
              <a:ext cx="211500" cy="1824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500" name="Google Shape;500;p36"/>
          <p:cNvSpPr txBox="1"/>
          <p:nvPr/>
        </p:nvSpPr>
        <p:spPr>
          <a:xfrm>
            <a:off x="3930415" y="956406"/>
            <a:ext cx="7023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800">
                <a:solidFill>
                  <a:schemeClr val="dk1"/>
                </a:solidFill>
                <a:latin typeface="Poppins"/>
                <a:ea typeface="Poppins"/>
                <a:cs typeface="Poppins"/>
                <a:sym typeface="Poppins"/>
              </a:rPr>
              <a:t>BRANDING</a:t>
            </a:r>
            <a:endParaRPr sz="1100"/>
          </a:p>
        </p:txBody>
      </p:sp>
      <p:sp>
        <p:nvSpPr>
          <p:cNvPr id="501" name="Google Shape;501;p36"/>
          <p:cNvSpPr txBox="1"/>
          <p:nvPr/>
        </p:nvSpPr>
        <p:spPr>
          <a:xfrm>
            <a:off x="3626875" y="1475572"/>
            <a:ext cx="940500" cy="531000"/>
          </a:xfrm>
          <a:prstGeom prst="rect">
            <a:avLst/>
          </a:prstGeom>
          <a:noFill/>
          <a:ln>
            <a:noFill/>
          </a:ln>
        </p:spPr>
        <p:txBody>
          <a:bodyPr anchorCtr="0" anchor="t" bIns="34275" lIns="68575" spcFirstLastPara="1" rIns="68575" wrap="square" tIns="34275">
            <a:spAutoFit/>
          </a:bodyPr>
          <a:lstStyle/>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Corporate Identity</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Marketing Material</a:t>
            </a:r>
            <a:endParaRPr sz="1100"/>
          </a:p>
          <a:p>
            <a:pPr indent="-88900" lvl="0" marL="88900" marR="0" rtl="0" algn="l">
              <a:lnSpc>
                <a:spcPct val="2000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Packaging</a:t>
            </a:r>
            <a:endParaRPr sz="1100"/>
          </a:p>
        </p:txBody>
      </p:sp>
      <p:sp>
        <p:nvSpPr>
          <p:cNvPr id="502" name="Google Shape;502;p36"/>
          <p:cNvSpPr txBox="1"/>
          <p:nvPr/>
        </p:nvSpPr>
        <p:spPr>
          <a:xfrm>
            <a:off x="4802330" y="1475572"/>
            <a:ext cx="1134300" cy="608100"/>
          </a:xfrm>
          <a:prstGeom prst="rect">
            <a:avLst/>
          </a:prstGeom>
          <a:noFill/>
          <a:ln>
            <a:noFill/>
          </a:ln>
        </p:spPr>
        <p:txBody>
          <a:bodyPr anchorCtr="0" anchor="t" bIns="34275" lIns="68575" spcFirstLastPara="1" rIns="68575" wrap="square" tIns="34275">
            <a:spAutoFit/>
          </a:bodyPr>
          <a:lstStyle/>
          <a:p>
            <a:pPr indent="0" lvl="0" marL="0" marR="0" rtl="0" algn="l">
              <a:lnSpc>
                <a:spcPct val="200000"/>
              </a:lnSpc>
              <a:spcBef>
                <a:spcPts val="0"/>
              </a:spcBef>
              <a:spcAft>
                <a:spcPts val="0"/>
              </a:spcAft>
              <a:buNone/>
            </a:pPr>
            <a:r>
              <a:rPr lang="en" sz="500">
                <a:solidFill>
                  <a:schemeClr val="dk1"/>
                </a:solidFill>
                <a:latin typeface="Poppins"/>
                <a:ea typeface="Poppins"/>
                <a:cs typeface="Poppins"/>
                <a:sym typeface="Poppins"/>
              </a:rPr>
              <a:t>Worked on by designers who are visual communication experts, graduated from design schools</a:t>
            </a:r>
            <a:endParaRPr sz="1100"/>
          </a:p>
        </p:txBody>
      </p:sp>
      <p:grpSp>
        <p:nvGrpSpPr>
          <p:cNvPr id="503" name="Google Shape;503;p36"/>
          <p:cNvGrpSpPr/>
          <p:nvPr/>
        </p:nvGrpSpPr>
        <p:grpSpPr>
          <a:xfrm>
            <a:off x="3433042" y="1339274"/>
            <a:ext cx="2581875" cy="1159875"/>
            <a:chOff x="4577390" y="1785698"/>
            <a:chExt cx="3442500" cy="1546500"/>
          </a:xfrm>
        </p:grpSpPr>
        <p:cxnSp>
          <p:nvCxnSpPr>
            <p:cNvPr id="504" name="Google Shape;504;p36"/>
            <p:cNvCxnSpPr/>
            <p:nvPr/>
          </p:nvCxnSpPr>
          <p:spPr>
            <a:xfrm>
              <a:off x="4577390" y="1785698"/>
              <a:ext cx="3442500" cy="0"/>
            </a:xfrm>
            <a:prstGeom prst="straightConnector1">
              <a:avLst/>
            </a:prstGeom>
            <a:noFill/>
            <a:ln cap="flat" cmpd="sng" w="9525">
              <a:solidFill>
                <a:srgbClr val="D7D7D7">
                  <a:alpha val="49800"/>
                </a:srgbClr>
              </a:solidFill>
              <a:prstDash val="solid"/>
              <a:miter lim="800000"/>
              <a:headEnd len="sm" w="sm" type="none"/>
              <a:tailEnd len="sm" w="sm" type="none"/>
            </a:ln>
          </p:spPr>
        </p:cxnSp>
        <p:cxnSp>
          <p:nvCxnSpPr>
            <p:cNvPr id="505" name="Google Shape;505;p36"/>
            <p:cNvCxnSpPr/>
            <p:nvPr/>
          </p:nvCxnSpPr>
          <p:spPr>
            <a:xfrm>
              <a:off x="6298613" y="1785698"/>
              <a:ext cx="0" cy="1546500"/>
            </a:xfrm>
            <a:prstGeom prst="straightConnector1">
              <a:avLst/>
            </a:prstGeom>
            <a:noFill/>
            <a:ln cap="flat" cmpd="sng" w="9525">
              <a:solidFill>
                <a:srgbClr val="D7D7D7">
                  <a:alpha val="49800"/>
                </a:srgbClr>
              </a:solidFill>
              <a:prstDash val="solid"/>
              <a:miter lim="800000"/>
              <a:headEnd len="sm" w="sm" type="none"/>
              <a:tailEnd len="sm" w="sm" type="none"/>
            </a:ln>
          </p:spPr>
        </p:cxnSp>
      </p:grpSp>
      <p:sp>
        <p:nvSpPr>
          <p:cNvPr id="506" name="Google Shape;506;p36"/>
          <p:cNvSpPr txBox="1"/>
          <p:nvPr/>
        </p:nvSpPr>
        <p:spPr>
          <a:xfrm>
            <a:off x="396976" y="1729782"/>
            <a:ext cx="2742000" cy="1004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2"/>
                </a:solidFill>
                <a:latin typeface="Poppins"/>
                <a:ea typeface="Poppins"/>
                <a:cs typeface="Poppins"/>
                <a:sym typeface="Poppins"/>
              </a:rPr>
              <a:t>We provide variety of services to our customers ranging from social media discovery to TVC. We are the branding expert that you’ve always dreamt to work for your company's branding and here are some of our most demanding services that we offer…</a:t>
            </a:r>
            <a:endParaRPr sz="900">
              <a:solidFill>
                <a:schemeClr val="dk2"/>
              </a:solidFill>
            </a:endParaRPr>
          </a:p>
        </p:txBody>
      </p:sp>
      <p:sp>
        <p:nvSpPr>
          <p:cNvPr id="507" name="Google Shape;507;p36"/>
          <p:cNvSpPr txBox="1"/>
          <p:nvPr>
            <p:ph type="title"/>
          </p:nvPr>
        </p:nvSpPr>
        <p:spPr>
          <a:xfrm>
            <a:off x="413650" y="747975"/>
            <a:ext cx="29382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Service Categories</a:t>
            </a:r>
            <a:endParaRPr/>
          </a:p>
        </p:txBody>
      </p:sp>
      <p:sp>
        <p:nvSpPr>
          <p:cNvPr id="508" name="Google Shape;508;p3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09" name="Google Shape;509;p36"/>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510" name="Google Shape;510;p36"/>
          <p:cNvGrpSpPr/>
          <p:nvPr/>
        </p:nvGrpSpPr>
        <p:grpSpPr>
          <a:xfrm>
            <a:off x="6587511" y="920713"/>
            <a:ext cx="271302" cy="271302"/>
            <a:chOff x="7391400" y="2895600"/>
            <a:chExt cx="685800" cy="685800"/>
          </a:xfrm>
        </p:grpSpPr>
        <p:sp>
          <p:nvSpPr>
            <p:cNvPr id="511" name="Google Shape;511;p36"/>
            <p:cNvSpPr/>
            <p:nvPr/>
          </p:nvSpPr>
          <p:spPr>
            <a:xfrm>
              <a:off x="7391400" y="2895600"/>
              <a:ext cx="685800" cy="685800"/>
            </a:xfrm>
            <a:prstGeom prst="ellipse">
              <a:avLst/>
            </a:prstGeom>
            <a:noFill/>
            <a:ln cap="flat" cmpd="sng" w="952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12" name="Google Shape;512;p36"/>
            <p:cNvSpPr/>
            <p:nvPr/>
          </p:nvSpPr>
          <p:spPr>
            <a:xfrm>
              <a:off x="7448550" y="2952750"/>
              <a:ext cx="571500" cy="571500"/>
            </a:xfrm>
            <a:prstGeom prst="ellipse">
              <a:avLst/>
            </a:prstGeom>
            <a:solidFill>
              <a:schemeClr val="accent1">
                <a:alpha val="1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13" name="Google Shape;513;p36"/>
            <p:cNvSpPr/>
            <p:nvPr/>
          </p:nvSpPr>
          <p:spPr>
            <a:xfrm rot="5400000">
              <a:off x="7651725" y="3150426"/>
              <a:ext cx="211500" cy="1824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14" name="Google Shape;514;p36"/>
          <p:cNvGrpSpPr/>
          <p:nvPr/>
        </p:nvGrpSpPr>
        <p:grpSpPr>
          <a:xfrm>
            <a:off x="670989" y="3088300"/>
            <a:ext cx="271302" cy="271302"/>
            <a:chOff x="7391400" y="2895600"/>
            <a:chExt cx="685800" cy="685800"/>
          </a:xfrm>
        </p:grpSpPr>
        <p:sp>
          <p:nvSpPr>
            <p:cNvPr id="515" name="Google Shape;515;p36"/>
            <p:cNvSpPr/>
            <p:nvPr/>
          </p:nvSpPr>
          <p:spPr>
            <a:xfrm>
              <a:off x="7391400" y="2895600"/>
              <a:ext cx="685800" cy="685800"/>
            </a:xfrm>
            <a:prstGeom prst="ellipse">
              <a:avLst/>
            </a:prstGeom>
            <a:noFill/>
            <a:ln cap="flat"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16" name="Google Shape;516;p36"/>
            <p:cNvSpPr/>
            <p:nvPr/>
          </p:nvSpPr>
          <p:spPr>
            <a:xfrm>
              <a:off x="7448550" y="2952750"/>
              <a:ext cx="571500" cy="571500"/>
            </a:xfrm>
            <a:prstGeom prst="ellipse">
              <a:avLst/>
            </a:prstGeom>
            <a:solidFill>
              <a:schemeClr val="dk2">
                <a:alpha val="149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17" name="Google Shape;517;p36"/>
            <p:cNvSpPr/>
            <p:nvPr/>
          </p:nvSpPr>
          <p:spPr>
            <a:xfrm rot="5400000">
              <a:off x="7651725" y="3150426"/>
              <a:ext cx="211500" cy="1824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100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100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ppt_w</p:attrName>
                                        </p:attrNameLst>
                                      </p:cBhvr>
                                      <p:tavLst>
                                        <p:tav fmla="" tm="0">
                                          <p:val>
                                            <p:strVal val="0"/>
                                          </p:val>
                                        </p:tav>
                                        <p:tav fmla="" tm="100000">
                                          <p:val>
                                            <p:strVal val="#ppt_w"/>
                                          </p:val>
                                        </p:tav>
                                      </p:tavLst>
                                    </p:anim>
                                    <p:anim calcmode="lin" valueType="num">
                                      <p:cBhvr additive="base">
                                        <p:cTn dur="500"/>
                                        <p:tgtEl>
                                          <p:spTgt spid="49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25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50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23" presetSubtype="16">
                                  <p:stCondLst>
                                    <p:cond delay="100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ppt_w</p:attrName>
                                        </p:attrNameLst>
                                      </p:cBhvr>
                                      <p:tavLst>
                                        <p:tav fmla="" tm="0">
                                          <p:val>
                                            <p:strVal val="0"/>
                                          </p:val>
                                        </p:tav>
                                        <p:tav fmla="" tm="100000">
                                          <p:val>
                                            <p:strVal val="#ppt_w"/>
                                          </p:val>
                                        </p:tav>
                                      </p:tavLst>
                                    </p:anim>
                                    <p:anim calcmode="lin" valueType="num">
                                      <p:cBhvr additive="base">
                                        <p:cTn dur="500"/>
                                        <p:tgtEl>
                                          <p:spTgt spid="4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00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23" presetSubtype="16">
                                  <p:stCondLst>
                                    <p:cond delay="125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ppt_w</p:attrName>
                                        </p:attrNameLst>
                                      </p:cBhvr>
                                      <p:tavLst>
                                        <p:tav fmla="" tm="0">
                                          <p:val>
                                            <p:strVal val="0"/>
                                          </p:val>
                                        </p:tav>
                                        <p:tav fmla="" tm="100000">
                                          <p:val>
                                            <p:strVal val="#ppt_w"/>
                                          </p:val>
                                        </p:tav>
                                      </p:tavLst>
                                    </p:anim>
                                    <p:anim calcmode="lin" valueType="num">
                                      <p:cBhvr additive="base">
                                        <p:cTn dur="500"/>
                                        <p:tgtEl>
                                          <p:spTgt spid="46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25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1000"/>
                                        <p:tgtEl>
                                          <p:spTgt spid="503"/>
                                        </p:tgtEl>
                                        <p:attrNameLst>
                                          <p:attrName>ppt_w</p:attrName>
                                        </p:attrNameLst>
                                      </p:cBhvr>
                                      <p:tavLst>
                                        <p:tav fmla="" tm="0">
                                          <p:val>
                                            <p:strVal val="0"/>
                                          </p:val>
                                        </p:tav>
                                        <p:tav fmla="" tm="100000">
                                          <p:val>
                                            <p:strVal val="#ppt_w"/>
                                          </p:val>
                                        </p:tav>
                                      </p:tavLst>
                                    </p:anim>
                                    <p:anim calcmode="lin" valueType="num">
                                      <p:cBhvr additive="base">
                                        <p:cTn dur="1000"/>
                                        <p:tgtEl>
                                          <p:spTgt spid="5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ppt_w</p:attrName>
                                        </p:attrNameLst>
                                      </p:cBhvr>
                                      <p:tavLst>
                                        <p:tav fmla="" tm="0">
                                          <p:val>
                                            <p:strVal val="0"/>
                                          </p:val>
                                        </p:tav>
                                        <p:tav fmla="" tm="100000">
                                          <p:val>
                                            <p:strVal val="#ppt_w"/>
                                          </p:val>
                                        </p:tav>
                                      </p:tavLst>
                                    </p:anim>
                                    <p:anim calcmode="lin" valueType="num">
                                      <p:cBhvr additive="base">
                                        <p:cTn dur="500"/>
                                        <p:tgtEl>
                                          <p:spTgt spid="4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ppt_w</p:attrName>
                                        </p:attrNameLst>
                                      </p:cBhvr>
                                      <p:tavLst>
                                        <p:tav fmla="" tm="0">
                                          <p:val>
                                            <p:strVal val="0"/>
                                          </p:val>
                                        </p:tav>
                                        <p:tav fmla="" tm="100000">
                                          <p:val>
                                            <p:strVal val="#ppt_w"/>
                                          </p:val>
                                        </p:tav>
                                      </p:tavLst>
                                    </p:anim>
                                    <p:anim calcmode="lin" valueType="num">
                                      <p:cBhvr additive="base">
                                        <p:cTn dur="500"/>
                                        <p:tgtEl>
                                          <p:spTgt spid="4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ppt_w</p:attrName>
                                        </p:attrNameLst>
                                      </p:cBhvr>
                                      <p:tavLst>
                                        <p:tav fmla="" tm="0">
                                          <p:val>
                                            <p:strVal val="0"/>
                                          </p:val>
                                        </p:tav>
                                        <p:tav fmla="" tm="100000">
                                          <p:val>
                                            <p:strVal val="#ppt_w"/>
                                          </p:val>
                                        </p:tav>
                                      </p:tavLst>
                                    </p:anim>
                                    <p:anim calcmode="lin" valueType="num">
                                      <p:cBhvr additive="base">
                                        <p:cTn dur="500"/>
                                        <p:tgtEl>
                                          <p:spTgt spid="4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ppt_w</p:attrName>
                                        </p:attrNameLst>
                                      </p:cBhvr>
                                      <p:tavLst>
                                        <p:tav fmla="" tm="0">
                                          <p:val>
                                            <p:strVal val="0"/>
                                          </p:val>
                                        </p:tav>
                                        <p:tav fmla="" tm="100000">
                                          <p:val>
                                            <p:strVal val="#ppt_w"/>
                                          </p:val>
                                        </p:tav>
                                      </p:tavLst>
                                    </p:anim>
                                    <p:anim calcmode="lin" valueType="num">
                                      <p:cBhvr additive="base">
                                        <p:cTn dur="500"/>
                                        <p:tgtEl>
                                          <p:spTgt spid="4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50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50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50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50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100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100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100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ntr" presetID="10" presetSubtype="0">
                                  <p:stCondLst>
                                    <p:cond delay="100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100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grpSp>
        <p:nvGrpSpPr>
          <p:cNvPr id="522" name="Google Shape;522;p37"/>
          <p:cNvGrpSpPr/>
          <p:nvPr/>
        </p:nvGrpSpPr>
        <p:grpSpPr>
          <a:xfrm>
            <a:off x="430166" y="2892524"/>
            <a:ext cx="359325" cy="55364"/>
            <a:chOff x="943254" y="3856699"/>
            <a:chExt cx="479100" cy="73819"/>
          </a:xfrm>
        </p:grpSpPr>
        <p:cxnSp>
          <p:nvCxnSpPr>
            <p:cNvPr id="523" name="Google Shape;523;p37"/>
            <p:cNvCxnSpPr/>
            <p:nvPr/>
          </p:nvCxnSpPr>
          <p:spPr>
            <a:xfrm>
              <a:off x="943254" y="3856699"/>
              <a:ext cx="479100" cy="0"/>
            </a:xfrm>
            <a:prstGeom prst="straightConnector1">
              <a:avLst/>
            </a:prstGeom>
            <a:noFill/>
            <a:ln cap="rnd" cmpd="sng" w="12700">
              <a:solidFill>
                <a:schemeClr val="accent1"/>
              </a:solidFill>
              <a:prstDash val="solid"/>
              <a:miter lim="800000"/>
              <a:headEnd len="sm" w="sm" type="none"/>
              <a:tailEnd len="sm" w="sm" type="none"/>
            </a:ln>
          </p:spPr>
        </p:cxnSp>
        <p:cxnSp>
          <p:nvCxnSpPr>
            <p:cNvPr id="524" name="Google Shape;524;p37"/>
            <p:cNvCxnSpPr/>
            <p:nvPr/>
          </p:nvCxnSpPr>
          <p:spPr>
            <a:xfrm>
              <a:off x="943254" y="3930518"/>
              <a:ext cx="322500" cy="0"/>
            </a:xfrm>
            <a:prstGeom prst="straightConnector1">
              <a:avLst/>
            </a:prstGeom>
            <a:noFill/>
            <a:ln cap="rnd" cmpd="sng" w="12700">
              <a:solidFill>
                <a:schemeClr val="accent1"/>
              </a:solidFill>
              <a:prstDash val="solid"/>
              <a:miter lim="800000"/>
              <a:headEnd len="sm" w="sm" type="none"/>
              <a:tailEnd len="sm" w="sm" type="none"/>
            </a:ln>
          </p:spPr>
        </p:cxnSp>
      </p:grpSp>
      <p:sp>
        <p:nvSpPr>
          <p:cNvPr id="525" name="Google Shape;525;p37"/>
          <p:cNvSpPr/>
          <p:nvPr/>
        </p:nvSpPr>
        <p:spPr>
          <a:xfrm>
            <a:off x="2876550" y="1002331"/>
            <a:ext cx="1769100" cy="3151200"/>
          </a:xfrm>
          <a:prstGeom prst="roundRect">
            <a:avLst>
              <a:gd fmla="val 4961" name="adj"/>
            </a:avLst>
          </a:prstGeom>
          <a:solidFill>
            <a:srgbClr val="CCCCCC"/>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sp>
        <p:nvSpPr>
          <p:cNvPr id="526" name="Google Shape;526;p37"/>
          <p:cNvSpPr/>
          <p:nvPr/>
        </p:nvSpPr>
        <p:spPr>
          <a:xfrm flipH="1" rot="10800000">
            <a:off x="2876550" y="2114427"/>
            <a:ext cx="1769100" cy="1935300"/>
          </a:xfrm>
          <a:prstGeom prst="round2SameRect">
            <a:avLst>
              <a:gd fmla="val 4232" name="adj1"/>
              <a:gd fmla="val 0" name="adj2"/>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527" name="Google Shape;527;p37"/>
          <p:cNvGrpSpPr/>
          <p:nvPr/>
        </p:nvGrpSpPr>
        <p:grpSpPr>
          <a:xfrm>
            <a:off x="2940894" y="2175919"/>
            <a:ext cx="1640437" cy="1669144"/>
            <a:chOff x="3903633" y="3105056"/>
            <a:chExt cx="2187249" cy="2225525"/>
          </a:xfrm>
        </p:grpSpPr>
        <p:sp>
          <p:nvSpPr>
            <p:cNvPr id="528" name="Google Shape;528;p37"/>
            <p:cNvSpPr txBox="1"/>
            <p:nvPr/>
          </p:nvSpPr>
          <p:spPr>
            <a:xfrm>
              <a:off x="4584216" y="3105056"/>
              <a:ext cx="8868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4 Products</a:t>
              </a:r>
              <a:endParaRPr sz="1100"/>
            </a:p>
          </p:txBody>
        </p:sp>
        <p:sp>
          <p:nvSpPr>
            <p:cNvPr id="529" name="Google Shape;529;p37"/>
            <p:cNvSpPr txBox="1"/>
            <p:nvPr/>
          </p:nvSpPr>
          <p:spPr>
            <a:xfrm>
              <a:off x="4680474" y="3507075"/>
              <a:ext cx="6336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10 Pages</a:t>
              </a:r>
              <a:endParaRPr sz="1100"/>
            </a:p>
          </p:txBody>
        </p:sp>
        <p:sp>
          <p:nvSpPr>
            <p:cNvPr id="530" name="Google Shape;530;p37"/>
            <p:cNvSpPr txBox="1"/>
            <p:nvPr/>
          </p:nvSpPr>
          <p:spPr>
            <a:xfrm>
              <a:off x="4682892" y="3909106"/>
              <a:ext cx="6576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100 Mails</a:t>
              </a:r>
              <a:endParaRPr sz="1100"/>
            </a:p>
          </p:txBody>
        </p:sp>
        <p:sp>
          <p:nvSpPr>
            <p:cNvPr id="531" name="Google Shape;531;p37"/>
            <p:cNvSpPr txBox="1"/>
            <p:nvPr/>
          </p:nvSpPr>
          <p:spPr>
            <a:xfrm>
              <a:off x="4584291" y="4311131"/>
              <a:ext cx="8868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C4C4C4"/>
                  </a:solidFill>
                  <a:latin typeface="Poppins"/>
                  <a:ea typeface="Poppins"/>
                  <a:cs typeface="Poppins"/>
                  <a:sym typeface="Poppins"/>
                </a:rPr>
                <a:t>Mail Support</a:t>
              </a:r>
              <a:endParaRPr sz="1100"/>
            </a:p>
          </p:txBody>
        </p:sp>
        <p:sp>
          <p:nvSpPr>
            <p:cNvPr id="532" name="Google Shape;532;p37"/>
            <p:cNvSpPr txBox="1"/>
            <p:nvPr/>
          </p:nvSpPr>
          <p:spPr>
            <a:xfrm>
              <a:off x="4668439" y="4713156"/>
              <a:ext cx="7722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C4C4C4"/>
                  </a:solidFill>
                  <a:latin typeface="Poppins"/>
                  <a:ea typeface="Poppins"/>
                  <a:cs typeface="Poppins"/>
                  <a:sym typeface="Poppins"/>
                </a:rPr>
                <a:t>Live Chat</a:t>
              </a:r>
              <a:endParaRPr sz="1100"/>
            </a:p>
          </p:txBody>
        </p:sp>
        <p:sp>
          <p:nvSpPr>
            <p:cNvPr id="533" name="Google Shape;533;p37"/>
            <p:cNvSpPr txBox="1"/>
            <p:nvPr/>
          </p:nvSpPr>
          <p:spPr>
            <a:xfrm>
              <a:off x="4513766" y="5115181"/>
              <a:ext cx="11073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C4C4C4"/>
                  </a:solidFill>
                  <a:latin typeface="Poppins"/>
                  <a:ea typeface="Poppins"/>
                  <a:cs typeface="Poppins"/>
                  <a:sym typeface="Poppins"/>
                </a:rPr>
                <a:t>Custom Design</a:t>
              </a:r>
              <a:endParaRPr sz="1100"/>
            </a:p>
          </p:txBody>
        </p:sp>
        <p:cxnSp>
          <p:nvCxnSpPr>
            <p:cNvPr id="534" name="Google Shape;534;p37"/>
            <p:cNvCxnSpPr/>
            <p:nvPr/>
          </p:nvCxnSpPr>
          <p:spPr>
            <a:xfrm>
              <a:off x="3903633" y="3413785"/>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35" name="Google Shape;535;p37"/>
            <p:cNvCxnSpPr/>
            <p:nvPr/>
          </p:nvCxnSpPr>
          <p:spPr>
            <a:xfrm>
              <a:off x="3903633" y="3815809"/>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36" name="Google Shape;536;p37"/>
            <p:cNvCxnSpPr/>
            <p:nvPr/>
          </p:nvCxnSpPr>
          <p:spPr>
            <a:xfrm>
              <a:off x="3903633" y="4217833"/>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37" name="Google Shape;537;p37"/>
            <p:cNvCxnSpPr/>
            <p:nvPr/>
          </p:nvCxnSpPr>
          <p:spPr>
            <a:xfrm>
              <a:off x="3944382" y="4619857"/>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38" name="Google Shape;538;p37"/>
            <p:cNvCxnSpPr/>
            <p:nvPr/>
          </p:nvCxnSpPr>
          <p:spPr>
            <a:xfrm>
              <a:off x="3923750" y="5021881"/>
              <a:ext cx="2146500" cy="0"/>
            </a:xfrm>
            <a:prstGeom prst="straightConnector1">
              <a:avLst/>
            </a:prstGeom>
            <a:noFill/>
            <a:ln cap="flat" cmpd="sng" w="9525">
              <a:solidFill>
                <a:srgbClr val="D7D7D7"/>
              </a:solidFill>
              <a:prstDash val="solid"/>
              <a:miter lim="800000"/>
              <a:headEnd len="sm" w="sm" type="none"/>
              <a:tailEnd len="sm" w="sm" type="none"/>
            </a:ln>
          </p:spPr>
        </p:cxnSp>
      </p:grpSp>
      <p:grpSp>
        <p:nvGrpSpPr>
          <p:cNvPr id="539" name="Google Shape;539;p37"/>
          <p:cNvGrpSpPr/>
          <p:nvPr/>
        </p:nvGrpSpPr>
        <p:grpSpPr>
          <a:xfrm>
            <a:off x="3173912" y="1243006"/>
            <a:ext cx="1174567" cy="696560"/>
            <a:chOff x="4551021" y="1650056"/>
            <a:chExt cx="886800" cy="928747"/>
          </a:xfrm>
        </p:grpSpPr>
        <p:sp>
          <p:nvSpPr>
            <p:cNvPr id="540" name="Google Shape;540;p37"/>
            <p:cNvSpPr txBox="1"/>
            <p:nvPr/>
          </p:nvSpPr>
          <p:spPr>
            <a:xfrm>
              <a:off x="4669600" y="1650056"/>
              <a:ext cx="675600" cy="256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800">
                  <a:solidFill>
                    <a:schemeClr val="dk1"/>
                  </a:solidFill>
                  <a:latin typeface="Poppins"/>
                  <a:ea typeface="Poppins"/>
                  <a:cs typeface="Poppins"/>
                  <a:sym typeface="Poppins"/>
                </a:rPr>
                <a:t>BASIC</a:t>
              </a:r>
              <a:endParaRPr b="1" sz="1100">
                <a:solidFill>
                  <a:schemeClr val="dk1"/>
                </a:solidFill>
              </a:endParaRPr>
            </a:p>
          </p:txBody>
        </p:sp>
        <p:sp>
          <p:nvSpPr>
            <p:cNvPr id="541" name="Google Shape;541;p37"/>
            <p:cNvSpPr txBox="1"/>
            <p:nvPr/>
          </p:nvSpPr>
          <p:spPr>
            <a:xfrm>
              <a:off x="4551021" y="1870738"/>
              <a:ext cx="886800" cy="564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2300">
                  <a:solidFill>
                    <a:schemeClr val="dk1"/>
                  </a:solidFill>
                  <a:latin typeface="Poppins"/>
                  <a:ea typeface="Poppins"/>
                  <a:cs typeface="Poppins"/>
                  <a:sym typeface="Poppins"/>
                </a:rPr>
                <a:t>$29</a:t>
              </a:r>
              <a:endParaRPr sz="1100">
                <a:solidFill>
                  <a:schemeClr val="dk1"/>
                </a:solidFill>
              </a:endParaRPr>
            </a:p>
          </p:txBody>
        </p:sp>
        <p:sp>
          <p:nvSpPr>
            <p:cNvPr id="542" name="Google Shape;542;p37"/>
            <p:cNvSpPr txBox="1"/>
            <p:nvPr/>
          </p:nvSpPr>
          <p:spPr>
            <a:xfrm>
              <a:off x="4724146" y="2383803"/>
              <a:ext cx="540600" cy="195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500">
                  <a:solidFill>
                    <a:schemeClr val="dk1"/>
                  </a:solidFill>
                  <a:latin typeface="Poppins"/>
                  <a:ea typeface="Poppins"/>
                  <a:cs typeface="Poppins"/>
                  <a:sym typeface="Poppins"/>
                </a:rPr>
                <a:t>Monthly</a:t>
              </a:r>
              <a:endParaRPr sz="1100">
                <a:solidFill>
                  <a:schemeClr val="dk1"/>
                </a:solidFill>
              </a:endParaRPr>
            </a:p>
          </p:txBody>
        </p:sp>
      </p:grpSp>
      <p:sp>
        <p:nvSpPr>
          <p:cNvPr id="543" name="Google Shape;543;p37"/>
          <p:cNvSpPr/>
          <p:nvPr/>
        </p:nvSpPr>
        <p:spPr>
          <a:xfrm>
            <a:off x="6732710" y="1002331"/>
            <a:ext cx="1769100" cy="3151200"/>
          </a:xfrm>
          <a:prstGeom prst="roundRect">
            <a:avLst>
              <a:gd fmla="val 4961" name="adj"/>
            </a:avLst>
          </a:prstGeom>
          <a:solidFill>
            <a:srgbClr val="666666"/>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sp>
        <p:nvSpPr>
          <p:cNvPr id="544" name="Google Shape;544;p37"/>
          <p:cNvSpPr/>
          <p:nvPr/>
        </p:nvSpPr>
        <p:spPr>
          <a:xfrm flipH="1" rot="10800000">
            <a:off x="6732710" y="2114427"/>
            <a:ext cx="1769100" cy="1935300"/>
          </a:xfrm>
          <a:prstGeom prst="round2SameRect">
            <a:avLst>
              <a:gd fmla="val 4232" name="adj1"/>
              <a:gd fmla="val 0" name="adj2"/>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545" name="Google Shape;545;p37"/>
          <p:cNvGrpSpPr/>
          <p:nvPr/>
        </p:nvGrpSpPr>
        <p:grpSpPr>
          <a:xfrm>
            <a:off x="6797054" y="2175919"/>
            <a:ext cx="1640437" cy="1669144"/>
            <a:chOff x="3903633" y="3105056"/>
            <a:chExt cx="2187249" cy="2225525"/>
          </a:xfrm>
        </p:grpSpPr>
        <p:sp>
          <p:nvSpPr>
            <p:cNvPr id="546" name="Google Shape;546;p37"/>
            <p:cNvSpPr txBox="1"/>
            <p:nvPr/>
          </p:nvSpPr>
          <p:spPr>
            <a:xfrm>
              <a:off x="4604346" y="3105056"/>
              <a:ext cx="8868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20 Products</a:t>
              </a:r>
              <a:endParaRPr sz="1100"/>
            </a:p>
          </p:txBody>
        </p:sp>
        <p:sp>
          <p:nvSpPr>
            <p:cNvPr id="547" name="Google Shape;547;p37"/>
            <p:cNvSpPr txBox="1"/>
            <p:nvPr/>
          </p:nvSpPr>
          <p:spPr>
            <a:xfrm>
              <a:off x="4671671" y="3507081"/>
              <a:ext cx="7386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35 Pages</a:t>
              </a:r>
              <a:endParaRPr sz="1100"/>
            </a:p>
          </p:txBody>
        </p:sp>
        <p:sp>
          <p:nvSpPr>
            <p:cNvPr id="548" name="Google Shape;548;p37"/>
            <p:cNvSpPr txBox="1"/>
            <p:nvPr/>
          </p:nvSpPr>
          <p:spPr>
            <a:xfrm>
              <a:off x="4664444" y="3909106"/>
              <a:ext cx="7857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500 Mails</a:t>
              </a:r>
              <a:endParaRPr sz="1100"/>
            </a:p>
          </p:txBody>
        </p:sp>
        <p:sp>
          <p:nvSpPr>
            <p:cNvPr id="549" name="Google Shape;549;p37"/>
            <p:cNvSpPr txBox="1"/>
            <p:nvPr/>
          </p:nvSpPr>
          <p:spPr>
            <a:xfrm>
              <a:off x="4584294" y="4311131"/>
              <a:ext cx="8868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C4C4C4"/>
                  </a:solidFill>
                  <a:latin typeface="Poppins"/>
                  <a:ea typeface="Poppins"/>
                  <a:cs typeface="Poppins"/>
                  <a:sym typeface="Poppins"/>
                </a:rPr>
                <a:t>Mail Support</a:t>
              </a:r>
              <a:endParaRPr sz="1100"/>
            </a:p>
          </p:txBody>
        </p:sp>
        <p:sp>
          <p:nvSpPr>
            <p:cNvPr id="550" name="Google Shape;550;p37"/>
            <p:cNvSpPr txBox="1"/>
            <p:nvPr/>
          </p:nvSpPr>
          <p:spPr>
            <a:xfrm>
              <a:off x="4668442" y="4713156"/>
              <a:ext cx="8259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Live Chat</a:t>
              </a:r>
              <a:endParaRPr sz="1100"/>
            </a:p>
          </p:txBody>
        </p:sp>
        <p:sp>
          <p:nvSpPr>
            <p:cNvPr id="551" name="Google Shape;551;p37"/>
            <p:cNvSpPr txBox="1"/>
            <p:nvPr/>
          </p:nvSpPr>
          <p:spPr>
            <a:xfrm>
              <a:off x="4513769" y="5115181"/>
              <a:ext cx="10440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C4C4C4"/>
                  </a:solidFill>
                  <a:latin typeface="Poppins"/>
                  <a:ea typeface="Poppins"/>
                  <a:cs typeface="Poppins"/>
                  <a:sym typeface="Poppins"/>
                </a:rPr>
                <a:t>Custom Design</a:t>
              </a:r>
              <a:endParaRPr sz="1100"/>
            </a:p>
          </p:txBody>
        </p:sp>
        <p:cxnSp>
          <p:nvCxnSpPr>
            <p:cNvPr id="552" name="Google Shape;552;p37"/>
            <p:cNvCxnSpPr/>
            <p:nvPr/>
          </p:nvCxnSpPr>
          <p:spPr>
            <a:xfrm>
              <a:off x="3903633" y="3413785"/>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53" name="Google Shape;553;p37"/>
            <p:cNvCxnSpPr/>
            <p:nvPr/>
          </p:nvCxnSpPr>
          <p:spPr>
            <a:xfrm>
              <a:off x="3903633" y="3815809"/>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54" name="Google Shape;554;p37"/>
            <p:cNvCxnSpPr/>
            <p:nvPr/>
          </p:nvCxnSpPr>
          <p:spPr>
            <a:xfrm>
              <a:off x="3903633" y="4217833"/>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55" name="Google Shape;555;p37"/>
            <p:cNvCxnSpPr/>
            <p:nvPr/>
          </p:nvCxnSpPr>
          <p:spPr>
            <a:xfrm>
              <a:off x="3944382" y="4619857"/>
              <a:ext cx="2146500" cy="0"/>
            </a:xfrm>
            <a:prstGeom prst="straightConnector1">
              <a:avLst/>
            </a:prstGeom>
            <a:noFill/>
            <a:ln cap="flat" cmpd="sng" w="9525">
              <a:solidFill>
                <a:srgbClr val="D7D7D7"/>
              </a:solidFill>
              <a:prstDash val="solid"/>
              <a:miter lim="800000"/>
              <a:headEnd len="sm" w="sm" type="none"/>
              <a:tailEnd len="sm" w="sm" type="none"/>
            </a:ln>
          </p:spPr>
        </p:cxnSp>
        <p:cxnSp>
          <p:nvCxnSpPr>
            <p:cNvPr id="556" name="Google Shape;556;p37"/>
            <p:cNvCxnSpPr/>
            <p:nvPr/>
          </p:nvCxnSpPr>
          <p:spPr>
            <a:xfrm>
              <a:off x="3923750" y="5021881"/>
              <a:ext cx="2146500" cy="0"/>
            </a:xfrm>
            <a:prstGeom prst="straightConnector1">
              <a:avLst/>
            </a:prstGeom>
            <a:noFill/>
            <a:ln cap="flat" cmpd="sng" w="9525">
              <a:solidFill>
                <a:srgbClr val="D7D7D7"/>
              </a:solidFill>
              <a:prstDash val="solid"/>
              <a:miter lim="800000"/>
              <a:headEnd len="sm" w="sm" type="none"/>
              <a:tailEnd len="sm" w="sm" type="none"/>
            </a:ln>
          </p:spPr>
        </p:cxnSp>
      </p:grpSp>
      <p:grpSp>
        <p:nvGrpSpPr>
          <p:cNvPr id="557" name="Google Shape;557;p37"/>
          <p:cNvGrpSpPr/>
          <p:nvPr/>
        </p:nvGrpSpPr>
        <p:grpSpPr>
          <a:xfrm>
            <a:off x="7063543" y="1243006"/>
            <a:ext cx="1083161" cy="684223"/>
            <a:chOff x="4424378" y="1650056"/>
            <a:chExt cx="1107300" cy="912297"/>
          </a:xfrm>
        </p:grpSpPr>
        <p:sp>
          <p:nvSpPr>
            <p:cNvPr id="558" name="Google Shape;558;p37"/>
            <p:cNvSpPr txBox="1"/>
            <p:nvPr/>
          </p:nvSpPr>
          <p:spPr>
            <a:xfrm>
              <a:off x="4424378" y="1650056"/>
              <a:ext cx="1107300" cy="256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800">
                  <a:solidFill>
                    <a:schemeClr val="lt1"/>
                  </a:solidFill>
                  <a:latin typeface="Poppins"/>
                  <a:ea typeface="Poppins"/>
                  <a:cs typeface="Poppins"/>
                  <a:sym typeface="Poppins"/>
                </a:rPr>
                <a:t>ADVANCED</a:t>
              </a:r>
              <a:endParaRPr b="1" sz="1100"/>
            </a:p>
          </p:txBody>
        </p:sp>
        <p:sp>
          <p:nvSpPr>
            <p:cNvPr id="559" name="Google Shape;559;p37"/>
            <p:cNvSpPr txBox="1"/>
            <p:nvPr/>
          </p:nvSpPr>
          <p:spPr>
            <a:xfrm>
              <a:off x="4540602" y="1870738"/>
              <a:ext cx="907500" cy="564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2300">
                  <a:solidFill>
                    <a:schemeClr val="lt1"/>
                  </a:solidFill>
                  <a:latin typeface="Poppins"/>
                  <a:ea typeface="Poppins"/>
                  <a:cs typeface="Poppins"/>
                  <a:sym typeface="Poppins"/>
                </a:rPr>
                <a:t>$85</a:t>
              </a:r>
              <a:endParaRPr sz="1100"/>
            </a:p>
          </p:txBody>
        </p:sp>
        <p:sp>
          <p:nvSpPr>
            <p:cNvPr id="560" name="Google Shape;560;p37"/>
            <p:cNvSpPr txBox="1"/>
            <p:nvPr/>
          </p:nvSpPr>
          <p:spPr>
            <a:xfrm>
              <a:off x="4724146" y="2367353"/>
              <a:ext cx="540600" cy="195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500">
                  <a:solidFill>
                    <a:schemeClr val="lt1"/>
                  </a:solidFill>
                  <a:latin typeface="Poppins"/>
                  <a:ea typeface="Poppins"/>
                  <a:cs typeface="Poppins"/>
                  <a:sym typeface="Poppins"/>
                </a:rPr>
                <a:t>Monthly</a:t>
              </a:r>
              <a:endParaRPr sz="1100"/>
            </a:p>
          </p:txBody>
        </p:sp>
      </p:grpSp>
      <p:sp>
        <p:nvSpPr>
          <p:cNvPr id="561" name="Google Shape;561;p37"/>
          <p:cNvSpPr/>
          <p:nvPr/>
        </p:nvSpPr>
        <p:spPr>
          <a:xfrm>
            <a:off x="4592953" y="683422"/>
            <a:ext cx="2192400" cy="3861300"/>
          </a:xfrm>
          <a:prstGeom prst="roundRect">
            <a:avLst>
              <a:gd fmla="val 4961" name="adj"/>
            </a:avLst>
          </a:prstGeom>
          <a:solidFill>
            <a:schemeClr val="accent1"/>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sp>
        <p:nvSpPr>
          <p:cNvPr id="562" name="Google Shape;562;p37"/>
          <p:cNvSpPr/>
          <p:nvPr/>
        </p:nvSpPr>
        <p:spPr>
          <a:xfrm flipH="1" rot="10800000">
            <a:off x="4592953" y="2061578"/>
            <a:ext cx="2192400" cy="2398500"/>
          </a:xfrm>
          <a:prstGeom prst="round2SameRect">
            <a:avLst>
              <a:gd fmla="val 4232" name="adj1"/>
              <a:gd fmla="val 0" name="adj2"/>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563" name="Google Shape;563;p37"/>
          <p:cNvGrpSpPr/>
          <p:nvPr/>
        </p:nvGrpSpPr>
        <p:grpSpPr>
          <a:xfrm>
            <a:off x="4697143" y="2221634"/>
            <a:ext cx="1984114" cy="2100263"/>
            <a:chOff x="6262857" y="2962179"/>
            <a:chExt cx="2645486" cy="2800351"/>
          </a:xfrm>
        </p:grpSpPr>
        <p:sp>
          <p:nvSpPr>
            <p:cNvPr id="564" name="Google Shape;564;p37"/>
            <p:cNvSpPr txBox="1"/>
            <p:nvPr/>
          </p:nvSpPr>
          <p:spPr>
            <a:xfrm>
              <a:off x="7132552" y="2962179"/>
              <a:ext cx="9060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100 Products</a:t>
              </a:r>
              <a:endParaRPr sz="1100"/>
            </a:p>
          </p:txBody>
        </p:sp>
        <p:sp>
          <p:nvSpPr>
            <p:cNvPr id="565" name="Google Shape;565;p37"/>
            <p:cNvSpPr txBox="1"/>
            <p:nvPr/>
          </p:nvSpPr>
          <p:spPr>
            <a:xfrm>
              <a:off x="7231937" y="3446349"/>
              <a:ext cx="7071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75 Pages</a:t>
              </a:r>
              <a:endParaRPr sz="1100"/>
            </a:p>
          </p:txBody>
        </p:sp>
        <p:sp>
          <p:nvSpPr>
            <p:cNvPr id="566" name="Google Shape;566;p37"/>
            <p:cNvSpPr txBox="1"/>
            <p:nvPr/>
          </p:nvSpPr>
          <p:spPr>
            <a:xfrm>
              <a:off x="7203082" y="3930518"/>
              <a:ext cx="7650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1000 Mails</a:t>
              </a:r>
              <a:endParaRPr sz="1100"/>
            </a:p>
          </p:txBody>
        </p:sp>
        <p:sp>
          <p:nvSpPr>
            <p:cNvPr id="567" name="Google Shape;567;p37"/>
            <p:cNvSpPr txBox="1"/>
            <p:nvPr/>
          </p:nvSpPr>
          <p:spPr>
            <a:xfrm>
              <a:off x="7131749" y="4414688"/>
              <a:ext cx="9075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Mail Support</a:t>
              </a:r>
              <a:endParaRPr sz="1100"/>
            </a:p>
          </p:txBody>
        </p:sp>
        <p:sp>
          <p:nvSpPr>
            <p:cNvPr id="568" name="Google Shape;568;p37"/>
            <p:cNvSpPr txBox="1"/>
            <p:nvPr/>
          </p:nvSpPr>
          <p:spPr>
            <a:xfrm>
              <a:off x="7228732" y="4898857"/>
              <a:ext cx="7137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Live Chat</a:t>
              </a:r>
              <a:endParaRPr sz="1100"/>
            </a:p>
          </p:txBody>
        </p:sp>
        <p:sp>
          <p:nvSpPr>
            <p:cNvPr id="569" name="Google Shape;569;p37"/>
            <p:cNvSpPr txBox="1"/>
            <p:nvPr/>
          </p:nvSpPr>
          <p:spPr>
            <a:xfrm>
              <a:off x="7050798" y="5383030"/>
              <a:ext cx="10695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700">
                  <a:solidFill>
                    <a:schemeClr val="dk1"/>
                  </a:solidFill>
                  <a:latin typeface="Poppins"/>
                  <a:ea typeface="Poppins"/>
                  <a:cs typeface="Poppins"/>
                  <a:sym typeface="Poppins"/>
                </a:rPr>
                <a:t>Custom Design</a:t>
              </a:r>
              <a:endParaRPr sz="1100"/>
            </a:p>
          </p:txBody>
        </p:sp>
        <p:cxnSp>
          <p:nvCxnSpPr>
            <p:cNvPr id="570" name="Google Shape;570;p37"/>
            <p:cNvCxnSpPr/>
            <p:nvPr/>
          </p:nvCxnSpPr>
          <p:spPr>
            <a:xfrm>
              <a:off x="6262857" y="3333997"/>
              <a:ext cx="2596200" cy="0"/>
            </a:xfrm>
            <a:prstGeom prst="straightConnector1">
              <a:avLst/>
            </a:prstGeom>
            <a:noFill/>
            <a:ln cap="flat" cmpd="sng" w="9525">
              <a:solidFill>
                <a:schemeClr val="accent1">
                  <a:alpha val="29800"/>
                </a:schemeClr>
              </a:solidFill>
              <a:prstDash val="solid"/>
              <a:miter lim="800000"/>
              <a:headEnd len="sm" w="sm" type="none"/>
              <a:tailEnd len="sm" w="sm" type="none"/>
            </a:ln>
          </p:spPr>
        </p:cxnSp>
        <p:cxnSp>
          <p:nvCxnSpPr>
            <p:cNvPr id="571" name="Google Shape;571;p37"/>
            <p:cNvCxnSpPr/>
            <p:nvPr/>
          </p:nvCxnSpPr>
          <p:spPr>
            <a:xfrm>
              <a:off x="6262857" y="3818166"/>
              <a:ext cx="2596200" cy="0"/>
            </a:xfrm>
            <a:prstGeom prst="straightConnector1">
              <a:avLst/>
            </a:prstGeom>
            <a:noFill/>
            <a:ln cap="flat" cmpd="sng" w="9525">
              <a:solidFill>
                <a:schemeClr val="accent1">
                  <a:alpha val="29800"/>
                </a:schemeClr>
              </a:solidFill>
              <a:prstDash val="solid"/>
              <a:miter lim="800000"/>
              <a:headEnd len="sm" w="sm" type="none"/>
              <a:tailEnd len="sm" w="sm" type="none"/>
            </a:ln>
          </p:spPr>
        </p:cxnSp>
        <p:cxnSp>
          <p:nvCxnSpPr>
            <p:cNvPr id="572" name="Google Shape;572;p37"/>
            <p:cNvCxnSpPr/>
            <p:nvPr/>
          </p:nvCxnSpPr>
          <p:spPr>
            <a:xfrm>
              <a:off x="6262857" y="4302336"/>
              <a:ext cx="2596200" cy="0"/>
            </a:xfrm>
            <a:prstGeom prst="straightConnector1">
              <a:avLst/>
            </a:prstGeom>
            <a:noFill/>
            <a:ln cap="flat" cmpd="sng" w="9525">
              <a:solidFill>
                <a:schemeClr val="accent1">
                  <a:alpha val="29800"/>
                </a:schemeClr>
              </a:solidFill>
              <a:prstDash val="solid"/>
              <a:miter lim="800000"/>
              <a:headEnd len="sm" w="sm" type="none"/>
              <a:tailEnd len="sm" w="sm" type="none"/>
            </a:ln>
          </p:spPr>
        </p:cxnSp>
        <p:cxnSp>
          <p:nvCxnSpPr>
            <p:cNvPr id="573" name="Google Shape;573;p37"/>
            <p:cNvCxnSpPr/>
            <p:nvPr/>
          </p:nvCxnSpPr>
          <p:spPr>
            <a:xfrm>
              <a:off x="6312143" y="4786505"/>
              <a:ext cx="2596200" cy="0"/>
            </a:xfrm>
            <a:prstGeom prst="straightConnector1">
              <a:avLst/>
            </a:prstGeom>
            <a:noFill/>
            <a:ln cap="flat" cmpd="sng" w="9525">
              <a:solidFill>
                <a:schemeClr val="accent1">
                  <a:alpha val="29800"/>
                </a:schemeClr>
              </a:solidFill>
              <a:prstDash val="solid"/>
              <a:miter lim="800000"/>
              <a:headEnd len="sm" w="sm" type="none"/>
              <a:tailEnd len="sm" w="sm" type="none"/>
            </a:ln>
          </p:spPr>
        </p:cxnSp>
        <p:cxnSp>
          <p:nvCxnSpPr>
            <p:cNvPr id="574" name="Google Shape;574;p37"/>
            <p:cNvCxnSpPr/>
            <p:nvPr/>
          </p:nvCxnSpPr>
          <p:spPr>
            <a:xfrm>
              <a:off x="6287188" y="5270675"/>
              <a:ext cx="2596200" cy="0"/>
            </a:xfrm>
            <a:prstGeom prst="straightConnector1">
              <a:avLst/>
            </a:prstGeom>
            <a:noFill/>
            <a:ln cap="flat" cmpd="sng" w="9525">
              <a:solidFill>
                <a:schemeClr val="accent1">
                  <a:alpha val="29800"/>
                </a:schemeClr>
              </a:solidFill>
              <a:prstDash val="solid"/>
              <a:miter lim="800000"/>
              <a:headEnd len="sm" w="sm" type="none"/>
              <a:tailEnd len="sm" w="sm" type="none"/>
            </a:ln>
          </p:spPr>
        </p:cxnSp>
      </p:grpSp>
      <p:sp>
        <p:nvSpPr>
          <p:cNvPr id="575" name="Google Shape;575;p37"/>
          <p:cNvSpPr txBox="1"/>
          <p:nvPr>
            <p:ph type="title"/>
          </p:nvPr>
        </p:nvSpPr>
        <p:spPr>
          <a:xfrm>
            <a:off x="413650" y="1780350"/>
            <a:ext cx="19233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Service Pricing</a:t>
            </a:r>
            <a:endParaRPr/>
          </a:p>
        </p:txBody>
      </p:sp>
      <p:sp>
        <p:nvSpPr>
          <p:cNvPr id="576" name="Google Shape;576;p3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577" name="Google Shape;577;p37"/>
          <p:cNvGrpSpPr/>
          <p:nvPr/>
        </p:nvGrpSpPr>
        <p:grpSpPr>
          <a:xfrm>
            <a:off x="5152553" y="1096131"/>
            <a:ext cx="1083161" cy="684223"/>
            <a:chOff x="4424378" y="1650056"/>
            <a:chExt cx="1107300" cy="912297"/>
          </a:xfrm>
        </p:grpSpPr>
        <p:sp>
          <p:nvSpPr>
            <p:cNvPr id="578" name="Google Shape;578;p37"/>
            <p:cNvSpPr txBox="1"/>
            <p:nvPr/>
          </p:nvSpPr>
          <p:spPr>
            <a:xfrm>
              <a:off x="4424378" y="1650056"/>
              <a:ext cx="1107300" cy="256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800">
                  <a:solidFill>
                    <a:schemeClr val="lt1"/>
                  </a:solidFill>
                  <a:latin typeface="Poppins"/>
                  <a:ea typeface="Poppins"/>
                  <a:cs typeface="Poppins"/>
                  <a:sym typeface="Poppins"/>
                </a:rPr>
                <a:t>PREMIUM</a:t>
              </a:r>
              <a:endParaRPr b="1" sz="1100"/>
            </a:p>
          </p:txBody>
        </p:sp>
        <p:sp>
          <p:nvSpPr>
            <p:cNvPr id="579" name="Google Shape;579;p37"/>
            <p:cNvSpPr txBox="1"/>
            <p:nvPr/>
          </p:nvSpPr>
          <p:spPr>
            <a:xfrm>
              <a:off x="4540602" y="1870738"/>
              <a:ext cx="907500" cy="564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2300">
                  <a:solidFill>
                    <a:schemeClr val="lt1"/>
                  </a:solidFill>
                  <a:latin typeface="Poppins"/>
                  <a:ea typeface="Poppins"/>
                  <a:cs typeface="Poppins"/>
                  <a:sym typeface="Poppins"/>
                </a:rPr>
                <a:t>$129</a:t>
              </a:r>
              <a:endParaRPr sz="1100"/>
            </a:p>
          </p:txBody>
        </p:sp>
        <p:sp>
          <p:nvSpPr>
            <p:cNvPr id="580" name="Google Shape;580;p37"/>
            <p:cNvSpPr txBox="1"/>
            <p:nvPr/>
          </p:nvSpPr>
          <p:spPr>
            <a:xfrm>
              <a:off x="4724146" y="2367353"/>
              <a:ext cx="540600" cy="195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500">
                  <a:solidFill>
                    <a:schemeClr val="lt1"/>
                  </a:solidFill>
                  <a:latin typeface="Poppins"/>
                  <a:ea typeface="Poppins"/>
                  <a:cs typeface="Poppins"/>
                  <a:sym typeface="Poppins"/>
                </a:rPr>
                <a:t>Monthly</a:t>
              </a:r>
              <a:endParaRPr sz="11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75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25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25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25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1000"/>
                                        <p:tgtEl>
                                          <p:spTgt spid="539"/>
                                        </p:tgtEl>
                                        <p:attrNameLst>
                                          <p:attrName>ppt_w</p:attrName>
                                        </p:attrNameLst>
                                      </p:cBhvr>
                                      <p:tavLst>
                                        <p:tav fmla="" tm="0">
                                          <p:val>
                                            <p:strVal val="0"/>
                                          </p:val>
                                        </p:tav>
                                        <p:tav fmla="" tm="100000">
                                          <p:val>
                                            <p:strVal val="#ppt_w"/>
                                          </p:val>
                                        </p:tav>
                                      </p:tavLst>
                                    </p:anim>
                                    <p:anim calcmode="lin" valueType="num">
                                      <p:cBhvr additive="base">
                                        <p:cTn dur="1000"/>
                                        <p:tgtEl>
                                          <p:spTgt spid="5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1000"/>
                                        <p:tgtEl>
                                          <p:spTgt spid="557"/>
                                        </p:tgtEl>
                                        <p:attrNameLst>
                                          <p:attrName>ppt_w</p:attrName>
                                        </p:attrNameLst>
                                      </p:cBhvr>
                                      <p:tavLst>
                                        <p:tav fmla="" tm="0">
                                          <p:val>
                                            <p:strVal val="0"/>
                                          </p:val>
                                        </p:tav>
                                        <p:tav fmla="" tm="100000">
                                          <p:val>
                                            <p:strVal val="#ppt_w"/>
                                          </p:val>
                                        </p:tav>
                                      </p:tavLst>
                                    </p:anim>
                                    <p:anim calcmode="lin" valueType="num">
                                      <p:cBhvr additive="base">
                                        <p:cTn dur="1000"/>
                                        <p:tgtEl>
                                          <p:spTgt spid="55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50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50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Process</a:t>
            </a:r>
            <a:endParaRPr/>
          </a:p>
        </p:txBody>
      </p:sp>
      <p:sp>
        <p:nvSpPr>
          <p:cNvPr id="586" name="Google Shape;586;p38"/>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Branding</a:t>
            </a:r>
            <a:endParaRPr/>
          </a:p>
        </p:txBody>
      </p:sp>
      <p:sp>
        <p:nvSpPr>
          <p:cNvPr id="587" name="Google Shape;587;p38"/>
          <p:cNvSpPr txBox="1"/>
          <p:nvPr>
            <p:ph idx="2" type="body"/>
          </p:nvPr>
        </p:nvSpPr>
        <p:spPr>
          <a:xfrm>
            <a:off x="656850"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The first step is a deep dive into the brand so we can math the brand and voice.</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p>
        </p:txBody>
      </p:sp>
      <p:sp>
        <p:nvSpPr>
          <p:cNvPr id="588" name="Google Shape;588;p38"/>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Personas</a:t>
            </a:r>
            <a:endParaRPr/>
          </a:p>
        </p:txBody>
      </p:sp>
      <p:sp>
        <p:nvSpPr>
          <p:cNvPr id="589" name="Google Shape;589;p38"/>
          <p:cNvSpPr txBox="1"/>
          <p:nvPr>
            <p:ph idx="4" type="body"/>
          </p:nvPr>
        </p:nvSpPr>
        <p:spPr>
          <a:xfrm>
            <a:off x="3562867"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Next we evaluate the core offer and take a look into the market and personas. We need to know who we are talking to.</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rgbClr val="FFFFFF"/>
              </a:solidFill>
            </a:endParaRPr>
          </a:p>
        </p:txBody>
      </p:sp>
      <p:sp>
        <p:nvSpPr>
          <p:cNvPr id="590" name="Google Shape;590;p38"/>
          <p:cNvSpPr txBox="1"/>
          <p:nvPr>
            <p:ph idx="6" type="body"/>
          </p:nvPr>
        </p:nvSpPr>
        <p:spPr>
          <a:xfrm>
            <a:off x="6468897"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We’ll consult on the type(s) of content that align the clients business goals with audience objectives. If the content being produced by the client is low quality, the bar must be raised in order to see maximum result</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p>
        </p:txBody>
      </p:sp>
      <p:sp>
        <p:nvSpPr>
          <p:cNvPr id="591" name="Google Shape;591;p3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p38"/>
          <p:cNvSpPr txBox="1"/>
          <p:nvPr>
            <p:ph idx="3" type="subTitle"/>
          </p:nvPr>
        </p:nvSpPr>
        <p:spPr>
          <a:xfrm>
            <a:off x="6225688"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Content</a:t>
            </a:r>
            <a:endParaRPr/>
          </a:p>
        </p:txBody>
      </p:sp>
      <p:cxnSp>
        <p:nvCxnSpPr>
          <p:cNvPr id="593" name="Google Shape;593;p38"/>
          <p:cNvCxnSpPr/>
          <p:nvPr/>
        </p:nvCxnSpPr>
        <p:spPr>
          <a:xfrm>
            <a:off x="2868871" y="2523301"/>
            <a:ext cx="700800" cy="0"/>
          </a:xfrm>
          <a:prstGeom prst="straightConnector1">
            <a:avLst/>
          </a:prstGeom>
          <a:noFill/>
          <a:ln cap="flat" cmpd="sng" w="12700">
            <a:solidFill>
              <a:schemeClr val="accent4"/>
            </a:solidFill>
            <a:prstDash val="solid"/>
            <a:miter lim="800000"/>
            <a:headEnd len="sm" w="sm" type="none"/>
            <a:tailEnd len="sm" w="sm" type="oval"/>
          </a:ln>
        </p:spPr>
      </p:cxnSp>
      <p:cxnSp>
        <p:nvCxnSpPr>
          <p:cNvPr id="594" name="Google Shape;594;p38"/>
          <p:cNvCxnSpPr/>
          <p:nvPr/>
        </p:nvCxnSpPr>
        <p:spPr>
          <a:xfrm>
            <a:off x="5771884" y="2523301"/>
            <a:ext cx="700800" cy="0"/>
          </a:xfrm>
          <a:prstGeom prst="straightConnector1">
            <a:avLst/>
          </a:prstGeom>
          <a:noFill/>
          <a:ln cap="flat" cmpd="sng" w="12700">
            <a:solidFill>
              <a:schemeClr val="accent4"/>
            </a:solidFill>
            <a:prstDash val="solid"/>
            <a:miter lim="800000"/>
            <a:headEnd len="sm" w="sm" type="none"/>
            <a:tailEnd len="sm" w="sm" type="oval"/>
          </a:ln>
        </p:spPr>
      </p:cxnSp>
      <p:cxnSp>
        <p:nvCxnSpPr>
          <p:cNvPr id="595" name="Google Shape;595;p38"/>
          <p:cNvCxnSpPr/>
          <p:nvPr/>
        </p:nvCxnSpPr>
        <p:spPr>
          <a:xfrm>
            <a:off x="8279848" y="2523158"/>
            <a:ext cx="683100" cy="0"/>
          </a:xfrm>
          <a:prstGeom prst="straightConnector1">
            <a:avLst/>
          </a:prstGeom>
          <a:noFill/>
          <a:ln cap="flat" cmpd="sng" w="12700">
            <a:solidFill>
              <a:schemeClr val="accent4"/>
            </a:solidFill>
            <a:prstDash val="solid"/>
            <a:miter lim="800000"/>
            <a:headEnd len="sm" w="sm" type="none"/>
            <a:tailEnd len="sm" w="sm" type="stealth"/>
          </a:ln>
        </p:spPr>
      </p:cxnSp>
      <p:sp>
        <p:nvSpPr>
          <p:cNvPr id="596" name="Google Shape;596;p38"/>
          <p:cNvSpPr/>
          <p:nvPr/>
        </p:nvSpPr>
        <p:spPr>
          <a:xfrm>
            <a:off x="6093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1</a:t>
            </a:r>
            <a:endParaRPr b="1" sz="1500">
              <a:latin typeface="Poppins"/>
              <a:ea typeface="Poppins"/>
              <a:cs typeface="Poppins"/>
              <a:sym typeface="Poppins"/>
            </a:endParaRPr>
          </a:p>
        </p:txBody>
      </p:sp>
      <p:sp>
        <p:nvSpPr>
          <p:cNvPr id="597" name="Google Shape;597;p38"/>
          <p:cNvSpPr/>
          <p:nvPr/>
        </p:nvSpPr>
        <p:spPr>
          <a:xfrm>
            <a:off x="36147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2</a:t>
            </a:r>
            <a:endParaRPr b="1" sz="1500">
              <a:latin typeface="Poppins"/>
              <a:ea typeface="Poppins"/>
              <a:cs typeface="Poppins"/>
              <a:sym typeface="Poppins"/>
            </a:endParaRPr>
          </a:p>
        </p:txBody>
      </p:sp>
      <p:sp>
        <p:nvSpPr>
          <p:cNvPr id="598" name="Google Shape;598;p38"/>
          <p:cNvSpPr/>
          <p:nvPr/>
        </p:nvSpPr>
        <p:spPr>
          <a:xfrm>
            <a:off x="65491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3</a:t>
            </a:r>
            <a:endParaRPr b="1" sz="15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Process</a:t>
            </a:r>
            <a:endParaRPr/>
          </a:p>
        </p:txBody>
      </p:sp>
      <p:sp>
        <p:nvSpPr>
          <p:cNvPr id="604" name="Google Shape;604;p39"/>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Branding</a:t>
            </a:r>
            <a:endParaRPr/>
          </a:p>
        </p:txBody>
      </p:sp>
      <p:sp>
        <p:nvSpPr>
          <p:cNvPr id="605" name="Google Shape;605;p39"/>
          <p:cNvSpPr txBox="1"/>
          <p:nvPr>
            <p:ph idx="2" type="body"/>
          </p:nvPr>
        </p:nvSpPr>
        <p:spPr>
          <a:xfrm>
            <a:off x="656850"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We devise strategies for social media management account growth and content promotion in order to deepen you client’s brand relationship with their customers and hit our goals and KPIs</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rgbClr val="FFFFFF"/>
              </a:solidFill>
            </a:endParaRPr>
          </a:p>
        </p:txBody>
      </p:sp>
      <p:sp>
        <p:nvSpPr>
          <p:cNvPr id="606" name="Google Shape;606;p39"/>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Personas</a:t>
            </a:r>
            <a:endParaRPr/>
          </a:p>
        </p:txBody>
      </p:sp>
      <p:sp>
        <p:nvSpPr>
          <p:cNvPr id="607" name="Google Shape;607;p39"/>
          <p:cNvSpPr txBox="1"/>
          <p:nvPr>
            <p:ph idx="4" type="body"/>
          </p:nvPr>
        </p:nvSpPr>
        <p:spPr>
          <a:xfrm>
            <a:off x="3562867"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We then put everything into a testing framework and begin testing our strategies we look to optimize and adjust as the strategies play out.</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rgbClr val="FFFFFF"/>
              </a:solidFill>
            </a:endParaRPr>
          </a:p>
        </p:txBody>
      </p:sp>
      <p:sp>
        <p:nvSpPr>
          <p:cNvPr id="608" name="Google Shape;608;p39"/>
          <p:cNvSpPr txBox="1"/>
          <p:nvPr>
            <p:ph idx="6" type="body"/>
          </p:nvPr>
        </p:nvSpPr>
        <p:spPr>
          <a:xfrm>
            <a:off x="6468897" y="2853125"/>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rgbClr val="FFFFFF"/>
                </a:solidFill>
              </a:rPr>
              <a:t>We report on our actions on a monthly basis, showcasing tracked correlated and attributed KPIs.</a:t>
            </a:r>
            <a:endParaRPr sz="900">
              <a:solidFill>
                <a:srgbClr val="FFFFFF"/>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rgbClr val="FFFFFF"/>
              </a:solidFill>
            </a:endParaRPr>
          </a:p>
        </p:txBody>
      </p:sp>
      <p:sp>
        <p:nvSpPr>
          <p:cNvPr id="609" name="Google Shape;609;p3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10" name="Google Shape;610;p39"/>
          <p:cNvSpPr txBox="1"/>
          <p:nvPr>
            <p:ph idx="3" type="subTitle"/>
          </p:nvPr>
        </p:nvSpPr>
        <p:spPr>
          <a:xfrm>
            <a:off x="6225688"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Content</a:t>
            </a:r>
            <a:endParaRPr/>
          </a:p>
        </p:txBody>
      </p:sp>
      <p:cxnSp>
        <p:nvCxnSpPr>
          <p:cNvPr id="611" name="Google Shape;611;p39"/>
          <p:cNvCxnSpPr/>
          <p:nvPr/>
        </p:nvCxnSpPr>
        <p:spPr>
          <a:xfrm>
            <a:off x="2868871" y="2523301"/>
            <a:ext cx="700800" cy="0"/>
          </a:xfrm>
          <a:prstGeom prst="straightConnector1">
            <a:avLst/>
          </a:prstGeom>
          <a:noFill/>
          <a:ln cap="flat" cmpd="sng" w="12700">
            <a:solidFill>
              <a:schemeClr val="accent4"/>
            </a:solidFill>
            <a:prstDash val="solid"/>
            <a:miter lim="800000"/>
            <a:headEnd len="sm" w="sm" type="none"/>
            <a:tailEnd len="sm" w="sm" type="oval"/>
          </a:ln>
        </p:spPr>
      </p:cxnSp>
      <p:cxnSp>
        <p:nvCxnSpPr>
          <p:cNvPr id="612" name="Google Shape;612;p39"/>
          <p:cNvCxnSpPr/>
          <p:nvPr/>
        </p:nvCxnSpPr>
        <p:spPr>
          <a:xfrm>
            <a:off x="5771884" y="2523301"/>
            <a:ext cx="700800" cy="0"/>
          </a:xfrm>
          <a:prstGeom prst="straightConnector1">
            <a:avLst/>
          </a:prstGeom>
          <a:noFill/>
          <a:ln cap="flat" cmpd="sng" w="12700">
            <a:solidFill>
              <a:schemeClr val="accent4"/>
            </a:solidFill>
            <a:prstDash val="solid"/>
            <a:miter lim="800000"/>
            <a:headEnd len="sm" w="sm" type="none"/>
            <a:tailEnd len="sm" w="sm" type="oval"/>
          </a:ln>
        </p:spPr>
      </p:cxnSp>
      <p:cxnSp>
        <p:nvCxnSpPr>
          <p:cNvPr id="613" name="Google Shape;613;p39"/>
          <p:cNvCxnSpPr/>
          <p:nvPr/>
        </p:nvCxnSpPr>
        <p:spPr>
          <a:xfrm>
            <a:off x="8279848" y="2523158"/>
            <a:ext cx="683100" cy="0"/>
          </a:xfrm>
          <a:prstGeom prst="straightConnector1">
            <a:avLst/>
          </a:prstGeom>
          <a:noFill/>
          <a:ln cap="flat" cmpd="sng" w="12700">
            <a:solidFill>
              <a:schemeClr val="accent4"/>
            </a:solidFill>
            <a:prstDash val="solid"/>
            <a:miter lim="800000"/>
            <a:headEnd len="sm" w="sm" type="none"/>
            <a:tailEnd len="sm" w="sm" type="stealth"/>
          </a:ln>
        </p:spPr>
      </p:cxnSp>
      <p:sp>
        <p:nvSpPr>
          <p:cNvPr id="614" name="Google Shape;614;p39"/>
          <p:cNvSpPr/>
          <p:nvPr/>
        </p:nvSpPr>
        <p:spPr>
          <a:xfrm>
            <a:off x="6093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4</a:t>
            </a:r>
            <a:endParaRPr b="1" sz="1500">
              <a:latin typeface="Poppins"/>
              <a:ea typeface="Poppins"/>
              <a:cs typeface="Poppins"/>
              <a:sym typeface="Poppins"/>
            </a:endParaRPr>
          </a:p>
        </p:txBody>
      </p:sp>
      <p:sp>
        <p:nvSpPr>
          <p:cNvPr id="615" name="Google Shape;615;p39"/>
          <p:cNvSpPr/>
          <p:nvPr/>
        </p:nvSpPr>
        <p:spPr>
          <a:xfrm>
            <a:off x="36147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5</a:t>
            </a:r>
            <a:endParaRPr b="1" sz="1500">
              <a:latin typeface="Poppins"/>
              <a:ea typeface="Poppins"/>
              <a:cs typeface="Poppins"/>
              <a:sym typeface="Poppins"/>
            </a:endParaRPr>
          </a:p>
        </p:txBody>
      </p:sp>
      <p:sp>
        <p:nvSpPr>
          <p:cNvPr id="616" name="Google Shape;616;p39"/>
          <p:cNvSpPr/>
          <p:nvPr/>
        </p:nvSpPr>
        <p:spPr>
          <a:xfrm>
            <a:off x="65491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6</a:t>
            </a:r>
            <a:endParaRPr b="1" sz="15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0"/>
          <p:cNvSpPr txBox="1"/>
          <p:nvPr/>
        </p:nvSpPr>
        <p:spPr>
          <a:xfrm>
            <a:off x="1428877" y="3652311"/>
            <a:ext cx="14262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Formulate specific social media goals, this involves having clearly defined personas and metrics to track success.</a:t>
            </a:r>
            <a:endParaRPr sz="1100"/>
          </a:p>
        </p:txBody>
      </p:sp>
      <p:sp>
        <p:nvSpPr>
          <p:cNvPr id="622" name="Google Shape;622;p40"/>
          <p:cNvSpPr txBox="1"/>
          <p:nvPr/>
        </p:nvSpPr>
        <p:spPr>
          <a:xfrm>
            <a:off x="581439" y="2667423"/>
            <a:ext cx="12717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chemeClr val="dk1"/>
                </a:solidFill>
                <a:latin typeface="Poppins"/>
                <a:ea typeface="Poppins"/>
                <a:cs typeface="Poppins"/>
                <a:sym typeface="Poppins"/>
              </a:rPr>
              <a:t>The first step we need to take in order to prove our social media efforts come reporting time.</a:t>
            </a:r>
            <a:endParaRPr sz="1100"/>
          </a:p>
        </p:txBody>
      </p:sp>
      <p:sp>
        <p:nvSpPr>
          <p:cNvPr id="623" name="Google Shape;623;p40"/>
          <p:cNvSpPr/>
          <p:nvPr/>
        </p:nvSpPr>
        <p:spPr>
          <a:xfrm flipH="1" rot="-2681418">
            <a:off x="5750625"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24" name="Google Shape;624;p40"/>
          <p:cNvSpPr/>
          <p:nvPr/>
        </p:nvSpPr>
        <p:spPr>
          <a:xfrm>
            <a:off x="6063148"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None/>
            </a:pPr>
            <a:r>
              <a:t/>
            </a:r>
            <a:endParaRPr sz="1900">
              <a:solidFill>
                <a:srgbClr val="FFFFFF"/>
              </a:solidFill>
              <a:latin typeface="Poppins"/>
              <a:ea typeface="Poppins"/>
              <a:cs typeface="Poppins"/>
              <a:sym typeface="Poppins"/>
            </a:endParaRPr>
          </a:p>
        </p:txBody>
      </p:sp>
      <p:sp>
        <p:nvSpPr>
          <p:cNvPr id="625" name="Google Shape;625;p40"/>
          <p:cNvSpPr/>
          <p:nvPr/>
        </p:nvSpPr>
        <p:spPr>
          <a:xfrm>
            <a:off x="6217247"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26" name="Google Shape;626;p40"/>
          <p:cNvSpPr txBox="1"/>
          <p:nvPr/>
        </p:nvSpPr>
        <p:spPr>
          <a:xfrm>
            <a:off x="5909058" y="2504571"/>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05</a:t>
            </a:r>
            <a:endParaRPr sz="1100"/>
          </a:p>
        </p:txBody>
      </p:sp>
      <p:sp>
        <p:nvSpPr>
          <p:cNvPr id="627" name="Google Shape;627;p40"/>
          <p:cNvSpPr/>
          <p:nvPr/>
        </p:nvSpPr>
        <p:spPr>
          <a:xfrm rot="2681418">
            <a:off x="4725939"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28" name="Google Shape;628;p40"/>
          <p:cNvSpPr/>
          <p:nvPr/>
        </p:nvSpPr>
        <p:spPr>
          <a:xfrm flipH="1" rot="-2681418">
            <a:off x="3682426"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29" name="Google Shape;629;p40"/>
          <p:cNvSpPr/>
          <p:nvPr/>
        </p:nvSpPr>
        <p:spPr>
          <a:xfrm rot="2681418">
            <a:off x="2652038"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0" name="Google Shape;630;p40"/>
          <p:cNvSpPr/>
          <p:nvPr/>
        </p:nvSpPr>
        <p:spPr>
          <a:xfrm>
            <a:off x="1944382"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accen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1" name="Google Shape;631;p40"/>
          <p:cNvSpPr txBox="1"/>
          <p:nvPr/>
        </p:nvSpPr>
        <p:spPr>
          <a:xfrm>
            <a:off x="1914763" y="2489663"/>
            <a:ext cx="5388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chemeClr val="lt1"/>
              </a:buClr>
              <a:buSzPts val="1500"/>
              <a:buFont typeface="Poppins"/>
              <a:buNone/>
            </a:pPr>
            <a:r>
              <a:rPr lang="en" sz="1500" u="none" cap="none" strike="noStrike">
                <a:solidFill>
                  <a:schemeClr val="lt1"/>
                </a:solidFill>
                <a:latin typeface="Poppins"/>
                <a:ea typeface="Poppins"/>
                <a:cs typeface="Poppins"/>
                <a:sym typeface="Poppins"/>
              </a:rPr>
              <a:t>01</a:t>
            </a:r>
            <a:endParaRPr sz="1100"/>
          </a:p>
        </p:txBody>
      </p:sp>
      <p:sp>
        <p:nvSpPr>
          <p:cNvPr id="632" name="Google Shape;632;p40"/>
          <p:cNvSpPr/>
          <p:nvPr/>
        </p:nvSpPr>
        <p:spPr>
          <a:xfrm>
            <a:off x="2096339" y="2455575"/>
            <a:ext cx="832500" cy="832500"/>
          </a:xfrm>
          <a:prstGeom prst="arc">
            <a:avLst>
              <a:gd fmla="val 16361511" name="adj1"/>
              <a:gd fmla="val 10699666" name="adj2"/>
            </a:avLst>
          </a:prstGeom>
          <a:noFill/>
          <a:ln cap="flat" cmpd="sng" w="5715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C000"/>
              </a:solidFill>
              <a:latin typeface="Poppins"/>
              <a:ea typeface="Poppins"/>
              <a:cs typeface="Poppins"/>
              <a:sym typeface="Poppins"/>
            </a:endParaRPr>
          </a:p>
        </p:txBody>
      </p:sp>
      <p:sp>
        <p:nvSpPr>
          <p:cNvPr id="633" name="Google Shape;633;p40"/>
          <p:cNvSpPr/>
          <p:nvPr/>
        </p:nvSpPr>
        <p:spPr>
          <a:xfrm>
            <a:off x="2954582"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4" name="Google Shape;634;p40"/>
          <p:cNvSpPr/>
          <p:nvPr/>
        </p:nvSpPr>
        <p:spPr>
          <a:xfrm>
            <a:off x="3110225"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5" name="Google Shape;635;p40"/>
          <p:cNvSpPr txBox="1"/>
          <p:nvPr/>
        </p:nvSpPr>
        <p:spPr>
          <a:xfrm>
            <a:off x="3011202" y="3487959"/>
            <a:ext cx="4662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02</a:t>
            </a:r>
            <a:endParaRPr sz="1100"/>
          </a:p>
        </p:txBody>
      </p:sp>
      <p:sp>
        <p:nvSpPr>
          <p:cNvPr id="636" name="Google Shape;636;p40"/>
          <p:cNvSpPr/>
          <p:nvPr/>
        </p:nvSpPr>
        <p:spPr>
          <a:xfrm>
            <a:off x="3994949"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92000" rotWithShape="0" algn="ctr" dir="4440000" dist="457200" sy="92000">
              <a:schemeClr val="accent4">
                <a:alpha val="53730"/>
              </a:scheme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7" name="Google Shape;637;p40"/>
          <p:cNvSpPr/>
          <p:nvPr/>
        </p:nvSpPr>
        <p:spPr>
          <a:xfrm>
            <a:off x="4149048"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38" name="Google Shape;638;p40"/>
          <p:cNvSpPr txBox="1"/>
          <p:nvPr/>
        </p:nvSpPr>
        <p:spPr>
          <a:xfrm>
            <a:off x="3818889" y="2497117"/>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03</a:t>
            </a:r>
            <a:endParaRPr sz="1100"/>
          </a:p>
        </p:txBody>
      </p:sp>
      <p:sp>
        <p:nvSpPr>
          <p:cNvPr id="639" name="Google Shape;639;p40"/>
          <p:cNvSpPr/>
          <p:nvPr/>
        </p:nvSpPr>
        <p:spPr>
          <a:xfrm>
            <a:off x="5023556"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40" name="Google Shape;640;p40"/>
          <p:cNvSpPr/>
          <p:nvPr/>
        </p:nvSpPr>
        <p:spPr>
          <a:xfrm>
            <a:off x="5175513"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41" name="Google Shape;641;p40"/>
          <p:cNvSpPr txBox="1"/>
          <p:nvPr/>
        </p:nvSpPr>
        <p:spPr>
          <a:xfrm>
            <a:off x="4874459" y="3495413"/>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04</a:t>
            </a:r>
            <a:endParaRPr sz="1100"/>
          </a:p>
        </p:txBody>
      </p:sp>
      <p:sp>
        <p:nvSpPr>
          <p:cNvPr id="642" name="Google Shape;642;p40"/>
          <p:cNvSpPr txBox="1"/>
          <p:nvPr/>
        </p:nvSpPr>
        <p:spPr>
          <a:xfrm>
            <a:off x="413650" y="1297075"/>
            <a:ext cx="3135900" cy="52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We’ll create a custom reporting solution for your client’s business and begin rolling out strategies, usually one channel at a time.</a:t>
            </a:r>
            <a:endParaRPr sz="900">
              <a:solidFill>
                <a:schemeClr val="dk1"/>
              </a:solidFill>
            </a:endParaRPr>
          </a:p>
        </p:txBody>
      </p:sp>
      <p:sp>
        <p:nvSpPr>
          <p:cNvPr id="643" name="Google Shape;643;p40"/>
          <p:cNvSpPr txBox="1"/>
          <p:nvPr/>
        </p:nvSpPr>
        <p:spPr>
          <a:xfrm>
            <a:off x="6252227" y="3652311"/>
            <a:ext cx="1607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During the first month we expect high levels of communication between our team and yours to create a seamless experience.</a:t>
            </a:r>
            <a:endParaRPr sz="1100"/>
          </a:p>
        </p:txBody>
      </p:sp>
      <p:sp>
        <p:nvSpPr>
          <p:cNvPr id="644" name="Google Shape;644;p40"/>
          <p:cNvSpPr txBox="1"/>
          <p:nvPr/>
        </p:nvSpPr>
        <p:spPr>
          <a:xfrm>
            <a:off x="7306652" y="2668188"/>
            <a:ext cx="1344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Set baseline strategies and benchmarks. Monthly metrics are dispatched to reflect success.</a:t>
            </a:r>
            <a:endParaRPr sz="1100"/>
          </a:p>
        </p:txBody>
      </p:sp>
      <p:sp>
        <p:nvSpPr>
          <p:cNvPr id="645" name="Google Shape;645;p40"/>
          <p:cNvSpPr txBox="1"/>
          <p:nvPr/>
        </p:nvSpPr>
        <p:spPr>
          <a:xfrm>
            <a:off x="3239062" y="3804544"/>
            <a:ext cx="6024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STRATEGIZE</a:t>
            </a:r>
            <a:endParaRPr sz="1100"/>
          </a:p>
        </p:txBody>
      </p:sp>
      <p:sp>
        <p:nvSpPr>
          <p:cNvPr id="646" name="Google Shape;646;p40"/>
          <p:cNvSpPr txBox="1"/>
          <p:nvPr/>
        </p:nvSpPr>
        <p:spPr>
          <a:xfrm>
            <a:off x="2261186" y="2804785"/>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lt1"/>
                </a:solidFill>
                <a:latin typeface="Poppins"/>
                <a:ea typeface="Poppins"/>
                <a:cs typeface="Poppins"/>
                <a:sym typeface="Poppins"/>
              </a:rPr>
              <a:t>ANALYZE</a:t>
            </a:r>
            <a:endParaRPr sz="1100"/>
          </a:p>
        </p:txBody>
      </p:sp>
      <p:sp>
        <p:nvSpPr>
          <p:cNvPr id="647" name="Google Shape;647;p40"/>
          <p:cNvSpPr txBox="1"/>
          <p:nvPr/>
        </p:nvSpPr>
        <p:spPr>
          <a:xfrm>
            <a:off x="4330107" y="2817581"/>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ROLLOUT</a:t>
            </a:r>
            <a:endParaRPr sz="1100"/>
          </a:p>
        </p:txBody>
      </p:sp>
      <p:sp>
        <p:nvSpPr>
          <p:cNvPr id="648" name="Google Shape;648;p40"/>
          <p:cNvSpPr txBox="1"/>
          <p:nvPr/>
        </p:nvSpPr>
        <p:spPr>
          <a:xfrm>
            <a:off x="5267713" y="3721066"/>
            <a:ext cx="6720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WEEKLY PHONE CALLS</a:t>
            </a:r>
            <a:endParaRPr sz="1100"/>
          </a:p>
        </p:txBody>
      </p:sp>
      <p:sp>
        <p:nvSpPr>
          <p:cNvPr id="649" name="Google Shape;649;p40"/>
          <p:cNvSpPr txBox="1"/>
          <p:nvPr/>
        </p:nvSpPr>
        <p:spPr>
          <a:xfrm>
            <a:off x="6329909" y="2755937"/>
            <a:ext cx="6024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MONTHLY REPORT</a:t>
            </a:r>
            <a:endParaRPr sz="1100"/>
          </a:p>
        </p:txBody>
      </p:sp>
      <p:sp>
        <p:nvSpPr>
          <p:cNvPr id="650" name="Google Shape;650;p4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Process Timeline</a:t>
            </a:r>
            <a:endParaRPr/>
          </a:p>
        </p:txBody>
      </p:sp>
      <p:sp>
        <p:nvSpPr>
          <p:cNvPr id="651" name="Google Shape;651;p4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52" name="Google Shape;652;p40"/>
          <p:cNvSpPr txBox="1"/>
          <p:nvPr/>
        </p:nvSpPr>
        <p:spPr>
          <a:xfrm>
            <a:off x="3769353" y="1793338"/>
            <a:ext cx="16053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en" sz="500">
                <a:solidFill>
                  <a:srgbClr val="D7D7D7"/>
                </a:solidFill>
                <a:latin typeface="Poppins"/>
                <a:ea typeface="Poppins"/>
                <a:cs typeface="Poppins"/>
                <a:sym typeface="Poppins"/>
              </a:rPr>
              <a:t>We’ll create a custom reporting solution for your client’s business and begin rolling out strategies, usually one channel at a time.</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630"/>
                                        </p:tgtEl>
                                        <p:attrNameLst>
                                          <p:attrName>style.visibility</p:attrName>
                                        </p:attrNameLst>
                                      </p:cBhvr>
                                      <p:to>
                                        <p:strVal val="visible"/>
                                      </p:to>
                                    </p:set>
                                    <p:animEffect filter="fade" transition="in">
                                      <p:cBhvr>
                                        <p:cTn dur="1500"/>
                                        <p:tgtEl>
                                          <p:spTgt spid="630"/>
                                        </p:tgtEl>
                                      </p:cBhvr>
                                    </p:animEffect>
                                  </p:childTnLst>
                                </p:cTn>
                              </p:par>
                              <p:par>
                                <p:cTn fill="hold" nodeType="withEffect" presetClass="entr" presetID="10" presetSubtype="0">
                                  <p:stCondLst>
                                    <p:cond delay="500"/>
                                  </p:stCondLst>
                                  <p:childTnLst>
                                    <p:set>
                                      <p:cBhvr>
                                        <p:cTn dur="1" fill="hold">
                                          <p:stCondLst>
                                            <p:cond delay="0"/>
                                          </p:stCondLst>
                                        </p:cTn>
                                        <p:tgtEl>
                                          <p:spTgt spid="633"/>
                                        </p:tgtEl>
                                        <p:attrNameLst>
                                          <p:attrName>style.visibility</p:attrName>
                                        </p:attrNameLst>
                                      </p:cBhvr>
                                      <p:to>
                                        <p:strVal val="visible"/>
                                      </p:to>
                                    </p:set>
                                    <p:animEffect filter="fade" transition="in">
                                      <p:cBhvr>
                                        <p:cTn dur="1500"/>
                                        <p:tgtEl>
                                          <p:spTgt spid="633"/>
                                        </p:tgtEl>
                                      </p:cBhvr>
                                    </p:animEffect>
                                  </p:childTnLst>
                                </p:cTn>
                              </p:par>
                              <p:par>
                                <p:cTn fill="hold" nodeType="withEffect" presetClass="entr" presetID="10" presetSubtype="0">
                                  <p:stCondLst>
                                    <p:cond delay="500"/>
                                  </p:stCondLst>
                                  <p:childTnLst>
                                    <p:set>
                                      <p:cBhvr>
                                        <p:cTn dur="1" fill="hold">
                                          <p:stCondLst>
                                            <p:cond delay="0"/>
                                          </p:stCondLst>
                                        </p:cTn>
                                        <p:tgtEl>
                                          <p:spTgt spid="636"/>
                                        </p:tgtEl>
                                        <p:attrNameLst>
                                          <p:attrName>style.visibility</p:attrName>
                                        </p:attrNameLst>
                                      </p:cBhvr>
                                      <p:to>
                                        <p:strVal val="visible"/>
                                      </p:to>
                                    </p:set>
                                    <p:animEffect filter="fade" transition="in">
                                      <p:cBhvr>
                                        <p:cTn dur="1500"/>
                                        <p:tgtEl>
                                          <p:spTgt spid="636"/>
                                        </p:tgtEl>
                                      </p:cBhvr>
                                    </p:animEffect>
                                  </p:childTnLst>
                                </p:cTn>
                              </p:par>
                              <p:par>
                                <p:cTn fill="hold" nodeType="withEffect" presetClass="entr" presetID="10" presetSubtype="0">
                                  <p:stCondLst>
                                    <p:cond delay="500"/>
                                  </p:stCondLst>
                                  <p:childTnLst>
                                    <p:set>
                                      <p:cBhvr>
                                        <p:cTn dur="1" fill="hold">
                                          <p:stCondLst>
                                            <p:cond delay="0"/>
                                          </p:stCondLst>
                                        </p:cTn>
                                        <p:tgtEl>
                                          <p:spTgt spid="639"/>
                                        </p:tgtEl>
                                        <p:attrNameLst>
                                          <p:attrName>style.visibility</p:attrName>
                                        </p:attrNameLst>
                                      </p:cBhvr>
                                      <p:to>
                                        <p:strVal val="visible"/>
                                      </p:to>
                                    </p:set>
                                    <p:animEffect filter="fade" transition="in">
                                      <p:cBhvr>
                                        <p:cTn dur="1500"/>
                                        <p:tgtEl>
                                          <p:spTgt spid="639"/>
                                        </p:tgtEl>
                                      </p:cBhvr>
                                    </p:animEffect>
                                  </p:childTnLst>
                                </p:cTn>
                              </p:par>
                              <p:par>
                                <p:cTn fill="hold" nodeType="withEffect" presetClass="entr" presetID="10" presetSubtype="0">
                                  <p:stCondLst>
                                    <p:cond delay="500"/>
                                  </p:stCondLst>
                                  <p:childTnLst>
                                    <p:set>
                                      <p:cBhvr>
                                        <p:cTn dur="1" fill="hold">
                                          <p:stCondLst>
                                            <p:cond delay="0"/>
                                          </p:stCondLst>
                                        </p:cTn>
                                        <p:tgtEl>
                                          <p:spTgt spid="624"/>
                                        </p:tgtEl>
                                        <p:attrNameLst>
                                          <p:attrName>style.visibility</p:attrName>
                                        </p:attrNameLst>
                                      </p:cBhvr>
                                      <p:to>
                                        <p:strVal val="visible"/>
                                      </p:to>
                                    </p:set>
                                    <p:animEffect filter="fade" transition="in">
                                      <p:cBhvr>
                                        <p:cTn dur="1500"/>
                                        <p:tgtEl>
                                          <p:spTgt spid="624"/>
                                        </p:tgtEl>
                                      </p:cBhvr>
                                    </p:animEffect>
                                  </p:childTnLst>
                                </p:cTn>
                              </p:par>
                              <p:par>
                                <p:cTn fill="hold" nodeType="withEffect" presetClass="entr" presetID="23" presetSubtype="16">
                                  <p:stCondLst>
                                    <p:cond delay="150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1000"/>
                                        <p:tgtEl>
                                          <p:spTgt spid="629"/>
                                        </p:tgtEl>
                                        <p:attrNameLst>
                                          <p:attrName>ppt_w</p:attrName>
                                        </p:attrNameLst>
                                      </p:cBhvr>
                                      <p:tavLst>
                                        <p:tav fmla="" tm="0">
                                          <p:val>
                                            <p:strVal val="0"/>
                                          </p:val>
                                        </p:tav>
                                        <p:tav fmla="" tm="100000">
                                          <p:val>
                                            <p:strVal val="#ppt_w"/>
                                          </p:val>
                                        </p:tav>
                                      </p:tavLst>
                                    </p:anim>
                                    <p:anim calcmode="lin" valueType="num">
                                      <p:cBhvr additive="base">
                                        <p:cTn dur="1000"/>
                                        <p:tgtEl>
                                          <p:spTgt spid="6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ppt_w</p:attrName>
                                        </p:attrNameLst>
                                      </p:cBhvr>
                                      <p:tavLst>
                                        <p:tav fmla="" tm="0">
                                          <p:val>
                                            <p:strVal val="0"/>
                                          </p:val>
                                        </p:tav>
                                        <p:tav fmla="" tm="100000">
                                          <p:val>
                                            <p:strVal val="#ppt_w"/>
                                          </p:val>
                                        </p:tav>
                                      </p:tavLst>
                                    </p:anim>
                                    <p:anim calcmode="lin" valueType="num">
                                      <p:cBhvr additive="base">
                                        <p:cTn dur="1000"/>
                                        <p:tgtEl>
                                          <p:spTgt spid="6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1000"/>
                                        <p:tgtEl>
                                          <p:spTgt spid="627"/>
                                        </p:tgtEl>
                                        <p:attrNameLst>
                                          <p:attrName>ppt_w</p:attrName>
                                        </p:attrNameLst>
                                      </p:cBhvr>
                                      <p:tavLst>
                                        <p:tav fmla="" tm="0">
                                          <p:val>
                                            <p:strVal val="0"/>
                                          </p:val>
                                        </p:tav>
                                        <p:tav fmla="" tm="100000">
                                          <p:val>
                                            <p:strVal val="#ppt_w"/>
                                          </p:val>
                                        </p:tav>
                                      </p:tavLst>
                                    </p:anim>
                                    <p:anim calcmode="lin" valueType="num">
                                      <p:cBhvr additive="base">
                                        <p:cTn dur="1000"/>
                                        <p:tgtEl>
                                          <p:spTgt spid="6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1000"/>
                                        <p:tgtEl>
                                          <p:spTgt spid="623"/>
                                        </p:tgtEl>
                                        <p:attrNameLst>
                                          <p:attrName>ppt_w</p:attrName>
                                        </p:attrNameLst>
                                      </p:cBhvr>
                                      <p:tavLst>
                                        <p:tav fmla="" tm="0">
                                          <p:val>
                                            <p:strVal val="0"/>
                                          </p:val>
                                        </p:tav>
                                        <p:tav fmla="" tm="100000">
                                          <p:val>
                                            <p:strVal val="#ppt_w"/>
                                          </p:val>
                                        </p:tav>
                                      </p:tavLst>
                                    </p:anim>
                                    <p:anim calcmode="lin" valueType="num">
                                      <p:cBhvr additive="base">
                                        <p:cTn dur="1000"/>
                                        <p:tgtEl>
                                          <p:spTgt spid="6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632"/>
                                        </p:tgtEl>
                                        <p:attrNameLst>
                                          <p:attrName>style.visibility</p:attrName>
                                        </p:attrNameLst>
                                      </p:cBhvr>
                                      <p:to>
                                        <p:strVal val="visible"/>
                                      </p:to>
                                    </p:set>
                                    <p:animEffect filter="fade" transition="in">
                                      <p:cBhvr>
                                        <p:cTn dur="1500"/>
                                        <p:tgtEl>
                                          <p:spTgt spid="632"/>
                                        </p:tgtEl>
                                      </p:cBhvr>
                                    </p:animEffect>
                                  </p:childTnLst>
                                </p:cTn>
                              </p:par>
                              <p:par>
                                <p:cTn fill="hold" nodeType="withEffect" presetClass="entr" presetID="10" presetSubtype="0">
                                  <p:stCondLst>
                                    <p:cond delay="2000"/>
                                  </p:stCondLst>
                                  <p:childTnLst>
                                    <p:set>
                                      <p:cBhvr>
                                        <p:cTn dur="1" fill="hold">
                                          <p:stCondLst>
                                            <p:cond delay="0"/>
                                          </p:stCondLst>
                                        </p:cTn>
                                        <p:tgtEl>
                                          <p:spTgt spid="634"/>
                                        </p:tgtEl>
                                        <p:attrNameLst>
                                          <p:attrName>style.visibility</p:attrName>
                                        </p:attrNameLst>
                                      </p:cBhvr>
                                      <p:to>
                                        <p:strVal val="visible"/>
                                      </p:to>
                                    </p:set>
                                    <p:animEffect filter="fade" transition="in">
                                      <p:cBhvr>
                                        <p:cTn dur="1500"/>
                                        <p:tgtEl>
                                          <p:spTgt spid="634"/>
                                        </p:tgtEl>
                                      </p:cBhvr>
                                    </p:animEffect>
                                  </p:childTnLst>
                                </p:cTn>
                              </p:par>
                              <p:par>
                                <p:cTn fill="hold" nodeType="withEffect" presetClass="entr" presetID="10" presetSubtype="0">
                                  <p:stCondLst>
                                    <p:cond delay="2000"/>
                                  </p:stCondLst>
                                  <p:childTnLst>
                                    <p:set>
                                      <p:cBhvr>
                                        <p:cTn dur="1" fill="hold">
                                          <p:stCondLst>
                                            <p:cond delay="0"/>
                                          </p:stCondLst>
                                        </p:cTn>
                                        <p:tgtEl>
                                          <p:spTgt spid="637"/>
                                        </p:tgtEl>
                                        <p:attrNameLst>
                                          <p:attrName>style.visibility</p:attrName>
                                        </p:attrNameLst>
                                      </p:cBhvr>
                                      <p:to>
                                        <p:strVal val="visible"/>
                                      </p:to>
                                    </p:set>
                                    <p:animEffect filter="fade" transition="in">
                                      <p:cBhvr>
                                        <p:cTn dur="1500"/>
                                        <p:tgtEl>
                                          <p:spTgt spid="637"/>
                                        </p:tgtEl>
                                      </p:cBhvr>
                                    </p:animEffect>
                                  </p:childTnLst>
                                </p:cTn>
                              </p:par>
                              <p:par>
                                <p:cTn fill="hold" nodeType="withEffect" presetClass="entr" presetID="10" presetSubtype="0">
                                  <p:stCondLst>
                                    <p:cond delay="2000"/>
                                  </p:stCondLst>
                                  <p:childTnLst>
                                    <p:set>
                                      <p:cBhvr>
                                        <p:cTn dur="1" fill="hold">
                                          <p:stCondLst>
                                            <p:cond delay="0"/>
                                          </p:stCondLst>
                                        </p:cTn>
                                        <p:tgtEl>
                                          <p:spTgt spid="640"/>
                                        </p:tgtEl>
                                        <p:attrNameLst>
                                          <p:attrName>style.visibility</p:attrName>
                                        </p:attrNameLst>
                                      </p:cBhvr>
                                      <p:to>
                                        <p:strVal val="visible"/>
                                      </p:to>
                                    </p:set>
                                    <p:animEffect filter="fade" transition="in">
                                      <p:cBhvr>
                                        <p:cTn dur="1500"/>
                                        <p:tgtEl>
                                          <p:spTgt spid="640"/>
                                        </p:tgtEl>
                                      </p:cBhvr>
                                    </p:animEffect>
                                  </p:childTnLst>
                                </p:cTn>
                              </p:par>
                              <p:par>
                                <p:cTn fill="hold" nodeType="withEffect" presetClass="entr" presetID="10" presetSubtype="0">
                                  <p:stCondLst>
                                    <p:cond delay="2000"/>
                                  </p:stCondLst>
                                  <p:childTnLst>
                                    <p:set>
                                      <p:cBhvr>
                                        <p:cTn dur="1" fill="hold">
                                          <p:stCondLst>
                                            <p:cond delay="0"/>
                                          </p:stCondLst>
                                        </p:cTn>
                                        <p:tgtEl>
                                          <p:spTgt spid="625"/>
                                        </p:tgtEl>
                                        <p:attrNameLst>
                                          <p:attrName>style.visibility</p:attrName>
                                        </p:attrNameLst>
                                      </p:cBhvr>
                                      <p:to>
                                        <p:strVal val="visible"/>
                                      </p:to>
                                    </p:set>
                                    <p:animEffect filter="fade" transition="in">
                                      <p:cBhvr>
                                        <p:cTn dur="1500"/>
                                        <p:tgtEl>
                                          <p:spTgt spid="625"/>
                                        </p:tgtEl>
                                      </p:cBhvr>
                                    </p:animEffect>
                                  </p:childTnLst>
                                </p:cTn>
                              </p:par>
                              <p:par>
                                <p:cTn fill="hold" nodeType="withEffect" presetClass="entr" presetID="10" presetSubtype="0">
                                  <p:stCondLst>
                                    <p:cond delay="250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par>
                                <p:cTn fill="hold" nodeType="withEffect" presetClass="entr" presetID="10" presetSubtype="0">
                                  <p:stCondLst>
                                    <p:cond delay="250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par>
                                <p:cTn fill="hold" nodeType="withEffect" presetClass="entr" presetID="10" presetSubtype="0">
                                  <p:stCondLst>
                                    <p:cond delay="250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par>
                                <p:cTn fill="hold" nodeType="withEffect" presetClass="entr" presetID="10" presetSubtype="0">
                                  <p:stCondLst>
                                    <p:cond delay="250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par>
                                <p:cTn fill="hold" nodeType="withEffect" presetClass="entr" presetID="10" presetSubtype="0">
                                  <p:stCondLst>
                                    <p:cond delay="250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300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par>
                                <p:cTn fill="hold" nodeType="withEffect" presetClass="entr" presetID="10" presetSubtype="0">
                                  <p:stCondLst>
                                    <p:cond delay="300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par>
                                <p:cTn fill="hold" nodeType="withEffect" presetClass="entr" presetID="10" presetSubtype="0">
                                  <p:stCondLst>
                                    <p:cond delay="300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par>
                                <p:cTn fill="hold" nodeType="withEffect" presetClass="entr" presetID="10" presetSubtype="0">
                                  <p:stCondLst>
                                    <p:cond delay="300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par>
                                <p:cTn fill="hold" nodeType="withEffect" presetClass="entr" presetID="10" presetSubtype="0">
                                  <p:stCondLst>
                                    <p:cond delay="300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par>
                                <p:cTn fill="hold" nodeType="withEffect" presetClass="entr" presetID="10" presetSubtype="0">
                                  <p:stCondLst>
                                    <p:cond delay="2500"/>
                                  </p:stCondLst>
                                  <p:childTnLst>
                                    <p:set>
                                      <p:cBhvr>
                                        <p:cTn dur="1" fill="hold">
                                          <p:stCondLst>
                                            <p:cond delay="0"/>
                                          </p:stCondLst>
                                        </p:cTn>
                                        <p:tgtEl>
                                          <p:spTgt spid="622"/>
                                        </p:tgtEl>
                                        <p:attrNameLst>
                                          <p:attrName>style.visibility</p:attrName>
                                        </p:attrNameLst>
                                      </p:cBhvr>
                                      <p:to>
                                        <p:strVal val="visible"/>
                                      </p:to>
                                    </p:set>
                                    <p:animEffect filter="fade" transition="in">
                                      <p:cBhvr>
                                        <p:cTn dur="1500"/>
                                        <p:tgtEl>
                                          <p:spTgt spid="622"/>
                                        </p:tgtEl>
                                      </p:cBhvr>
                                    </p:animEffect>
                                  </p:childTnLst>
                                </p:cTn>
                              </p:par>
                              <p:par>
                                <p:cTn fill="hold" nodeType="withEffect" presetClass="entr" presetID="10" presetSubtype="0">
                                  <p:stCondLst>
                                    <p:cond delay="2500"/>
                                  </p:stCondLst>
                                  <p:childTnLst>
                                    <p:set>
                                      <p:cBhvr>
                                        <p:cTn dur="1" fill="hold">
                                          <p:stCondLst>
                                            <p:cond delay="0"/>
                                          </p:stCondLst>
                                        </p:cTn>
                                        <p:tgtEl>
                                          <p:spTgt spid="621"/>
                                        </p:tgtEl>
                                        <p:attrNameLst>
                                          <p:attrName>style.visibility</p:attrName>
                                        </p:attrNameLst>
                                      </p:cBhvr>
                                      <p:to>
                                        <p:strVal val="visible"/>
                                      </p:to>
                                    </p:set>
                                    <p:animEffect filter="fade" transition="in">
                                      <p:cBhvr>
                                        <p:cTn dur="1500"/>
                                        <p:tgtEl>
                                          <p:spTgt spid="621"/>
                                        </p:tgtEl>
                                      </p:cBhvr>
                                    </p:animEffect>
                                  </p:childTnLst>
                                </p:cTn>
                              </p:par>
                              <p:par>
                                <p:cTn fill="hold" nodeType="withEffect" presetClass="entr" presetID="10" presetSubtype="0">
                                  <p:stCondLst>
                                    <p:cond delay="2500"/>
                                  </p:stCondLst>
                                  <p:childTnLst>
                                    <p:set>
                                      <p:cBhvr>
                                        <p:cTn dur="1" fill="hold">
                                          <p:stCondLst>
                                            <p:cond delay="0"/>
                                          </p:stCondLst>
                                        </p:cTn>
                                        <p:tgtEl>
                                          <p:spTgt spid="642"/>
                                        </p:tgtEl>
                                        <p:attrNameLst>
                                          <p:attrName>style.visibility</p:attrName>
                                        </p:attrNameLst>
                                      </p:cBhvr>
                                      <p:to>
                                        <p:strVal val="visible"/>
                                      </p:to>
                                    </p:set>
                                    <p:animEffect filter="fade" transition="in">
                                      <p:cBhvr>
                                        <p:cTn dur="1500"/>
                                        <p:tgtEl>
                                          <p:spTgt spid="642"/>
                                        </p:tgtEl>
                                      </p:cBhvr>
                                    </p:animEffect>
                                  </p:childTnLst>
                                </p:cTn>
                              </p:par>
                              <p:par>
                                <p:cTn fill="hold" nodeType="withEffect" presetClass="entr" presetID="10" presetSubtype="0">
                                  <p:stCondLst>
                                    <p:cond delay="2500"/>
                                  </p:stCondLst>
                                  <p:childTnLst>
                                    <p:set>
                                      <p:cBhvr>
                                        <p:cTn dur="1" fill="hold">
                                          <p:stCondLst>
                                            <p:cond delay="0"/>
                                          </p:stCondLst>
                                        </p:cTn>
                                        <p:tgtEl>
                                          <p:spTgt spid="643"/>
                                        </p:tgtEl>
                                        <p:attrNameLst>
                                          <p:attrName>style.visibility</p:attrName>
                                        </p:attrNameLst>
                                      </p:cBhvr>
                                      <p:to>
                                        <p:strVal val="visible"/>
                                      </p:to>
                                    </p:set>
                                    <p:animEffect filter="fade" transition="in">
                                      <p:cBhvr>
                                        <p:cTn dur="1500"/>
                                        <p:tgtEl>
                                          <p:spTgt spid="643"/>
                                        </p:tgtEl>
                                      </p:cBhvr>
                                    </p:animEffect>
                                  </p:childTnLst>
                                </p:cTn>
                              </p:par>
                              <p:par>
                                <p:cTn fill="hold" nodeType="withEffect" presetClass="entr" presetID="10" presetSubtype="0">
                                  <p:stCondLst>
                                    <p:cond delay="2500"/>
                                  </p:stCondLst>
                                  <p:childTnLst>
                                    <p:set>
                                      <p:cBhvr>
                                        <p:cTn dur="1" fill="hold">
                                          <p:stCondLst>
                                            <p:cond delay="0"/>
                                          </p:stCondLst>
                                        </p:cTn>
                                        <p:tgtEl>
                                          <p:spTgt spid="644"/>
                                        </p:tgtEl>
                                        <p:attrNameLst>
                                          <p:attrName>style.visibility</p:attrName>
                                        </p:attrNameLst>
                                      </p:cBhvr>
                                      <p:to>
                                        <p:strVal val="visible"/>
                                      </p:to>
                                    </p:set>
                                    <p:animEffect filter="fade" transition="in">
                                      <p:cBhvr>
                                        <p:cTn dur="15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1"/>
          <p:cNvSpPr txBox="1"/>
          <p:nvPr/>
        </p:nvSpPr>
        <p:spPr>
          <a:xfrm>
            <a:off x="1428877" y="3652311"/>
            <a:ext cx="14262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chemeClr val="dk1"/>
                </a:solidFill>
                <a:latin typeface="Poppins"/>
                <a:ea typeface="Poppins"/>
                <a:cs typeface="Poppins"/>
                <a:sym typeface="Poppins"/>
              </a:rPr>
              <a:t>Formulate specific social media goals, this involves having clearly defined personas and metrics to track success.</a:t>
            </a:r>
            <a:endParaRPr sz="1100"/>
          </a:p>
        </p:txBody>
      </p:sp>
      <p:sp>
        <p:nvSpPr>
          <p:cNvPr id="658" name="Google Shape;658;p41"/>
          <p:cNvSpPr txBox="1"/>
          <p:nvPr/>
        </p:nvSpPr>
        <p:spPr>
          <a:xfrm>
            <a:off x="581439" y="2667423"/>
            <a:ext cx="12717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The first step we need to take in order to prove our social media efforts come reporting time.</a:t>
            </a:r>
            <a:endParaRPr sz="1100"/>
          </a:p>
        </p:txBody>
      </p:sp>
      <p:sp>
        <p:nvSpPr>
          <p:cNvPr id="659" name="Google Shape;659;p41"/>
          <p:cNvSpPr/>
          <p:nvPr/>
        </p:nvSpPr>
        <p:spPr>
          <a:xfrm flipH="1" rot="-2681418">
            <a:off x="5750625"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0" name="Google Shape;660;p41"/>
          <p:cNvSpPr/>
          <p:nvPr/>
        </p:nvSpPr>
        <p:spPr>
          <a:xfrm>
            <a:off x="6063148"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None/>
            </a:pPr>
            <a:r>
              <a:t/>
            </a:r>
            <a:endParaRPr sz="1900">
              <a:solidFill>
                <a:srgbClr val="FFFFFF"/>
              </a:solidFill>
              <a:latin typeface="Poppins"/>
              <a:ea typeface="Poppins"/>
              <a:cs typeface="Poppins"/>
              <a:sym typeface="Poppins"/>
            </a:endParaRPr>
          </a:p>
        </p:txBody>
      </p:sp>
      <p:sp>
        <p:nvSpPr>
          <p:cNvPr id="661" name="Google Shape;661;p41"/>
          <p:cNvSpPr/>
          <p:nvPr/>
        </p:nvSpPr>
        <p:spPr>
          <a:xfrm>
            <a:off x="6217247"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2" name="Google Shape;662;p41"/>
          <p:cNvSpPr txBox="1"/>
          <p:nvPr/>
        </p:nvSpPr>
        <p:spPr>
          <a:xfrm>
            <a:off x="5909058" y="2504571"/>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05</a:t>
            </a:r>
            <a:endParaRPr sz="1100"/>
          </a:p>
        </p:txBody>
      </p:sp>
      <p:sp>
        <p:nvSpPr>
          <p:cNvPr id="663" name="Google Shape;663;p41"/>
          <p:cNvSpPr/>
          <p:nvPr/>
        </p:nvSpPr>
        <p:spPr>
          <a:xfrm rot="2681418">
            <a:off x="4725939"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4" name="Google Shape;664;p41"/>
          <p:cNvSpPr/>
          <p:nvPr/>
        </p:nvSpPr>
        <p:spPr>
          <a:xfrm flipH="1" rot="-2681418">
            <a:off x="3682426"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5" name="Google Shape;665;p41"/>
          <p:cNvSpPr/>
          <p:nvPr/>
        </p:nvSpPr>
        <p:spPr>
          <a:xfrm rot="2681418">
            <a:off x="2652038"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6" name="Google Shape;666;p41"/>
          <p:cNvSpPr/>
          <p:nvPr/>
        </p:nvSpPr>
        <p:spPr>
          <a:xfrm>
            <a:off x="1944382"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67" name="Google Shape;667;p41"/>
          <p:cNvSpPr txBox="1"/>
          <p:nvPr/>
        </p:nvSpPr>
        <p:spPr>
          <a:xfrm>
            <a:off x="1914763" y="2489663"/>
            <a:ext cx="5388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01</a:t>
            </a:r>
            <a:endParaRPr sz="1100"/>
          </a:p>
        </p:txBody>
      </p:sp>
      <p:sp>
        <p:nvSpPr>
          <p:cNvPr id="668" name="Google Shape;668;p41"/>
          <p:cNvSpPr/>
          <p:nvPr/>
        </p:nvSpPr>
        <p:spPr>
          <a:xfrm>
            <a:off x="2096339"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C000"/>
              </a:solidFill>
              <a:latin typeface="Poppins"/>
              <a:ea typeface="Poppins"/>
              <a:cs typeface="Poppins"/>
              <a:sym typeface="Poppins"/>
            </a:endParaRPr>
          </a:p>
        </p:txBody>
      </p:sp>
      <p:sp>
        <p:nvSpPr>
          <p:cNvPr id="669" name="Google Shape;669;p41"/>
          <p:cNvSpPr/>
          <p:nvPr/>
        </p:nvSpPr>
        <p:spPr>
          <a:xfrm>
            <a:off x="2954582"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accent4"/>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0" name="Google Shape;670;p41"/>
          <p:cNvSpPr/>
          <p:nvPr/>
        </p:nvSpPr>
        <p:spPr>
          <a:xfrm>
            <a:off x="3110225" y="3448771"/>
            <a:ext cx="832500" cy="832500"/>
          </a:xfrm>
          <a:prstGeom prst="arc">
            <a:avLst>
              <a:gd fmla="val 16361511" name="adj1"/>
              <a:gd fmla="val 10699666" name="adj2"/>
            </a:avLst>
          </a:prstGeom>
          <a:noFill/>
          <a:ln cap="flat" cmpd="sng" w="5715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1" name="Google Shape;671;p41"/>
          <p:cNvSpPr txBox="1"/>
          <p:nvPr/>
        </p:nvSpPr>
        <p:spPr>
          <a:xfrm>
            <a:off x="3011202" y="3487959"/>
            <a:ext cx="4662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chemeClr val="lt1"/>
              </a:buClr>
              <a:buSzPts val="1500"/>
              <a:buFont typeface="Poppins"/>
              <a:buNone/>
            </a:pPr>
            <a:r>
              <a:rPr lang="en" sz="1500" u="none" cap="none" strike="noStrike">
                <a:solidFill>
                  <a:schemeClr val="dk1"/>
                </a:solidFill>
                <a:latin typeface="Poppins"/>
                <a:ea typeface="Poppins"/>
                <a:cs typeface="Poppins"/>
                <a:sym typeface="Poppins"/>
              </a:rPr>
              <a:t>02</a:t>
            </a:r>
            <a:endParaRPr sz="1100">
              <a:solidFill>
                <a:schemeClr val="dk1"/>
              </a:solidFill>
            </a:endParaRPr>
          </a:p>
        </p:txBody>
      </p:sp>
      <p:sp>
        <p:nvSpPr>
          <p:cNvPr id="672" name="Google Shape;672;p41"/>
          <p:cNvSpPr/>
          <p:nvPr/>
        </p:nvSpPr>
        <p:spPr>
          <a:xfrm>
            <a:off x="3994949"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92000" rotWithShape="0" algn="ctr" dir="4440000" dist="457200" sy="92000">
              <a:schemeClr val="accent4">
                <a:alpha val="53730"/>
              </a:scheme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3" name="Google Shape;673;p41"/>
          <p:cNvSpPr/>
          <p:nvPr/>
        </p:nvSpPr>
        <p:spPr>
          <a:xfrm>
            <a:off x="4149048"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4" name="Google Shape;674;p41"/>
          <p:cNvSpPr txBox="1"/>
          <p:nvPr/>
        </p:nvSpPr>
        <p:spPr>
          <a:xfrm>
            <a:off x="3818889" y="2497117"/>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03</a:t>
            </a:r>
            <a:endParaRPr sz="1100"/>
          </a:p>
        </p:txBody>
      </p:sp>
      <p:sp>
        <p:nvSpPr>
          <p:cNvPr id="675" name="Google Shape;675;p41"/>
          <p:cNvSpPr/>
          <p:nvPr/>
        </p:nvSpPr>
        <p:spPr>
          <a:xfrm>
            <a:off x="5023556"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6" name="Google Shape;676;p41"/>
          <p:cNvSpPr/>
          <p:nvPr/>
        </p:nvSpPr>
        <p:spPr>
          <a:xfrm>
            <a:off x="5175513"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77" name="Google Shape;677;p41"/>
          <p:cNvSpPr txBox="1"/>
          <p:nvPr/>
        </p:nvSpPr>
        <p:spPr>
          <a:xfrm>
            <a:off x="4874459" y="3495413"/>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04</a:t>
            </a:r>
            <a:endParaRPr sz="1100"/>
          </a:p>
        </p:txBody>
      </p:sp>
      <p:sp>
        <p:nvSpPr>
          <p:cNvPr id="678" name="Google Shape;678;p41"/>
          <p:cNvSpPr txBox="1"/>
          <p:nvPr/>
        </p:nvSpPr>
        <p:spPr>
          <a:xfrm>
            <a:off x="3769353" y="1793338"/>
            <a:ext cx="16053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en" sz="500">
                <a:solidFill>
                  <a:srgbClr val="D7D7D7"/>
                </a:solidFill>
                <a:latin typeface="Poppins"/>
                <a:ea typeface="Poppins"/>
                <a:cs typeface="Poppins"/>
                <a:sym typeface="Poppins"/>
              </a:rPr>
              <a:t>We’ll create a custom reporting solution for your client’s business and begin rolling out strategies, usually one channel at a time.</a:t>
            </a:r>
            <a:endParaRPr sz="1100"/>
          </a:p>
        </p:txBody>
      </p:sp>
      <p:sp>
        <p:nvSpPr>
          <p:cNvPr id="679" name="Google Shape;679;p41"/>
          <p:cNvSpPr txBox="1"/>
          <p:nvPr/>
        </p:nvSpPr>
        <p:spPr>
          <a:xfrm>
            <a:off x="6252227" y="3652311"/>
            <a:ext cx="1607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During the first month we expect high levels of communication between our team and yours to create a seamless experience.</a:t>
            </a:r>
            <a:endParaRPr sz="1100"/>
          </a:p>
        </p:txBody>
      </p:sp>
      <p:sp>
        <p:nvSpPr>
          <p:cNvPr id="680" name="Google Shape;680;p41"/>
          <p:cNvSpPr txBox="1"/>
          <p:nvPr/>
        </p:nvSpPr>
        <p:spPr>
          <a:xfrm>
            <a:off x="7306652" y="2668188"/>
            <a:ext cx="1344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Set baseline strategies and benchmarks. Monthly metrics are dispatched to reflect success.</a:t>
            </a:r>
            <a:endParaRPr sz="1100"/>
          </a:p>
        </p:txBody>
      </p:sp>
      <p:sp>
        <p:nvSpPr>
          <p:cNvPr id="681" name="Google Shape;681;p41"/>
          <p:cNvSpPr txBox="1"/>
          <p:nvPr/>
        </p:nvSpPr>
        <p:spPr>
          <a:xfrm>
            <a:off x="3239062" y="3804544"/>
            <a:ext cx="6024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STRATEGIZE</a:t>
            </a:r>
            <a:endParaRPr sz="1100">
              <a:solidFill>
                <a:schemeClr val="dk1"/>
              </a:solidFill>
            </a:endParaRPr>
          </a:p>
        </p:txBody>
      </p:sp>
      <p:sp>
        <p:nvSpPr>
          <p:cNvPr id="682" name="Google Shape;682;p41"/>
          <p:cNvSpPr txBox="1"/>
          <p:nvPr/>
        </p:nvSpPr>
        <p:spPr>
          <a:xfrm>
            <a:off x="2261186" y="2804785"/>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ANALYZE</a:t>
            </a:r>
            <a:endParaRPr sz="1100"/>
          </a:p>
        </p:txBody>
      </p:sp>
      <p:sp>
        <p:nvSpPr>
          <p:cNvPr id="683" name="Google Shape;683;p41"/>
          <p:cNvSpPr txBox="1"/>
          <p:nvPr/>
        </p:nvSpPr>
        <p:spPr>
          <a:xfrm>
            <a:off x="4330107" y="2817581"/>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ROLLOUT</a:t>
            </a:r>
            <a:endParaRPr sz="1100"/>
          </a:p>
        </p:txBody>
      </p:sp>
      <p:sp>
        <p:nvSpPr>
          <p:cNvPr id="684" name="Google Shape;684;p41"/>
          <p:cNvSpPr txBox="1"/>
          <p:nvPr/>
        </p:nvSpPr>
        <p:spPr>
          <a:xfrm>
            <a:off x="5267713" y="3721066"/>
            <a:ext cx="6720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WEEKLY PHONE CALLS</a:t>
            </a:r>
            <a:endParaRPr sz="1100"/>
          </a:p>
        </p:txBody>
      </p:sp>
      <p:sp>
        <p:nvSpPr>
          <p:cNvPr id="685" name="Google Shape;685;p41"/>
          <p:cNvSpPr txBox="1"/>
          <p:nvPr/>
        </p:nvSpPr>
        <p:spPr>
          <a:xfrm>
            <a:off x="6329909" y="2755937"/>
            <a:ext cx="6024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MONTHLY REPORT</a:t>
            </a:r>
            <a:endParaRPr sz="1100"/>
          </a:p>
        </p:txBody>
      </p:sp>
      <p:sp>
        <p:nvSpPr>
          <p:cNvPr id="686" name="Google Shape;686;p4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87" name="Google Shape;687;p4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Process Timeline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24"/>
          <p:cNvGrpSpPr/>
          <p:nvPr/>
        </p:nvGrpSpPr>
        <p:grpSpPr>
          <a:xfrm>
            <a:off x="3211435" y="1570812"/>
            <a:ext cx="2613555" cy="2519715"/>
            <a:chOff x="4353630" y="1290784"/>
            <a:chExt cx="3484741" cy="4324207"/>
          </a:xfrm>
        </p:grpSpPr>
        <p:grpSp>
          <p:nvGrpSpPr>
            <p:cNvPr id="162" name="Google Shape;162;p24"/>
            <p:cNvGrpSpPr/>
            <p:nvPr/>
          </p:nvGrpSpPr>
          <p:grpSpPr>
            <a:xfrm>
              <a:off x="4353630" y="5438891"/>
              <a:ext cx="3484741" cy="176100"/>
              <a:chOff x="4169603" y="5438891"/>
              <a:chExt cx="3484741" cy="176100"/>
            </a:xfrm>
          </p:grpSpPr>
          <p:sp>
            <p:nvSpPr>
              <p:cNvPr id="163" name="Google Shape;163;p24"/>
              <p:cNvSpPr/>
              <p:nvPr/>
            </p:nvSpPr>
            <p:spPr>
              <a:xfrm>
                <a:off x="4169603" y="5438891"/>
                <a:ext cx="137100" cy="176100"/>
              </a:xfrm>
              <a:prstGeom prst="corner">
                <a:avLst>
                  <a:gd fmla="val 7932" name="adj1"/>
                  <a:gd fmla="val 7932" name="adj2"/>
                </a:avLst>
              </a:prstGeom>
              <a:solidFill>
                <a:srgbClr val="1C8EF4">
                  <a:alpha val="69800"/>
                </a:srgbClr>
              </a:solidFill>
              <a:ln cap="flat" cmpd="sng" w="381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64" name="Google Shape;164;p24"/>
              <p:cNvSpPr/>
              <p:nvPr/>
            </p:nvSpPr>
            <p:spPr>
              <a:xfrm flipH="1">
                <a:off x="7517244" y="5438891"/>
                <a:ext cx="137100" cy="176100"/>
              </a:xfrm>
              <a:prstGeom prst="corner">
                <a:avLst>
                  <a:gd fmla="val 7932" name="adj1"/>
                  <a:gd fmla="val 7932" name="adj2"/>
                </a:avLst>
              </a:prstGeom>
              <a:solidFill>
                <a:srgbClr val="1C8EF4">
                  <a:alpha val="69800"/>
                </a:srgbClr>
              </a:solidFill>
              <a:ln cap="flat" cmpd="sng" w="381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grpSp>
          <p:nvGrpSpPr>
            <p:cNvPr id="165" name="Google Shape;165;p24"/>
            <p:cNvGrpSpPr/>
            <p:nvPr/>
          </p:nvGrpSpPr>
          <p:grpSpPr>
            <a:xfrm flipH="1" rot="10800000">
              <a:off x="4353630" y="1290784"/>
              <a:ext cx="3484741" cy="176100"/>
              <a:chOff x="4169603" y="5438891"/>
              <a:chExt cx="3484741" cy="176100"/>
            </a:xfrm>
          </p:grpSpPr>
          <p:sp>
            <p:nvSpPr>
              <p:cNvPr id="166" name="Google Shape;166;p24"/>
              <p:cNvSpPr/>
              <p:nvPr/>
            </p:nvSpPr>
            <p:spPr>
              <a:xfrm>
                <a:off x="4169603" y="5438891"/>
                <a:ext cx="137100" cy="176100"/>
              </a:xfrm>
              <a:prstGeom prst="corner">
                <a:avLst>
                  <a:gd fmla="val 7932" name="adj1"/>
                  <a:gd fmla="val 7932" name="adj2"/>
                </a:avLst>
              </a:prstGeom>
              <a:solidFill>
                <a:srgbClr val="1C8EF4">
                  <a:alpha val="69800"/>
                </a:srgbClr>
              </a:solidFill>
              <a:ln cap="flat" cmpd="sng" w="381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67" name="Google Shape;167;p24"/>
              <p:cNvSpPr/>
              <p:nvPr/>
            </p:nvSpPr>
            <p:spPr>
              <a:xfrm flipH="1">
                <a:off x="7517244" y="5438891"/>
                <a:ext cx="137100" cy="176100"/>
              </a:xfrm>
              <a:prstGeom prst="corner">
                <a:avLst>
                  <a:gd fmla="val 7932" name="adj1"/>
                  <a:gd fmla="val 7932" name="adj2"/>
                </a:avLst>
              </a:prstGeom>
              <a:solidFill>
                <a:srgbClr val="1C8EF4">
                  <a:alpha val="69800"/>
                </a:srgbClr>
              </a:solidFill>
              <a:ln cap="flat" cmpd="sng" w="381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grpSp>
      <p:sp>
        <p:nvSpPr>
          <p:cNvPr id="168" name="Google Shape;168;p2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24"/>
          <p:cNvSpPr/>
          <p:nvPr/>
        </p:nvSpPr>
        <p:spPr>
          <a:xfrm>
            <a:off x="3662225" y="1762650"/>
            <a:ext cx="1842300" cy="2121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70" name="Google Shape;170;p24"/>
          <p:cNvSpPr txBox="1"/>
          <p:nvPr/>
        </p:nvSpPr>
        <p:spPr>
          <a:xfrm>
            <a:off x="3426438" y="2103313"/>
            <a:ext cx="2291100" cy="145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3000" u="none" cap="none" strike="noStrike">
                <a:solidFill>
                  <a:schemeClr val="lt1"/>
                </a:solidFill>
                <a:latin typeface="Poppins"/>
                <a:ea typeface="Poppins"/>
                <a:cs typeface="Poppins"/>
                <a:sym typeface="Poppins"/>
              </a:rPr>
              <a:t>CLIENT PITCH DECK</a:t>
            </a:r>
            <a:endParaRPr sz="11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42"/>
          <p:cNvSpPr txBox="1"/>
          <p:nvPr/>
        </p:nvSpPr>
        <p:spPr>
          <a:xfrm>
            <a:off x="1428877" y="3652311"/>
            <a:ext cx="14262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Formulate specific social media goals, this involves having clearly defined personas and metrics to track success.</a:t>
            </a:r>
            <a:endParaRPr sz="1100"/>
          </a:p>
        </p:txBody>
      </p:sp>
      <p:sp>
        <p:nvSpPr>
          <p:cNvPr id="693" name="Google Shape;693;p42"/>
          <p:cNvSpPr txBox="1"/>
          <p:nvPr/>
        </p:nvSpPr>
        <p:spPr>
          <a:xfrm>
            <a:off x="581439" y="2667423"/>
            <a:ext cx="12717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The first step we need to take in order to prove our social media efforts come reporting time.</a:t>
            </a:r>
            <a:endParaRPr sz="1100"/>
          </a:p>
        </p:txBody>
      </p:sp>
      <p:sp>
        <p:nvSpPr>
          <p:cNvPr id="694" name="Google Shape;694;p42"/>
          <p:cNvSpPr/>
          <p:nvPr/>
        </p:nvSpPr>
        <p:spPr>
          <a:xfrm flipH="1" rot="-2681418">
            <a:off x="5750625"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95" name="Google Shape;695;p42"/>
          <p:cNvSpPr/>
          <p:nvPr/>
        </p:nvSpPr>
        <p:spPr>
          <a:xfrm>
            <a:off x="6063148"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None/>
            </a:pPr>
            <a:r>
              <a:t/>
            </a:r>
            <a:endParaRPr sz="1900">
              <a:solidFill>
                <a:srgbClr val="FFFFFF"/>
              </a:solidFill>
              <a:latin typeface="Poppins"/>
              <a:ea typeface="Poppins"/>
              <a:cs typeface="Poppins"/>
              <a:sym typeface="Poppins"/>
            </a:endParaRPr>
          </a:p>
        </p:txBody>
      </p:sp>
      <p:sp>
        <p:nvSpPr>
          <p:cNvPr id="696" name="Google Shape;696;p42"/>
          <p:cNvSpPr/>
          <p:nvPr/>
        </p:nvSpPr>
        <p:spPr>
          <a:xfrm>
            <a:off x="6217247"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97" name="Google Shape;697;p42"/>
          <p:cNvSpPr txBox="1"/>
          <p:nvPr/>
        </p:nvSpPr>
        <p:spPr>
          <a:xfrm>
            <a:off x="5909058" y="2504571"/>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05</a:t>
            </a:r>
            <a:endParaRPr sz="1100"/>
          </a:p>
        </p:txBody>
      </p:sp>
      <p:sp>
        <p:nvSpPr>
          <p:cNvPr id="698" name="Google Shape;698;p42"/>
          <p:cNvSpPr/>
          <p:nvPr/>
        </p:nvSpPr>
        <p:spPr>
          <a:xfrm rot="2681418">
            <a:off x="4725939"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699" name="Google Shape;699;p42"/>
          <p:cNvSpPr/>
          <p:nvPr/>
        </p:nvSpPr>
        <p:spPr>
          <a:xfrm flipH="1" rot="-2681418">
            <a:off x="3682426"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0" name="Google Shape;700;p42"/>
          <p:cNvSpPr/>
          <p:nvPr/>
        </p:nvSpPr>
        <p:spPr>
          <a:xfrm rot="2681418">
            <a:off x="2652038"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1" name="Google Shape;701;p42"/>
          <p:cNvSpPr/>
          <p:nvPr/>
        </p:nvSpPr>
        <p:spPr>
          <a:xfrm>
            <a:off x="1944382"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2" name="Google Shape;702;p42"/>
          <p:cNvSpPr txBox="1"/>
          <p:nvPr/>
        </p:nvSpPr>
        <p:spPr>
          <a:xfrm>
            <a:off x="1914763" y="2489663"/>
            <a:ext cx="5388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01</a:t>
            </a:r>
            <a:endParaRPr sz="1100"/>
          </a:p>
        </p:txBody>
      </p:sp>
      <p:sp>
        <p:nvSpPr>
          <p:cNvPr id="703" name="Google Shape;703;p42"/>
          <p:cNvSpPr/>
          <p:nvPr/>
        </p:nvSpPr>
        <p:spPr>
          <a:xfrm>
            <a:off x="2096339"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4" name="Google Shape;704;p42"/>
          <p:cNvSpPr/>
          <p:nvPr/>
        </p:nvSpPr>
        <p:spPr>
          <a:xfrm>
            <a:off x="2954582"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5" name="Google Shape;705;p42"/>
          <p:cNvSpPr/>
          <p:nvPr/>
        </p:nvSpPr>
        <p:spPr>
          <a:xfrm>
            <a:off x="3110225"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6" name="Google Shape;706;p42"/>
          <p:cNvSpPr txBox="1"/>
          <p:nvPr/>
        </p:nvSpPr>
        <p:spPr>
          <a:xfrm>
            <a:off x="3011202" y="3487959"/>
            <a:ext cx="4662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02</a:t>
            </a:r>
            <a:endParaRPr sz="1100"/>
          </a:p>
        </p:txBody>
      </p:sp>
      <p:sp>
        <p:nvSpPr>
          <p:cNvPr id="707" name="Google Shape;707;p42"/>
          <p:cNvSpPr/>
          <p:nvPr/>
        </p:nvSpPr>
        <p:spPr>
          <a:xfrm>
            <a:off x="3994949"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accent3"/>
          </a:solidFill>
          <a:ln>
            <a:noFill/>
          </a:ln>
          <a:effectLst>
            <a:outerShdw blurRad="1270000" sx="92000" rotWithShape="0" algn="ctr" dir="4440000" dist="457200" sy="92000">
              <a:schemeClr val="accent4">
                <a:alpha val="53730"/>
              </a:scheme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8" name="Google Shape;708;p42"/>
          <p:cNvSpPr/>
          <p:nvPr/>
        </p:nvSpPr>
        <p:spPr>
          <a:xfrm>
            <a:off x="4149048" y="2455575"/>
            <a:ext cx="832500" cy="832500"/>
          </a:xfrm>
          <a:prstGeom prst="arc">
            <a:avLst>
              <a:gd fmla="val 16361511" name="adj1"/>
              <a:gd fmla="val 10699666" name="adj2"/>
            </a:avLst>
          </a:prstGeom>
          <a:noFill/>
          <a:ln cap="flat" cmpd="sng" w="5715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09" name="Google Shape;709;p42"/>
          <p:cNvSpPr txBox="1"/>
          <p:nvPr/>
        </p:nvSpPr>
        <p:spPr>
          <a:xfrm>
            <a:off x="3818889" y="2497117"/>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FFFFFF"/>
              </a:buClr>
              <a:buSzPts val="1500"/>
              <a:buFont typeface="Poppins"/>
              <a:buNone/>
            </a:pPr>
            <a:r>
              <a:rPr lang="en" sz="1500" u="none" cap="none" strike="noStrike">
                <a:solidFill>
                  <a:schemeClr val="dk1"/>
                </a:solidFill>
                <a:latin typeface="Poppins"/>
                <a:ea typeface="Poppins"/>
                <a:cs typeface="Poppins"/>
                <a:sym typeface="Poppins"/>
              </a:rPr>
              <a:t>03</a:t>
            </a:r>
            <a:endParaRPr sz="1100">
              <a:solidFill>
                <a:schemeClr val="dk1"/>
              </a:solidFill>
            </a:endParaRPr>
          </a:p>
        </p:txBody>
      </p:sp>
      <p:sp>
        <p:nvSpPr>
          <p:cNvPr id="710" name="Google Shape;710;p42"/>
          <p:cNvSpPr/>
          <p:nvPr/>
        </p:nvSpPr>
        <p:spPr>
          <a:xfrm>
            <a:off x="5023556"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11" name="Google Shape;711;p42"/>
          <p:cNvSpPr/>
          <p:nvPr/>
        </p:nvSpPr>
        <p:spPr>
          <a:xfrm>
            <a:off x="5175513"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12" name="Google Shape;712;p42"/>
          <p:cNvSpPr txBox="1"/>
          <p:nvPr/>
        </p:nvSpPr>
        <p:spPr>
          <a:xfrm>
            <a:off x="4874459" y="3495413"/>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04</a:t>
            </a:r>
            <a:endParaRPr sz="1100"/>
          </a:p>
        </p:txBody>
      </p:sp>
      <p:sp>
        <p:nvSpPr>
          <p:cNvPr id="713" name="Google Shape;713;p42"/>
          <p:cNvSpPr txBox="1"/>
          <p:nvPr/>
        </p:nvSpPr>
        <p:spPr>
          <a:xfrm>
            <a:off x="3769353" y="1793338"/>
            <a:ext cx="16053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en" sz="500">
                <a:solidFill>
                  <a:schemeClr val="dk1"/>
                </a:solidFill>
                <a:latin typeface="Poppins"/>
                <a:ea typeface="Poppins"/>
                <a:cs typeface="Poppins"/>
                <a:sym typeface="Poppins"/>
              </a:rPr>
              <a:t>We’ll create a custom reporting solution for your client’s business and begin rolling out strategies, usually one channel at a time.</a:t>
            </a:r>
            <a:endParaRPr sz="1100"/>
          </a:p>
        </p:txBody>
      </p:sp>
      <p:sp>
        <p:nvSpPr>
          <p:cNvPr id="714" name="Google Shape;714;p42"/>
          <p:cNvSpPr txBox="1"/>
          <p:nvPr/>
        </p:nvSpPr>
        <p:spPr>
          <a:xfrm>
            <a:off x="6252227" y="3652311"/>
            <a:ext cx="1607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During the first month we expect high levels of communication between our team and yours to create a seamless experience.</a:t>
            </a:r>
            <a:endParaRPr sz="1100"/>
          </a:p>
        </p:txBody>
      </p:sp>
      <p:sp>
        <p:nvSpPr>
          <p:cNvPr id="715" name="Google Shape;715;p42"/>
          <p:cNvSpPr txBox="1"/>
          <p:nvPr/>
        </p:nvSpPr>
        <p:spPr>
          <a:xfrm>
            <a:off x="7306652" y="2668188"/>
            <a:ext cx="1344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Set baseline strategies and benchmarks. Monthly metrics are dispatched to reflect success.</a:t>
            </a:r>
            <a:endParaRPr sz="1100"/>
          </a:p>
        </p:txBody>
      </p:sp>
      <p:sp>
        <p:nvSpPr>
          <p:cNvPr id="716" name="Google Shape;716;p42"/>
          <p:cNvSpPr txBox="1"/>
          <p:nvPr/>
        </p:nvSpPr>
        <p:spPr>
          <a:xfrm>
            <a:off x="3239062" y="3804544"/>
            <a:ext cx="6024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STRATEGIZE</a:t>
            </a:r>
            <a:endParaRPr sz="1100"/>
          </a:p>
        </p:txBody>
      </p:sp>
      <p:sp>
        <p:nvSpPr>
          <p:cNvPr id="717" name="Google Shape;717;p42"/>
          <p:cNvSpPr txBox="1"/>
          <p:nvPr/>
        </p:nvSpPr>
        <p:spPr>
          <a:xfrm>
            <a:off x="2261186" y="2804785"/>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ANALYZE</a:t>
            </a:r>
            <a:endParaRPr sz="1100"/>
          </a:p>
        </p:txBody>
      </p:sp>
      <p:sp>
        <p:nvSpPr>
          <p:cNvPr id="718" name="Google Shape;718;p42"/>
          <p:cNvSpPr txBox="1"/>
          <p:nvPr/>
        </p:nvSpPr>
        <p:spPr>
          <a:xfrm>
            <a:off x="4330107" y="2817581"/>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chemeClr val="dk1"/>
                </a:solidFill>
                <a:latin typeface="Poppins"/>
                <a:ea typeface="Poppins"/>
                <a:cs typeface="Poppins"/>
                <a:sym typeface="Poppins"/>
              </a:rPr>
              <a:t>ROLLOUT</a:t>
            </a:r>
            <a:endParaRPr sz="1100">
              <a:solidFill>
                <a:schemeClr val="dk1"/>
              </a:solidFill>
            </a:endParaRPr>
          </a:p>
        </p:txBody>
      </p:sp>
      <p:sp>
        <p:nvSpPr>
          <p:cNvPr id="719" name="Google Shape;719;p42"/>
          <p:cNvSpPr txBox="1"/>
          <p:nvPr/>
        </p:nvSpPr>
        <p:spPr>
          <a:xfrm>
            <a:off x="5267713" y="3721066"/>
            <a:ext cx="6720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WEEKLY PHONE CALLS</a:t>
            </a:r>
            <a:endParaRPr sz="1100"/>
          </a:p>
        </p:txBody>
      </p:sp>
      <p:sp>
        <p:nvSpPr>
          <p:cNvPr id="720" name="Google Shape;720;p42"/>
          <p:cNvSpPr txBox="1"/>
          <p:nvPr/>
        </p:nvSpPr>
        <p:spPr>
          <a:xfrm>
            <a:off x="6329909" y="2755937"/>
            <a:ext cx="6024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MONTHLY REPORT</a:t>
            </a:r>
            <a:endParaRPr sz="1100"/>
          </a:p>
        </p:txBody>
      </p:sp>
      <p:sp>
        <p:nvSpPr>
          <p:cNvPr id="721" name="Google Shape;721;p4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22" name="Google Shape;722;p4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Process Timeline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43"/>
          <p:cNvSpPr txBox="1"/>
          <p:nvPr/>
        </p:nvSpPr>
        <p:spPr>
          <a:xfrm>
            <a:off x="1428877" y="3652311"/>
            <a:ext cx="14262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Formulate specific social media goals, this involves having clearly defined personas and metrics to track success.</a:t>
            </a:r>
            <a:endParaRPr sz="1100"/>
          </a:p>
        </p:txBody>
      </p:sp>
      <p:sp>
        <p:nvSpPr>
          <p:cNvPr id="728" name="Google Shape;728;p43"/>
          <p:cNvSpPr txBox="1"/>
          <p:nvPr/>
        </p:nvSpPr>
        <p:spPr>
          <a:xfrm>
            <a:off x="581439" y="2667423"/>
            <a:ext cx="12717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The first step we need to take in order to prove our social media efforts come reporting time.</a:t>
            </a:r>
            <a:endParaRPr sz="1100"/>
          </a:p>
        </p:txBody>
      </p:sp>
      <p:sp>
        <p:nvSpPr>
          <p:cNvPr id="729" name="Google Shape;729;p43"/>
          <p:cNvSpPr/>
          <p:nvPr/>
        </p:nvSpPr>
        <p:spPr>
          <a:xfrm flipH="1" rot="-2681418">
            <a:off x="5750625"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0" name="Google Shape;730;p43"/>
          <p:cNvSpPr/>
          <p:nvPr/>
        </p:nvSpPr>
        <p:spPr>
          <a:xfrm>
            <a:off x="6063148"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None/>
            </a:pPr>
            <a:r>
              <a:t/>
            </a:r>
            <a:endParaRPr sz="1900">
              <a:solidFill>
                <a:srgbClr val="FFFFFF"/>
              </a:solidFill>
              <a:latin typeface="Poppins"/>
              <a:ea typeface="Poppins"/>
              <a:cs typeface="Poppins"/>
              <a:sym typeface="Poppins"/>
            </a:endParaRPr>
          </a:p>
        </p:txBody>
      </p:sp>
      <p:sp>
        <p:nvSpPr>
          <p:cNvPr id="731" name="Google Shape;731;p43"/>
          <p:cNvSpPr/>
          <p:nvPr/>
        </p:nvSpPr>
        <p:spPr>
          <a:xfrm>
            <a:off x="6217247"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2" name="Google Shape;732;p43"/>
          <p:cNvSpPr txBox="1"/>
          <p:nvPr/>
        </p:nvSpPr>
        <p:spPr>
          <a:xfrm>
            <a:off x="5909058" y="2504571"/>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05</a:t>
            </a:r>
            <a:endParaRPr sz="1100"/>
          </a:p>
        </p:txBody>
      </p:sp>
      <p:sp>
        <p:nvSpPr>
          <p:cNvPr id="733" name="Google Shape;733;p43"/>
          <p:cNvSpPr/>
          <p:nvPr/>
        </p:nvSpPr>
        <p:spPr>
          <a:xfrm rot="2681418">
            <a:off x="4725939"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4" name="Google Shape;734;p43"/>
          <p:cNvSpPr/>
          <p:nvPr/>
        </p:nvSpPr>
        <p:spPr>
          <a:xfrm flipH="1" rot="-2681418">
            <a:off x="3682426"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5" name="Google Shape;735;p43"/>
          <p:cNvSpPr/>
          <p:nvPr/>
        </p:nvSpPr>
        <p:spPr>
          <a:xfrm rot="2681418">
            <a:off x="2652038"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6" name="Google Shape;736;p43"/>
          <p:cNvSpPr/>
          <p:nvPr/>
        </p:nvSpPr>
        <p:spPr>
          <a:xfrm>
            <a:off x="1944382"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37" name="Google Shape;737;p43"/>
          <p:cNvSpPr txBox="1"/>
          <p:nvPr/>
        </p:nvSpPr>
        <p:spPr>
          <a:xfrm>
            <a:off x="1914763" y="2489663"/>
            <a:ext cx="5388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01</a:t>
            </a:r>
            <a:endParaRPr sz="1100"/>
          </a:p>
        </p:txBody>
      </p:sp>
      <p:sp>
        <p:nvSpPr>
          <p:cNvPr id="738" name="Google Shape;738;p43"/>
          <p:cNvSpPr/>
          <p:nvPr/>
        </p:nvSpPr>
        <p:spPr>
          <a:xfrm>
            <a:off x="2096339"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C000"/>
              </a:solidFill>
              <a:latin typeface="Poppins"/>
              <a:ea typeface="Poppins"/>
              <a:cs typeface="Poppins"/>
              <a:sym typeface="Poppins"/>
            </a:endParaRPr>
          </a:p>
        </p:txBody>
      </p:sp>
      <p:sp>
        <p:nvSpPr>
          <p:cNvPr id="739" name="Google Shape;739;p43"/>
          <p:cNvSpPr/>
          <p:nvPr/>
        </p:nvSpPr>
        <p:spPr>
          <a:xfrm>
            <a:off x="2954582"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0" name="Google Shape;740;p43"/>
          <p:cNvSpPr/>
          <p:nvPr/>
        </p:nvSpPr>
        <p:spPr>
          <a:xfrm>
            <a:off x="3110225"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1" name="Google Shape;741;p43"/>
          <p:cNvSpPr txBox="1"/>
          <p:nvPr/>
        </p:nvSpPr>
        <p:spPr>
          <a:xfrm>
            <a:off x="3011202" y="3487959"/>
            <a:ext cx="4662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02</a:t>
            </a:r>
            <a:endParaRPr sz="1100"/>
          </a:p>
        </p:txBody>
      </p:sp>
      <p:sp>
        <p:nvSpPr>
          <p:cNvPr id="742" name="Google Shape;742;p43"/>
          <p:cNvSpPr/>
          <p:nvPr/>
        </p:nvSpPr>
        <p:spPr>
          <a:xfrm>
            <a:off x="3994949"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92000" rotWithShape="0" algn="ctr" dir="4440000" dist="457200" sy="92000">
              <a:schemeClr val="accent4">
                <a:alpha val="53730"/>
              </a:scheme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3" name="Google Shape;743;p43"/>
          <p:cNvSpPr/>
          <p:nvPr/>
        </p:nvSpPr>
        <p:spPr>
          <a:xfrm>
            <a:off x="4149048"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4" name="Google Shape;744;p43"/>
          <p:cNvSpPr txBox="1"/>
          <p:nvPr/>
        </p:nvSpPr>
        <p:spPr>
          <a:xfrm>
            <a:off x="3818889" y="2497117"/>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03</a:t>
            </a:r>
            <a:endParaRPr sz="1100"/>
          </a:p>
        </p:txBody>
      </p:sp>
      <p:sp>
        <p:nvSpPr>
          <p:cNvPr id="745" name="Google Shape;745;p43"/>
          <p:cNvSpPr/>
          <p:nvPr/>
        </p:nvSpPr>
        <p:spPr>
          <a:xfrm>
            <a:off x="5023556"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rgbClr val="666666"/>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6" name="Google Shape;746;p43"/>
          <p:cNvSpPr/>
          <p:nvPr/>
        </p:nvSpPr>
        <p:spPr>
          <a:xfrm>
            <a:off x="5175513" y="3448771"/>
            <a:ext cx="832500" cy="832500"/>
          </a:xfrm>
          <a:prstGeom prst="arc">
            <a:avLst>
              <a:gd fmla="val 16361511" name="adj1"/>
              <a:gd fmla="val 10699666" name="adj2"/>
            </a:avLst>
          </a:prstGeom>
          <a:noFill/>
          <a:ln cap="flat" cmpd="sng" w="5715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47" name="Google Shape;747;p43"/>
          <p:cNvSpPr txBox="1"/>
          <p:nvPr/>
        </p:nvSpPr>
        <p:spPr>
          <a:xfrm>
            <a:off x="4874459" y="3495413"/>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chemeClr val="lt1"/>
              </a:buClr>
              <a:buSzPts val="1500"/>
              <a:buFont typeface="Poppins"/>
              <a:buNone/>
            </a:pPr>
            <a:r>
              <a:rPr lang="en" sz="1500" u="none" cap="none" strike="noStrike">
                <a:solidFill>
                  <a:schemeClr val="lt1"/>
                </a:solidFill>
                <a:latin typeface="Poppins"/>
                <a:ea typeface="Poppins"/>
                <a:cs typeface="Poppins"/>
                <a:sym typeface="Poppins"/>
              </a:rPr>
              <a:t>04</a:t>
            </a:r>
            <a:endParaRPr sz="1100"/>
          </a:p>
        </p:txBody>
      </p:sp>
      <p:sp>
        <p:nvSpPr>
          <p:cNvPr id="748" name="Google Shape;748;p43"/>
          <p:cNvSpPr txBox="1"/>
          <p:nvPr/>
        </p:nvSpPr>
        <p:spPr>
          <a:xfrm>
            <a:off x="3769353" y="1793338"/>
            <a:ext cx="16053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en" sz="500">
                <a:solidFill>
                  <a:srgbClr val="D7D7D7"/>
                </a:solidFill>
                <a:latin typeface="Poppins"/>
                <a:ea typeface="Poppins"/>
                <a:cs typeface="Poppins"/>
                <a:sym typeface="Poppins"/>
              </a:rPr>
              <a:t>We’ll create a custom reporting solution for your client’s business and begin rolling out strategies, usually one channel at a time.</a:t>
            </a:r>
            <a:endParaRPr sz="1100"/>
          </a:p>
        </p:txBody>
      </p:sp>
      <p:sp>
        <p:nvSpPr>
          <p:cNvPr id="749" name="Google Shape;749;p43"/>
          <p:cNvSpPr txBox="1"/>
          <p:nvPr/>
        </p:nvSpPr>
        <p:spPr>
          <a:xfrm>
            <a:off x="6252227" y="3652311"/>
            <a:ext cx="1607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chemeClr val="dk1"/>
                </a:solidFill>
                <a:latin typeface="Poppins"/>
                <a:ea typeface="Poppins"/>
                <a:cs typeface="Poppins"/>
                <a:sym typeface="Poppins"/>
              </a:rPr>
              <a:t>During the first month we expect high levels of communication between our team and yours to create a seamless experience.</a:t>
            </a:r>
            <a:endParaRPr sz="1100"/>
          </a:p>
        </p:txBody>
      </p:sp>
      <p:sp>
        <p:nvSpPr>
          <p:cNvPr id="750" name="Google Shape;750;p43"/>
          <p:cNvSpPr txBox="1"/>
          <p:nvPr/>
        </p:nvSpPr>
        <p:spPr>
          <a:xfrm>
            <a:off x="7306652" y="2668188"/>
            <a:ext cx="1344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Set baseline strategies and benchmarks. Monthly metrics are dispatched to reflect success.</a:t>
            </a:r>
            <a:endParaRPr sz="1100"/>
          </a:p>
        </p:txBody>
      </p:sp>
      <p:sp>
        <p:nvSpPr>
          <p:cNvPr id="751" name="Google Shape;751;p43"/>
          <p:cNvSpPr txBox="1"/>
          <p:nvPr/>
        </p:nvSpPr>
        <p:spPr>
          <a:xfrm>
            <a:off x="3239062" y="3804544"/>
            <a:ext cx="6024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STRATEGIZE</a:t>
            </a:r>
            <a:endParaRPr sz="1100"/>
          </a:p>
        </p:txBody>
      </p:sp>
      <p:sp>
        <p:nvSpPr>
          <p:cNvPr id="752" name="Google Shape;752;p43"/>
          <p:cNvSpPr txBox="1"/>
          <p:nvPr/>
        </p:nvSpPr>
        <p:spPr>
          <a:xfrm>
            <a:off x="2261186" y="2804785"/>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ANALYZE</a:t>
            </a:r>
            <a:endParaRPr sz="1100"/>
          </a:p>
        </p:txBody>
      </p:sp>
      <p:sp>
        <p:nvSpPr>
          <p:cNvPr id="753" name="Google Shape;753;p43"/>
          <p:cNvSpPr txBox="1"/>
          <p:nvPr/>
        </p:nvSpPr>
        <p:spPr>
          <a:xfrm>
            <a:off x="4330107" y="2817581"/>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ROLLOUT</a:t>
            </a:r>
            <a:endParaRPr sz="1100"/>
          </a:p>
        </p:txBody>
      </p:sp>
      <p:sp>
        <p:nvSpPr>
          <p:cNvPr id="754" name="Google Shape;754;p43"/>
          <p:cNvSpPr txBox="1"/>
          <p:nvPr/>
        </p:nvSpPr>
        <p:spPr>
          <a:xfrm>
            <a:off x="5267713" y="3721066"/>
            <a:ext cx="6720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chemeClr val="lt1"/>
                </a:solidFill>
                <a:latin typeface="Poppins"/>
                <a:ea typeface="Poppins"/>
                <a:cs typeface="Poppins"/>
                <a:sym typeface="Poppins"/>
              </a:rPr>
              <a:t>WEEKLY PHONE CALLS</a:t>
            </a:r>
            <a:endParaRPr sz="1100"/>
          </a:p>
        </p:txBody>
      </p:sp>
      <p:sp>
        <p:nvSpPr>
          <p:cNvPr id="755" name="Google Shape;755;p43"/>
          <p:cNvSpPr txBox="1"/>
          <p:nvPr/>
        </p:nvSpPr>
        <p:spPr>
          <a:xfrm>
            <a:off x="6329909" y="2755937"/>
            <a:ext cx="6024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MONTHLY REPORT</a:t>
            </a:r>
            <a:endParaRPr sz="1100"/>
          </a:p>
        </p:txBody>
      </p:sp>
      <p:sp>
        <p:nvSpPr>
          <p:cNvPr id="756" name="Google Shape;756;p4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57" name="Google Shape;757;p4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Process Timeline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4"/>
          <p:cNvSpPr txBox="1"/>
          <p:nvPr/>
        </p:nvSpPr>
        <p:spPr>
          <a:xfrm>
            <a:off x="1428877" y="3652311"/>
            <a:ext cx="14262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Formulate specific social media goals, this involves having clearly defined personas and metrics to track success.</a:t>
            </a:r>
            <a:endParaRPr sz="1100"/>
          </a:p>
        </p:txBody>
      </p:sp>
      <p:sp>
        <p:nvSpPr>
          <p:cNvPr id="763" name="Google Shape;763;p44"/>
          <p:cNvSpPr txBox="1"/>
          <p:nvPr/>
        </p:nvSpPr>
        <p:spPr>
          <a:xfrm>
            <a:off x="581439" y="2667423"/>
            <a:ext cx="1271700" cy="3771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500">
                <a:solidFill>
                  <a:srgbClr val="D7D7D7"/>
                </a:solidFill>
                <a:latin typeface="Poppins"/>
                <a:ea typeface="Poppins"/>
                <a:cs typeface="Poppins"/>
                <a:sym typeface="Poppins"/>
              </a:rPr>
              <a:t>The first step we need to take in order to prove our social media efforts come reporting time.</a:t>
            </a:r>
            <a:endParaRPr sz="1100"/>
          </a:p>
        </p:txBody>
      </p:sp>
      <p:sp>
        <p:nvSpPr>
          <p:cNvPr id="764" name="Google Shape;764;p44"/>
          <p:cNvSpPr/>
          <p:nvPr/>
        </p:nvSpPr>
        <p:spPr>
          <a:xfrm flipH="1" rot="-2681418">
            <a:off x="5750625"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65" name="Google Shape;765;p44"/>
          <p:cNvSpPr/>
          <p:nvPr/>
        </p:nvSpPr>
        <p:spPr>
          <a:xfrm>
            <a:off x="6063148"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accen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None/>
            </a:pPr>
            <a:r>
              <a:t/>
            </a:r>
            <a:endParaRPr sz="1900">
              <a:solidFill>
                <a:srgbClr val="FFFFFF"/>
              </a:solidFill>
              <a:latin typeface="Poppins"/>
              <a:ea typeface="Poppins"/>
              <a:cs typeface="Poppins"/>
              <a:sym typeface="Poppins"/>
            </a:endParaRPr>
          </a:p>
        </p:txBody>
      </p:sp>
      <p:sp>
        <p:nvSpPr>
          <p:cNvPr id="766" name="Google Shape;766;p44"/>
          <p:cNvSpPr/>
          <p:nvPr/>
        </p:nvSpPr>
        <p:spPr>
          <a:xfrm>
            <a:off x="6217247" y="2455575"/>
            <a:ext cx="832500" cy="832500"/>
          </a:xfrm>
          <a:prstGeom prst="arc">
            <a:avLst>
              <a:gd fmla="val 16361511" name="adj1"/>
              <a:gd fmla="val 10699666" name="adj2"/>
            </a:avLst>
          </a:prstGeom>
          <a:noFill/>
          <a:ln cap="flat" cmpd="sng" w="5715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67" name="Google Shape;767;p44"/>
          <p:cNvSpPr txBox="1"/>
          <p:nvPr/>
        </p:nvSpPr>
        <p:spPr>
          <a:xfrm>
            <a:off x="5909058" y="2504571"/>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chemeClr val="lt1"/>
              </a:buClr>
              <a:buSzPts val="1500"/>
              <a:buFont typeface="Poppins"/>
              <a:buNone/>
            </a:pPr>
            <a:r>
              <a:rPr lang="en" sz="1500" u="none" cap="none" strike="noStrike">
                <a:solidFill>
                  <a:schemeClr val="lt1"/>
                </a:solidFill>
                <a:latin typeface="Poppins"/>
                <a:ea typeface="Poppins"/>
                <a:cs typeface="Poppins"/>
                <a:sym typeface="Poppins"/>
              </a:rPr>
              <a:t>05</a:t>
            </a:r>
            <a:endParaRPr sz="1100"/>
          </a:p>
        </p:txBody>
      </p:sp>
      <p:sp>
        <p:nvSpPr>
          <p:cNvPr id="768" name="Google Shape;768;p44"/>
          <p:cNvSpPr/>
          <p:nvPr/>
        </p:nvSpPr>
        <p:spPr>
          <a:xfrm rot="2681418">
            <a:off x="4725939"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69" name="Google Shape;769;p44"/>
          <p:cNvSpPr/>
          <p:nvPr/>
        </p:nvSpPr>
        <p:spPr>
          <a:xfrm flipH="1" rot="-2681418">
            <a:off x="3682426"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7D7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0" name="Google Shape;770;p44"/>
          <p:cNvSpPr/>
          <p:nvPr/>
        </p:nvSpPr>
        <p:spPr>
          <a:xfrm rot="2681418">
            <a:off x="2652038" y="3027132"/>
            <a:ext cx="718543" cy="673522"/>
          </a:xfrm>
          <a:custGeom>
            <a:rect b="b" l="l" r="r" t="t"/>
            <a:pathLst>
              <a:path extrusionOk="0" h="667244" w="2197100">
                <a:moveTo>
                  <a:pt x="0" y="0"/>
                </a:moveTo>
                <a:cubicBezTo>
                  <a:pt x="415330" y="218047"/>
                  <a:pt x="1557306" y="279949"/>
                  <a:pt x="2197100" y="0"/>
                </a:cubicBezTo>
                <a:lnTo>
                  <a:pt x="2197100" y="667244"/>
                </a:lnTo>
                <a:cubicBezTo>
                  <a:pt x="1593346" y="412484"/>
                  <a:pt x="577711" y="411443"/>
                  <a:pt x="0" y="667244"/>
                </a:cubicBezTo>
                <a:lnTo>
                  <a:pt x="0" y="0"/>
                </a:lnTo>
                <a:close/>
              </a:path>
            </a:pathLst>
          </a:cu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1" name="Google Shape;771;p44"/>
          <p:cNvSpPr/>
          <p:nvPr/>
        </p:nvSpPr>
        <p:spPr>
          <a:xfrm>
            <a:off x="1944382"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2" name="Google Shape;772;p44"/>
          <p:cNvSpPr txBox="1"/>
          <p:nvPr/>
        </p:nvSpPr>
        <p:spPr>
          <a:xfrm>
            <a:off x="1914763" y="2489663"/>
            <a:ext cx="5388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01</a:t>
            </a:r>
            <a:endParaRPr sz="1100"/>
          </a:p>
        </p:txBody>
      </p:sp>
      <p:sp>
        <p:nvSpPr>
          <p:cNvPr id="773" name="Google Shape;773;p44"/>
          <p:cNvSpPr/>
          <p:nvPr/>
        </p:nvSpPr>
        <p:spPr>
          <a:xfrm>
            <a:off x="2096339"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C000"/>
              </a:solidFill>
              <a:latin typeface="Poppins"/>
              <a:ea typeface="Poppins"/>
              <a:cs typeface="Poppins"/>
              <a:sym typeface="Poppins"/>
            </a:endParaRPr>
          </a:p>
        </p:txBody>
      </p:sp>
      <p:sp>
        <p:nvSpPr>
          <p:cNvPr id="774" name="Google Shape;774;p44"/>
          <p:cNvSpPr/>
          <p:nvPr/>
        </p:nvSpPr>
        <p:spPr>
          <a:xfrm>
            <a:off x="2954582"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5" name="Google Shape;775;p44"/>
          <p:cNvSpPr/>
          <p:nvPr/>
        </p:nvSpPr>
        <p:spPr>
          <a:xfrm>
            <a:off x="3110225"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6" name="Google Shape;776;p44"/>
          <p:cNvSpPr txBox="1"/>
          <p:nvPr/>
        </p:nvSpPr>
        <p:spPr>
          <a:xfrm>
            <a:off x="3011202" y="3487959"/>
            <a:ext cx="4662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02</a:t>
            </a:r>
            <a:endParaRPr sz="1100"/>
          </a:p>
        </p:txBody>
      </p:sp>
      <p:sp>
        <p:nvSpPr>
          <p:cNvPr id="777" name="Google Shape;777;p44"/>
          <p:cNvSpPr/>
          <p:nvPr/>
        </p:nvSpPr>
        <p:spPr>
          <a:xfrm>
            <a:off x="3994949" y="2359712"/>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92000" rotWithShape="0" algn="ctr" dir="4440000" dist="457200" sy="92000">
              <a:schemeClr val="accent4">
                <a:alpha val="53730"/>
              </a:scheme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8" name="Google Shape;778;p44"/>
          <p:cNvSpPr/>
          <p:nvPr/>
        </p:nvSpPr>
        <p:spPr>
          <a:xfrm>
            <a:off x="4149048" y="2455575"/>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79" name="Google Shape;779;p44"/>
          <p:cNvSpPr txBox="1"/>
          <p:nvPr/>
        </p:nvSpPr>
        <p:spPr>
          <a:xfrm>
            <a:off x="3818889" y="2497117"/>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03</a:t>
            </a:r>
            <a:endParaRPr sz="1100"/>
          </a:p>
        </p:txBody>
      </p:sp>
      <p:sp>
        <p:nvSpPr>
          <p:cNvPr id="780" name="Google Shape;780;p44"/>
          <p:cNvSpPr/>
          <p:nvPr/>
        </p:nvSpPr>
        <p:spPr>
          <a:xfrm>
            <a:off x="5023556" y="3348237"/>
            <a:ext cx="1136469" cy="1079978"/>
          </a:xfrm>
          <a:custGeom>
            <a:rect b="b" l="l" r="r" t="t"/>
            <a:pathLst>
              <a:path extrusionOk="0" h="725" w="764">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lt1"/>
          </a:solidFill>
          <a:ln>
            <a:noFill/>
          </a:ln>
          <a:effectLst>
            <a:outerShdw blurRad="1270000" sx="71000" rotWithShape="0" algn="ctr" dir="4440000" dist="457200" sy="71000">
              <a:srgbClr val="7F7F7F">
                <a:alpha val="86670"/>
              </a:srgbClr>
            </a:outerShdw>
          </a:effectLst>
        </p:spPr>
        <p:txBody>
          <a:bodyPr anchorCtr="0" anchor="ctr" bIns="0" lIns="0" spcFirstLastPara="1" rIns="0" wrap="square" tIns="351000">
            <a:noAutofit/>
          </a:bodyPr>
          <a:lstStyle/>
          <a:p>
            <a:pPr indent="0" lvl="0" marL="0" marR="0" rtl="0" algn="ctr">
              <a:lnSpc>
                <a:spcPct val="8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81" name="Google Shape;781;p44"/>
          <p:cNvSpPr/>
          <p:nvPr/>
        </p:nvSpPr>
        <p:spPr>
          <a:xfrm>
            <a:off x="5175513" y="3448771"/>
            <a:ext cx="832500" cy="832500"/>
          </a:xfrm>
          <a:prstGeom prst="arc">
            <a:avLst>
              <a:gd fmla="val 16361511" name="adj1"/>
              <a:gd fmla="val 10699666" name="adj2"/>
            </a:avLst>
          </a:prstGeom>
          <a:noFill/>
          <a:ln cap="flat" cmpd="sng" w="57150">
            <a:solidFill>
              <a:srgbClr val="F2F2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900"/>
              <a:buFont typeface="Calibri"/>
              <a:buNone/>
            </a:pPr>
            <a:r>
              <a:t/>
            </a:r>
            <a:endParaRPr sz="1900" u="none" cap="none" strike="noStrike">
              <a:solidFill>
                <a:srgbClr val="FFFFFF"/>
              </a:solidFill>
              <a:latin typeface="Poppins"/>
              <a:ea typeface="Poppins"/>
              <a:cs typeface="Poppins"/>
              <a:sym typeface="Poppins"/>
            </a:endParaRPr>
          </a:p>
        </p:txBody>
      </p:sp>
      <p:sp>
        <p:nvSpPr>
          <p:cNvPr id="782" name="Google Shape;782;p44"/>
          <p:cNvSpPr txBox="1"/>
          <p:nvPr/>
        </p:nvSpPr>
        <p:spPr>
          <a:xfrm>
            <a:off x="4874459" y="3495413"/>
            <a:ext cx="674100" cy="300000"/>
          </a:xfrm>
          <a:prstGeom prst="rect">
            <a:avLst/>
          </a:prstGeom>
          <a:noFill/>
          <a:ln>
            <a:noFill/>
          </a:ln>
        </p:spPr>
        <p:txBody>
          <a:bodyPr anchorCtr="0" anchor="ctr" bIns="34275" lIns="68575" spcFirstLastPara="1" rIns="68575" wrap="square" tIns="34275">
            <a:spAutoFit/>
          </a:bodyPr>
          <a:lstStyle/>
          <a:p>
            <a:pPr indent="0" lvl="0" marL="0" marR="0" rtl="0" algn="r">
              <a:lnSpc>
                <a:spcPct val="100000"/>
              </a:lnSpc>
              <a:spcBef>
                <a:spcPts val="0"/>
              </a:spcBef>
              <a:spcAft>
                <a:spcPts val="0"/>
              </a:spcAft>
              <a:buClr>
                <a:srgbClr val="D7D7D7"/>
              </a:buClr>
              <a:buSzPts val="1500"/>
              <a:buFont typeface="Poppins"/>
              <a:buNone/>
            </a:pPr>
            <a:r>
              <a:rPr lang="en" sz="1500" u="none" cap="none" strike="noStrike">
                <a:solidFill>
                  <a:srgbClr val="D7D7D7"/>
                </a:solidFill>
                <a:latin typeface="Poppins"/>
                <a:ea typeface="Poppins"/>
                <a:cs typeface="Poppins"/>
                <a:sym typeface="Poppins"/>
              </a:rPr>
              <a:t>04</a:t>
            </a:r>
            <a:endParaRPr sz="1100"/>
          </a:p>
        </p:txBody>
      </p:sp>
      <p:sp>
        <p:nvSpPr>
          <p:cNvPr id="783" name="Google Shape;783;p44"/>
          <p:cNvSpPr txBox="1"/>
          <p:nvPr/>
        </p:nvSpPr>
        <p:spPr>
          <a:xfrm>
            <a:off x="3769353" y="1793338"/>
            <a:ext cx="16053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en" sz="500">
                <a:solidFill>
                  <a:srgbClr val="D7D7D7"/>
                </a:solidFill>
                <a:latin typeface="Poppins"/>
                <a:ea typeface="Poppins"/>
                <a:cs typeface="Poppins"/>
                <a:sym typeface="Poppins"/>
              </a:rPr>
              <a:t>We’ll create a custom reporting solution for your client’s business and begin rolling out strategies, usually one channel at a time.</a:t>
            </a:r>
            <a:endParaRPr sz="1100"/>
          </a:p>
        </p:txBody>
      </p:sp>
      <p:sp>
        <p:nvSpPr>
          <p:cNvPr id="784" name="Google Shape;784;p44"/>
          <p:cNvSpPr txBox="1"/>
          <p:nvPr/>
        </p:nvSpPr>
        <p:spPr>
          <a:xfrm>
            <a:off x="6252227" y="3652311"/>
            <a:ext cx="1607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rgbClr val="D7D7D7"/>
                </a:solidFill>
                <a:latin typeface="Poppins"/>
                <a:ea typeface="Poppins"/>
                <a:cs typeface="Poppins"/>
                <a:sym typeface="Poppins"/>
              </a:rPr>
              <a:t>During the first month we expect high levels of communication between our team and yours to create a seamless experience.</a:t>
            </a:r>
            <a:endParaRPr sz="1100"/>
          </a:p>
        </p:txBody>
      </p:sp>
      <p:sp>
        <p:nvSpPr>
          <p:cNvPr id="785" name="Google Shape;785;p44"/>
          <p:cNvSpPr txBox="1"/>
          <p:nvPr/>
        </p:nvSpPr>
        <p:spPr>
          <a:xfrm>
            <a:off x="7306652" y="2668188"/>
            <a:ext cx="1344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500">
                <a:solidFill>
                  <a:schemeClr val="dk1"/>
                </a:solidFill>
                <a:latin typeface="Poppins"/>
                <a:ea typeface="Poppins"/>
                <a:cs typeface="Poppins"/>
                <a:sym typeface="Poppins"/>
              </a:rPr>
              <a:t>Set baseline strategies and benchmarks. Monthly metrics are dispatched to reflect success.</a:t>
            </a:r>
            <a:endParaRPr sz="1100"/>
          </a:p>
        </p:txBody>
      </p:sp>
      <p:sp>
        <p:nvSpPr>
          <p:cNvPr id="786" name="Google Shape;786;p44"/>
          <p:cNvSpPr txBox="1"/>
          <p:nvPr/>
        </p:nvSpPr>
        <p:spPr>
          <a:xfrm>
            <a:off x="3239062" y="3804544"/>
            <a:ext cx="6024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STRATEGIZE</a:t>
            </a:r>
            <a:endParaRPr sz="1100"/>
          </a:p>
        </p:txBody>
      </p:sp>
      <p:sp>
        <p:nvSpPr>
          <p:cNvPr id="787" name="Google Shape;787;p44"/>
          <p:cNvSpPr txBox="1"/>
          <p:nvPr/>
        </p:nvSpPr>
        <p:spPr>
          <a:xfrm>
            <a:off x="2261186" y="2804785"/>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ANALYZE</a:t>
            </a:r>
            <a:endParaRPr sz="1100"/>
          </a:p>
        </p:txBody>
      </p:sp>
      <p:sp>
        <p:nvSpPr>
          <p:cNvPr id="788" name="Google Shape;788;p44"/>
          <p:cNvSpPr txBox="1"/>
          <p:nvPr/>
        </p:nvSpPr>
        <p:spPr>
          <a:xfrm>
            <a:off x="4330107" y="2817581"/>
            <a:ext cx="500700" cy="16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D7D7D7"/>
                </a:solidFill>
                <a:latin typeface="Poppins"/>
                <a:ea typeface="Poppins"/>
                <a:cs typeface="Poppins"/>
                <a:sym typeface="Poppins"/>
              </a:rPr>
              <a:t>ROLLOUT</a:t>
            </a:r>
            <a:endParaRPr sz="1100"/>
          </a:p>
        </p:txBody>
      </p:sp>
      <p:sp>
        <p:nvSpPr>
          <p:cNvPr id="789" name="Google Shape;789;p44"/>
          <p:cNvSpPr txBox="1"/>
          <p:nvPr/>
        </p:nvSpPr>
        <p:spPr>
          <a:xfrm>
            <a:off x="5267713" y="3721066"/>
            <a:ext cx="6720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rgbClr val="D7D7D7"/>
                </a:solidFill>
                <a:latin typeface="Poppins"/>
                <a:ea typeface="Poppins"/>
                <a:cs typeface="Poppins"/>
                <a:sym typeface="Poppins"/>
              </a:rPr>
              <a:t>WEEKLY PHONE CALLS</a:t>
            </a:r>
            <a:endParaRPr sz="1100"/>
          </a:p>
        </p:txBody>
      </p:sp>
      <p:sp>
        <p:nvSpPr>
          <p:cNvPr id="790" name="Google Shape;790;p44"/>
          <p:cNvSpPr txBox="1"/>
          <p:nvPr/>
        </p:nvSpPr>
        <p:spPr>
          <a:xfrm>
            <a:off x="6329909" y="2755937"/>
            <a:ext cx="6024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145000"/>
              </a:lnSpc>
              <a:spcBef>
                <a:spcPts val="0"/>
              </a:spcBef>
              <a:spcAft>
                <a:spcPts val="0"/>
              </a:spcAft>
              <a:buNone/>
            </a:pPr>
            <a:r>
              <a:rPr lang="en" sz="600">
                <a:solidFill>
                  <a:schemeClr val="lt1"/>
                </a:solidFill>
                <a:latin typeface="Poppins"/>
                <a:ea typeface="Poppins"/>
                <a:cs typeface="Poppins"/>
                <a:sym typeface="Poppins"/>
              </a:rPr>
              <a:t>MONTHLY REPORT</a:t>
            </a:r>
            <a:endParaRPr sz="1100"/>
          </a:p>
        </p:txBody>
      </p:sp>
      <p:sp>
        <p:nvSpPr>
          <p:cNvPr id="791" name="Google Shape;791;p4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92" name="Google Shape;792;p4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Process Timeline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45"/>
          <p:cNvSpPr/>
          <p:nvPr/>
        </p:nvSpPr>
        <p:spPr>
          <a:xfrm>
            <a:off x="4509450" y="694225"/>
            <a:ext cx="1736700" cy="1915800"/>
          </a:xfrm>
          <a:prstGeom prst="roundRect">
            <a:avLst>
              <a:gd fmla="val 16667" name="adj"/>
            </a:avLst>
          </a:prstGeom>
          <a:solidFill>
            <a:schemeClr val="accent2"/>
          </a:solidFill>
          <a:ln>
            <a:noFill/>
          </a:ln>
        </p:spPr>
        <p:txBody>
          <a:bodyPr anchorCtr="0" anchor="b" bIns="91425" lIns="91425" spcFirstLastPara="1" rIns="91425" wrap="square" tIns="91425">
            <a:noAutofit/>
          </a:bodyPr>
          <a:lstStyle/>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Cost</a:t>
            </a:r>
            <a:endParaRPr sz="900">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Performance</a:t>
            </a:r>
            <a:endParaRPr sz="900">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Unicity</a:t>
            </a:r>
            <a:endParaRPr sz="900">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Uniqueness</a:t>
            </a:r>
            <a:endParaRPr sz="900">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Design</a:t>
            </a:r>
            <a:endParaRPr sz="900">
              <a:latin typeface="Poppins"/>
              <a:ea typeface="Poppins"/>
              <a:cs typeface="Poppins"/>
              <a:sym typeface="Poppins"/>
            </a:endParaRPr>
          </a:p>
          <a:p>
            <a:pPr indent="-107950" lvl="0" marL="88900" rtl="0" algn="l">
              <a:lnSpc>
                <a:spcPct val="115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Values</a:t>
            </a:r>
            <a:endParaRPr sz="900">
              <a:latin typeface="Poppins"/>
              <a:ea typeface="Poppins"/>
              <a:cs typeface="Poppins"/>
              <a:sym typeface="Poppins"/>
            </a:endParaRPr>
          </a:p>
        </p:txBody>
      </p:sp>
      <p:sp>
        <p:nvSpPr>
          <p:cNvPr id="798" name="Google Shape;798;p45"/>
          <p:cNvSpPr txBox="1"/>
          <p:nvPr/>
        </p:nvSpPr>
        <p:spPr>
          <a:xfrm>
            <a:off x="4688345" y="880850"/>
            <a:ext cx="14628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Poppins"/>
                <a:ea typeface="Poppins"/>
                <a:cs typeface="Poppins"/>
                <a:sym typeface="Poppins"/>
              </a:rPr>
              <a:t>Added Value</a:t>
            </a:r>
            <a:endParaRPr b="1" sz="1100"/>
          </a:p>
        </p:txBody>
      </p:sp>
      <p:sp>
        <p:nvSpPr>
          <p:cNvPr id="799" name="Google Shape;799;p45"/>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
              <a:t>What you can expect from us</a:t>
            </a:r>
            <a:endParaRPr/>
          </a:p>
        </p:txBody>
      </p:sp>
      <p:sp>
        <p:nvSpPr>
          <p:cNvPr id="800" name="Google Shape;800;p4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solidFill>
                  <a:srgbClr val="F9F8F5"/>
                </a:solidFill>
              </a:rPr>
              <a:t>‹#›</a:t>
            </a:fld>
            <a:endParaRPr>
              <a:solidFill>
                <a:srgbClr val="F9F8F5"/>
              </a:solidFill>
            </a:endParaRPr>
          </a:p>
        </p:txBody>
      </p:sp>
      <p:sp>
        <p:nvSpPr>
          <p:cNvPr id="801" name="Google Shape;801;p45"/>
          <p:cNvSpPr/>
          <p:nvPr/>
        </p:nvSpPr>
        <p:spPr>
          <a:xfrm>
            <a:off x="6565150" y="694225"/>
            <a:ext cx="1736700" cy="1915800"/>
          </a:xfrm>
          <a:prstGeom prst="roundRect">
            <a:avLst>
              <a:gd fmla="val 16667" name="adj"/>
            </a:avLst>
          </a:prstGeom>
          <a:solidFill>
            <a:schemeClr val="accent2"/>
          </a:solidFill>
          <a:ln>
            <a:noFill/>
          </a:ln>
        </p:spPr>
        <p:txBody>
          <a:bodyPr anchorCtr="0" anchor="b" bIns="91425" lIns="91425" spcFirstLastPara="1" rIns="91425" wrap="square" tIns="91425">
            <a:noAutofit/>
          </a:bodyPr>
          <a:lstStyle/>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Know-hows</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Soft Skills</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Processes</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Structure</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Culture</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Networks</a:t>
            </a:r>
            <a:endParaRPr sz="900">
              <a:solidFill>
                <a:schemeClr val="dk1"/>
              </a:solidFill>
              <a:latin typeface="Poppins"/>
              <a:ea typeface="Poppins"/>
              <a:cs typeface="Poppins"/>
              <a:sym typeface="Poppins"/>
            </a:endParaRPr>
          </a:p>
        </p:txBody>
      </p:sp>
      <p:sp>
        <p:nvSpPr>
          <p:cNvPr id="802" name="Google Shape;802;p45"/>
          <p:cNvSpPr txBox="1"/>
          <p:nvPr/>
        </p:nvSpPr>
        <p:spPr>
          <a:xfrm>
            <a:off x="6754795" y="880850"/>
            <a:ext cx="14628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Poppins"/>
                <a:ea typeface="Poppins"/>
                <a:cs typeface="Poppins"/>
                <a:sym typeface="Poppins"/>
              </a:rPr>
              <a:t>Partnership</a:t>
            </a:r>
            <a:endParaRPr b="1" sz="1100"/>
          </a:p>
        </p:txBody>
      </p:sp>
      <p:sp>
        <p:nvSpPr>
          <p:cNvPr id="803" name="Google Shape;803;p45"/>
          <p:cNvSpPr/>
          <p:nvPr/>
        </p:nvSpPr>
        <p:spPr>
          <a:xfrm>
            <a:off x="4509450" y="2856000"/>
            <a:ext cx="1736700" cy="1915800"/>
          </a:xfrm>
          <a:prstGeom prst="roundRect">
            <a:avLst>
              <a:gd fmla="val 16667" name="adj"/>
            </a:avLst>
          </a:prstGeom>
          <a:solidFill>
            <a:schemeClr val="accent2"/>
          </a:solidFill>
          <a:ln>
            <a:noFill/>
          </a:ln>
        </p:spPr>
        <p:txBody>
          <a:bodyPr anchorCtr="0" anchor="b" bIns="91425" lIns="91425" spcFirstLastPara="1" rIns="91425" wrap="square" tIns="91425">
            <a:noAutofit/>
          </a:bodyPr>
          <a:lstStyle/>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Cash</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Reputation</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Engagement</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Granularity</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Cycle</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Recurrence</a:t>
            </a:r>
            <a:endParaRPr sz="900">
              <a:solidFill>
                <a:schemeClr val="dk1"/>
              </a:solidFill>
              <a:latin typeface="Poppins"/>
              <a:ea typeface="Poppins"/>
              <a:cs typeface="Poppins"/>
              <a:sym typeface="Poppins"/>
            </a:endParaRPr>
          </a:p>
        </p:txBody>
      </p:sp>
      <p:sp>
        <p:nvSpPr>
          <p:cNvPr id="804" name="Google Shape;804;p45"/>
          <p:cNvSpPr txBox="1"/>
          <p:nvPr/>
        </p:nvSpPr>
        <p:spPr>
          <a:xfrm>
            <a:off x="4688345" y="3042625"/>
            <a:ext cx="14628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Poppins"/>
                <a:ea typeface="Poppins"/>
                <a:cs typeface="Poppins"/>
                <a:sym typeface="Poppins"/>
              </a:rPr>
              <a:t>Monetization</a:t>
            </a:r>
            <a:endParaRPr b="1" sz="1100"/>
          </a:p>
        </p:txBody>
      </p:sp>
      <p:sp>
        <p:nvSpPr>
          <p:cNvPr id="805" name="Google Shape;805;p45"/>
          <p:cNvSpPr/>
          <p:nvPr/>
        </p:nvSpPr>
        <p:spPr>
          <a:xfrm>
            <a:off x="6565150" y="2856000"/>
            <a:ext cx="1736700" cy="1915800"/>
          </a:xfrm>
          <a:prstGeom prst="roundRect">
            <a:avLst>
              <a:gd fmla="val 16667" name="adj"/>
            </a:avLst>
          </a:prstGeom>
          <a:solidFill>
            <a:schemeClr val="accent2"/>
          </a:solidFill>
          <a:ln>
            <a:noFill/>
          </a:ln>
        </p:spPr>
        <p:txBody>
          <a:bodyPr anchorCtr="0" anchor="b" bIns="91425" lIns="91425" spcFirstLastPara="1" rIns="91425" wrap="square" tIns="91425">
            <a:noAutofit/>
          </a:bodyPr>
          <a:lstStyle/>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Pre-Sales</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Post-Sales</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Periodicity</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Coverage</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Interactivity</a:t>
            </a:r>
            <a:endParaRPr sz="900">
              <a:solidFill>
                <a:schemeClr val="dk1"/>
              </a:solidFill>
              <a:latin typeface="Poppins"/>
              <a:ea typeface="Poppins"/>
              <a:cs typeface="Poppins"/>
              <a:sym typeface="Poppins"/>
            </a:endParaRPr>
          </a:p>
          <a:p>
            <a:pPr indent="-107950" lvl="0" marL="88900" rtl="0" algn="l">
              <a:lnSpc>
                <a:spcPct val="15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Attractiveness</a:t>
            </a:r>
            <a:endParaRPr sz="900">
              <a:solidFill>
                <a:schemeClr val="dk1"/>
              </a:solidFill>
              <a:latin typeface="Poppins"/>
              <a:ea typeface="Poppins"/>
              <a:cs typeface="Poppins"/>
              <a:sym typeface="Poppins"/>
            </a:endParaRPr>
          </a:p>
        </p:txBody>
      </p:sp>
      <p:sp>
        <p:nvSpPr>
          <p:cNvPr id="806" name="Google Shape;806;p45"/>
          <p:cNvSpPr txBox="1"/>
          <p:nvPr/>
        </p:nvSpPr>
        <p:spPr>
          <a:xfrm>
            <a:off x="6754795" y="3042625"/>
            <a:ext cx="14628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Poppins"/>
                <a:ea typeface="Poppins"/>
                <a:cs typeface="Poppins"/>
                <a:sym typeface="Poppins"/>
              </a:rPr>
              <a:t>Communication</a:t>
            </a:r>
            <a:endParaRPr b="1"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6"/>
          <p:cNvSpPr/>
          <p:nvPr/>
        </p:nvSpPr>
        <p:spPr>
          <a:xfrm>
            <a:off x="359228" y="1383472"/>
            <a:ext cx="8425500" cy="2863500"/>
          </a:xfrm>
          <a:prstGeom prst="roundRect">
            <a:avLst>
              <a:gd fmla="val 6851" name="adj"/>
            </a:avLst>
          </a:prstGeom>
          <a:solidFill>
            <a:srgbClr val="FFFFFF"/>
          </a:solidFill>
          <a:ln>
            <a:noFill/>
          </a:ln>
          <a:effectLst>
            <a:outerShdw blurRad="838200" sx="95000" rotWithShape="0" algn="t" dir="5400000" dist="381000" sy="9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812" name="Google Shape;812;p46"/>
          <p:cNvSpPr/>
          <p:nvPr/>
        </p:nvSpPr>
        <p:spPr>
          <a:xfrm>
            <a:off x="630962" y="4043050"/>
            <a:ext cx="1797900" cy="405000"/>
          </a:xfrm>
          <a:prstGeom prst="roundRect">
            <a:avLst>
              <a:gd fmla="val 50000" name="adj"/>
            </a:avLst>
          </a:prstGeom>
          <a:solidFill>
            <a:schemeClr val="accent2"/>
          </a:solidFill>
          <a:ln>
            <a:noFill/>
          </a:ln>
          <a:effectLst>
            <a:outerShdw blurRad="495300" sx="87000" rotWithShape="0" algn="t" dir="5400000" dist="152400" sy="87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chemeClr val="lt1"/>
              </a:solidFill>
              <a:latin typeface="Poppins"/>
              <a:ea typeface="Poppins"/>
              <a:cs typeface="Poppins"/>
              <a:sym typeface="Poppins"/>
            </a:endParaRPr>
          </a:p>
        </p:txBody>
      </p:sp>
      <p:sp>
        <p:nvSpPr>
          <p:cNvPr id="813" name="Google Shape;813;p46"/>
          <p:cNvSpPr/>
          <p:nvPr/>
        </p:nvSpPr>
        <p:spPr>
          <a:xfrm>
            <a:off x="2659857" y="4043050"/>
            <a:ext cx="1797900" cy="405000"/>
          </a:xfrm>
          <a:prstGeom prst="roundRect">
            <a:avLst>
              <a:gd fmla="val 50000" name="adj"/>
            </a:avLst>
          </a:prstGeom>
          <a:solidFill>
            <a:schemeClr val="accent4"/>
          </a:solidFill>
          <a:ln>
            <a:noFill/>
          </a:ln>
          <a:effectLst>
            <a:outerShdw blurRad="495300" sx="87000" rotWithShape="0" algn="t" dir="5400000" dist="152400" sy="87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chemeClr val="lt1"/>
              </a:solidFill>
              <a:latin typeface="Poppins"/>
              <a:ea typeface="Poppins"/>
              <a:cs typeface="Poppins"/>
              <a:sym typeface="Poppins"/>
            </a:endParaRPr>
          </a:p>
        </p:txBody>
      </p:sp>
      <p:sp>
        <p:nvSpPr>
          <p:cNvPr id="814" name="Google Shape;814;p46"/>
          <p:cNvSpPr/>
          <p:nvPr/>
        </p:nvSpPr>
        <p:spPr>
          <a:xfrm>
            <a:off x="4686301" y="4043050"/>
            <a:ext cx="1797900" cy="405000"/>
          </a:xfrm>
          <a:prstGeom prst="roundRect">
            <a:avLst>
              <a:gd fmla="val 50000" name="adj"/>
            </a:avLst>
          </a:prstGeom>
          <a:solidFill>
            <a:schemeClr val="accent3"/>
          </a:solidFill>
          <a:ln>
            <a:noFill/>
          </a:ln>
          <a:effectLst>
            <a:outerShdw blurRad="495300" sx="87000" rotWithShape="0" algn="t" dir="5400000" dist="152400" sy="87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chemeClr val="lt1"/>
              </a:solidFill>
              <a:latin typeface="Poppins"/>
              <a:ea typeface="Poppins"/>
              <a:cs typeface="Poppins"/>
              <a:sym typeface="Poppins"/>
            </a:endParaRPr>
          </a:p>
        </p:txBody>
      </p:sp>
      <p:sp>
        <p:nvSpPr>
          <p:cNvPr id="815" name="Google Shape;815;p46"/>
          <p:cNvSpPr/>
          <p:nvPr/>
        </p:nvSpPr>
        <p:spPr>
          <a:xfrm>
            <a:off x="6715195" y="4043050"/>
            <a:ext cx="1797900" cy="405000"/>
          </a:xfrm>
          <a:prstGeom prst="roundRect">
            <a:avLst>
              <a:gd fmla="val 50000" name="adj"/>
            </a:avLst>
          </a:prstGeom>
          <a:solidFill>
            <a:schemeClr val="accent6"/>
          </a:solidFill>
          <a:ln>
            <a:noFill/>
          </a:ln>
          <a:effectLst>
            <a:outerShdw blurRad="495300" sx="87000" rotWithShape="0" algn="t" dir="5400000" dist="152400" sy="87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chemeClr val="lt1"/>
              </a:solidFill>
              <a:latin typeface="Poppins"/>
              <a:ea typeface="Poppins"/>
              <a:cs typeface="Poppins"/>
              <a:sym typeface="Poppins"/>
            </a:endParaRPr>
          </a:p>
        </p:txBody>
      </p:sp>
      <p:sp>
        <p:nvSpPr>
          <p:cNvPr id="816" name="Google Shape;816;p46"/>
          <p:cNvSpPr txBox="1"/>
          <p:nvPr/>
        </p:nvSpPr>
        <p:spPr>
          <a:xfrm>
            <a:off x="3084370" y="4143520"/>
            <a:ext cx="9489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16666"/>
              </a:lnSpc>
              <a:spcBef>
                <a:spcPts val="0"/>
              </a:spcBef>
              <a:spcAft>
                <a:spcPts val="0"/>
              </a:spcAft>
              <a:buNone/>
            </a:pPr>
            <a:r>
              <a:rPr lang="en" sz="900">
                <a:solidFill>
                  <a:schemeClr val="dk1"/>
                </a:solidFill>
                <a:latin typeface="Poppins"/>
                <a:ea typeface="Poppins"/>
                <a:cs typeface="Poppins"/>
                <a:sym typeface="Poppins"/>
              </a:rPr>
              <a:t>SOCIAL MEDIA</a:t>
            </a:r>
            <a:endParaRPr sz="1100">
              <a:solidFill>
                <a:schemeClr val="dk1"/>
              </a:solidFill>
            </a:endParaRPr>
          </a:p>
        </p:txBody>
      </p:sp>
      <p:sp>
        <p:nvSpPr>
          <p:cNvPr id="817" name="Google Shape;817;p46"/>
          <p:cNvSpPr txBox="1"/>
          <p:nvPr/>
        </p:nvSpPr>
        <p:spPr>
          <a:xfrm>
            <a:off x="7282777" y="4143520"/>
            <a:ext cx="6627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16666"/>
              </a:lnSpc>
              <a:spcBef>
                <a:spcPts val="0"/>
              </a:spcBef>
              <a:spcAft>
                <a:spcPts val="0"/>
              </a:spcAft>
              <a:buNone/>
            </a:pPr>
            <a:r>
              <a:rPr lang="en" sz="900">
                <a:solidFill>
                  <a:schemeClr val="lt1"/>
                </a:solidFill>
                <a:latin typeface="Poppins"/>
                <a:ea typeface="Poppins"/>
                <a:cs typeface="Poppins"/>
                <a:sym typeface="Poppins"/>
              </a:rPr>
              <a:t>CONTENT</a:t>
            </a:r>
            <a:endParaRPr sz="1100"/>
          </a:p>
        </p:txBody>
      </p:sp>
      <p:sp>
        <p:nvSpPr>
          <p:cNvPr id="818" name="Google Shape;818;p46"/>
          <p:cNvSpPr txBox="1"/>
          <p:nvPr/>
        </p:nvSpPr>
        <p:spPr>
          <a:xfrm>
            <a:off x="5323011" y="4143520"/>
            <a:ext cx="5244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16666"/>
              </a:lnSpc>
              <a:spcBef>
                <a:spcPts val="0"/>
              </a:spcBef>
              <a:spcAft>
                <a:spcPts val="0"/>
              </a:spcAft>
              <a:buNone/>
            </a:pPr>
            <a:r>
              <a:rPr lang="en" sz="900">
                <a:solidFill>
                  <a:schemeClr val="dk1"/>
                </a:solidFill>
                <a:latin typeface="Poppins"/>
                <a:ea typeface="Poppins"/>
                <a:cs typeface="Poppins"/>
                <a:sym typeface="Poppins"/>
              </a:rPr>
              <a:t>BRAND</a:t>
            </a:r>
            <a:endParaRPr sz="1100">
              <a:solidFill>
                <a:schemeClr val="dk1"/>
              </a:solidFill>
            </a:endParaRPr>
          </a:p>
        </p:txBody>
      </p:sp>
      <p:sp>
        <p:nvSpPr>
          <p:cNvPr id="819" name="Google Shape;819;p46"/>
          <p:cNvSpPr txBox="1"/>
          <p:nvPr/>
        </p:nvSpPr>
        <p:spPr>
          <a:xfrm>
            <a:off x="809250" y="1946299"/>
            <a:ext cx="14412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$1M+ Revenue or at least $500K in funding for startups</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Has spent on content or other digital marketing efforts prior</a:t>
            </a:r>
            <a:endParaRPr sz="1100">
              <a:solidFill>
                <a:schemeClr val="dk1"/>
              </a:solidFill>
            </a:endParaRPr>
          </a:p>
        </p:txBody>
      </p:sp>
      <p:sp>
        <p:nvSpPr>
          <p:cNvPr id="820" name="Google Shape;820;p46"/>
          <p:cNvSpPr txBox="1"/>
          <p:nvPr/>
        </p:nvSpPr>
        <p:spPr>
          <a:xfrm>
            <a:off x="2820263" y="1946306"/>
            <a:ext cx="16281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Existing and organically growing social is idea but not required</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Proven success in social media and feasible scalability</a:t>
            </a:r>
            <a:endParaRPr sz="1100">
              <a:solidFill>
                <a:schemeClr val="dk1"/>
              </a:solidFill>
            </a:endParaRPr>
          </a:p>
        </p:txBody>
      </p:sp>
      <p:sp>
        <p:nvSpPr>
          <p:cNvPr id="821" name="Google Shape;821;p46"/>
          <p:cNvSpPr txBox="1"/>
          <p:nvPr/>
        </p:nvSpPr>
        <p:spPr>
          <a:xfrm>
            <a:off x="6857268" y="1946306"/>
            <a:ext cx="16719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Library of visual assets on hand</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Regularly scheduled content</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Engagement (shares/comments) on existing social media content</a:t>
            </a:r>
            <a:endParaRPr sz="1100">
              <a:solidFill>
                <a:schemeClr val="dk1"/>
              </a:solidFill>
            </a:endParaRPr>
          </a:p>
        </p:txBody>
      </p:sp>
      <p:sp>
        <p:nvSpPr>
          <p:cNvPr id="822" name="Google Shape;822;p46"/>
          <p:cNvSpPr txBox="1"/>
          <p:nvPr/>
        </p:nvSpPr>
        <p:spPr>
          <a:xfrm>
            <a:off x="4766775" y="1946306"/>
            <a:ext cx="17979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Well-defined consumer-centric brand</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Layers of virility built into the brand</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Desire to be branded differently from the rest of the industry</a:t>
            </a:r>
            <a:endParaRPr sz="1100">
              <a:solidFill>
                <a:schemeClr val="dk1"/>
              </a:solidFill>
            </a:endParaRPr>
          </a:p>
        </p:txBody>
      </p:sp>
      <p:sp>
        <p:nvSpPr>
          <p:cNvPr id="823" name="Google Shape;823;p46"/>
          <p:cNvSpPr txBox="1"/>
          <p:nvPr/>
        </p:nvSpPr>
        <p:spPr>
          <a:xfrm>
            <a:off x="809250" y="3097763"/>
            <a:ext cx="15471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Ideas without sufficient funding</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Revenue share or equity</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Companies looking to fill internal roles or swap services</a:t>
            </a:r>
            <a:endParaRPr sz="1100">
              <a:solidFill>
                <a:schemeClr val="dk1"/>
              </a:solidFill>
            </a:endParaRPr>
          </a:p>
        </p:txBody>
      </p:sp>
      <p:sp>
        <p:nvSpPr>
          <p:cNvPr id="824" name="Google Shape;824;p46"/>
          <p:cNvSpPr txBox="1"/>
          <p:nvPr/>
        </p:nvSpPr>
        <p:spPr>
          <a:xfrm>
            <a:off x="2824374" y="3093788"/>
            <a:ext cx="14745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Companies that pump out low quality content at high volume</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Companies that only look to keep their channels active.</a:t>
            </a:r>
            <a:endParaRPr sz="1100">
              <a:solidFill>
                <a:schemeClr val="dk1"/>
              </a:solidFill>
            </a:endParaRPr>
          </a:p>
        </p:txBody>
      </p:sp>
      <p:sp>
        <p:nvSpPr>
          <p:cNvPr id="825" name="Google Shape;825;p46"/>
          <p:cNvSpPr txBox="1"/>
          <p:nvPr/>
        </p:nvSpPr>
        <p:spPr>
          <a:xfrm>
            <a:off x="6857268" y="3124613"/>
            <a:ext cx="16281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No content creation experience</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A working website is preferred, but if not, a solid library of written or visual content is needed</a:t>
            </a:r>
            <a:endParaRPr sz="1100">
              <a:solidFill>
                <a:schemeClr val="dk1"/>
              </a:solidFill>
            </a:endParaRPr>
          </a:p>
        </p:txBody>
      </p:sp>
      <p:sp>
        <p:nvSpPr>
          <p:cNvPr id="826" name="Google Shape;826;p46"/>
          <p:cNvSpPr txBox="1"/>
          <p:nvPr/>
        </p:nvSpPr>
        <p:spPr>
          <a:xfrm>
            <a:off x="4766775" y="3124613"/>
            <a:ext cx="1769400" cy="667200"/>
          </a:xfrm>
          <a:prstGeom prst="rect">
            <a:avLst/>
          </a:prstGeom>
          <a:noFill/>
          <a:ln>
            <a:noFill/>
          </a:ln>
        </p:spPr>
        <p:txBody>
          <a:bodyPr anchorCtr="0" anchor="t" bIns="34275" lIns="68575" spcFirstLastPara="1" rIns="68575" wrap="square" tIns="34275">
            <a:spAutoFit/>
          </a:bodyPr>
          <a:lstStyle/>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Any small local services business</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Startups without clear brand strategy</a:t>
            </a:r>
            <a:endParaRPr sz="1100">
              <a:solidFill>
                <a:schemeClr val="dk1"/>
              </a:solidFill>
            </a:endParaRPr>
          </a:p>
          <a:p>
            <a:pPr indent="-88900" lvl="0" marL="88900" marR="0" rtl="0" algn="l">
              <a:lnSpc>
                <a:spcPct val="182500"/>
              </a:lnSpc>
              <a:spcBef>
                <a:spcPts val="0"/>
              </a:spcBef>
              <a:spcAft>
                <a:spcPts val="0"/>
              </a:spcAft>
              <a:buClr>
                <a:schemeClr val="dk1"/>
              </a:buClr>
              <a:buSzPts val="600"/>
              <a:buFont typeface="Arial"/>
              <a:buChar char="•"/>
            </a:pPr>
            <a:r>
              <a:rPr lang="en" sz="600">
                <a:solidFill>
                  <a:schemeClr val="dk1"/>
                </a:solidFill>
                <a:latin typeface="Poppins"/>
                <a:ea typeface="Poppins"/>
                <a:cs typeface="Poppins"/>
                <a:sym typeface="Poppins"/>
              </a:rPr>
              <a:t>Brands that with low quality standard (for content, customer service, etc.)</a:t>
            </a:r>
            <a:endParaRPr sz="1100">
              <a:solidFill>
                <a:schemeClr val="dk1"/>
              </a:solidFill>
            </a:endParaRPr>
          </a:p>
        </p:txBody>
      </p:sp>
      <p:sp>
        <p:nvSpPr>
          <p:cNvPr id="827" name="Google Shape;827;p46"/>
          <p:cNvSpPr txBox="1"/>
          <p:nvPr/>
        </p:nvSpPr>
        <p:spPr>
          <a:xfrm>
            <a:off x="1239420" y="4143520"/>
            <a:ext cx="5811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16666"/>
              </a:lnSpc>
              <a:spcBef>
                <a:spcPts val="0"/>
              </a:spcBef>
              <a:spcAft>
                <a:spcPts val="0"/>
              </a:spcAft>
              <a:buNone/>
            </a:pPr>
            <a:r>
              <a:rPr lang="en" sz="900">
                <a:solidFill>
                  <a:schemeClr val="dk1"/>
                </a:solidFill>
                <a:latin typeface="Poppins"/>
                <a:ea typeface="Poppins"/>
                <a:cs typeface="Poppins"/>
                <a:sym typeface="Poppins"/>
              </a:rPr>
              <a:t>BUDGET</a:t>
            </a:r>
            <a:endParaRPr sz="1100">
              <a:solidFill>
                <a:schemeClr val="dk1"/>
              </a:solidFill>
            </a:endParaRPr>
          </a:p>
        </p:txBody>
      </p:sp>
      <p:sp>
        <p:nvSpPr>
          <p:cNvPr id="828" name="Google Shape;828;p46"/>
          <p:cNvSpPr txBox="1"/>
          <p:nvPr/>
        </p:nvSpPr>
        <p:spPr>
          <a:xfrm>
            <a:off x="610792" y="1691380"/>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WE LOOK FOR</a:t>
            </a:r>
            <a:endParaRPr sz="1100">
              <a:solidFill>
                <a:schemeClr val="dk1"/>
              </a:solidFill>
            </a:endParaRPr>
          </a:p>
        </p:txBody>
      </p:sp>
      <p:sp>
        <p:nvSpPr>
          <p:cNvPr id="829" name="Google Shape;829;p46"/>
          <p:cNvSpPr txBox="1"/>
          <p:nvPr/>
        </p:nvSpPr>
        <p:spPr>
          <a:xfrm>
            <a:off x="2638174" y="1691380"/>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WE LOOK FOR</a:t>
            </a:r>
            <a:endParaRPr sz="1100">
              <a:solidFill>
                <a:schemeClr val="dk1"/>
              </a:solidFill>
            </a:endParaRPr>
          </a:p>
        </p:txBody>
      </p:sp>
      <p:sp>
        <p:nvSpPr>
          <p:cNvPr id="830" name="Google Shape;830;p46"/>
          <p:cNvSpPr txBox="1"/>
          <p:nvPr/>
        </p:nvSpPr>
        <p:spPr>
          <a:xfrm>
            <a:off x="4676357" y="1695099"/>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WE LOOK FOR</a:t>
            </a:r>
            <a:endParaRPr sz="1100">
              <a:solidFill>
                <a:schemeClr val="dk1"/>
              </a:solidFill>
            </a:endParaRPr>
          </a:p>
        </p:txBody>
      </p:sp>
      <p:sp>
        <p:nvSpPr>
          <p:cNvPr id="831" name="Google Shape;831;p46"/>
          <p:cNvSpPr txBox="1"/>
          <p:nvPr/>
        </p:nvSpPr>
        <p:spPr>
          <a:xfrm>
            <a:off x="6708991" y="1698951"/>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WE LOOK FOR</a:t>
            </a:r>
            <a:endParaRPr sz="1100">
              <a:solidFill>
                <a:schemeClr val="dk1"/>
              </a:solidFill>
            </a:endParaRPr>
          </a:p>
        </p:txBody>
      </p:sp>
      <p:sp>
        <p:nvSpPr>
          <p:cNvPr id="832" name="Google Shape;832;p46"/>
          <p:cNvSpPr txBox="1"/>
          <p:nvPr/>
        </p:nvSpPr>
        <p:spPr>
          <a:xfrm>
            <a:off x="614914" y="2876975"/>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IS A BAD FIT</a:t>
            </a:r>
            <a:endParaRPr sz="1100">
              <a:solidFill>
                <a:schemeClr val="dk1"/>
              </a:solidFill>
            </a:endParaRPr>
          </a:p>
        </p:txBody>
      </p:sp>
      <p:sp>
        <p:nvSpPr>
          <p:cNvPr id="833" name="Google Shape;833;p46"/>
          <p:cNvSpPr txBox="1"/>
          <p:nvPr/>
        </p:nvSpPr>
        <p:spPr>
          <a:xfrm>
            <a:off x="2638173" y="2876975"/>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IS A BAD FIT</a:t>
            </a:r>
            <a:endParaRPr sz="1100">
              <a:solidFill>
                <a:schemeClr val="dk1"/>
              </a:solidFill>
            </a:endParaRPr>
          </a:p>
        </p:txBody>
      </p:sp>
      <p:sp>
        <p:nvSpPr>
          <p:cNvPr id="834" name="Google Shape;834;p46"/>
          <p:cNvSpPr txBox="1"/>
          <p:nvPr/>
        </p:nvSpPr>
        <p:spPr>
          <a:xfrm>
            <a:off x="4676357" y="2876975"/>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IS A BAD FIT</a:t>
            </a:r>
            <a:endParaRPr sz="1100">
              <a:solidFill>
                <a:schemeClr val="dk1"/>
              </a:solidFill>
            </a:endParaRPr>
          </a:p>
        </p:txBody>
      </p:sp>
      <p:sp>
        <p:nvSpPr>
          <p:cNvPr id="835" name="Google Shape;835;p46"/>
          <p:cNvSpPr txBox="1"/>
          <p:nvPr/>
        </p:nvSpPr>
        <p:spPr>
          <a:xfrm>
            <a:off x="6718835" y="2876975"/>
            <a:ext cx="1810500" cy="192300"/>
          </a:xfrm>
          <a:prstGeom prst="rect">
            <a:avLst/>
          </a:prstGeom>
          <a:noFill/>
          <a:ln>
            <a:noFill/>
          </a:ln>
        </p:spPr>
        <p:txBody>
          <a:bodyPr anchorCtr="0" anchor="t" bIns="34275" lIns="68575" spcFirstLastPara="1" rIns="68575" wrap="square" tIns="34275">
            <a:spAutoFit/>
          </a:bodyPr>
          <a:lstStyle/>
          <a:p>
            <a:pPr indent="0" lvl="0" marL="0" marR="0" rtl="0" algn="ctr">
              <a:lnSpc>
                <a:spcPct val="140000"/>
              </a:lnSpc>
              <a:spcBef>
                <a:spcPts val="0"/>
              </a:spcBef>
              <a:spcAft>
                <a:spcPts val="0"/>
              </a:spcAft>
              <a:buNone/>
            </a:pPr>
            <a:r>
              <a:rPr lang="en" sz="800">
                <a:solidFill>
                  <a:schemeClr val="dk1"/>
                </a:solidFill>
                <a:latin typeface="Poppins"/>
                <a:ea typeface="Poppins"/>
                <a:cs typeface="Poppins"/>
                <a:sym typeface="Poppins"/>
              </a:rPr>
              <a:t>WHAT IS A BAD FIT</a:t>
            </a:r>
            <a:endParaRPr sz="1100">
              <a:solidFill>
                <a:schemeClr val="dk1"/>
              </a:solidFill>
            </a:endParaRPr>
          </a:p>
        </p:txBody>
      </p:sp>
      <p:sp>
        <p:nvSpPr>
          <p:cNvPr id="836" name="Google Shape;836;p46"/>
          <p:cNvSpPr txBox="1"/>
          <p:nvPr>
            <p:ph type="title"/>
          </p:nvPr>
        </p:nvSpPr>
        <p:spPr>
          <a:xfrm>
            <a:off x="413650" y="833575"/>
            <a:ext cx="48858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Client Profile &amp; Fit</a:t>
            </a:r>
            <a:endParaRPr/>
          </a:p>
        </p:txBody>
      </p:sp>
      <p:sp>
        <p:nvSpPr>
          <p:cNvPr id="837" name="Google Shape;837;p4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838" name="Google Shape;838;p46"/>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Previous Clients</a:t>
            </a:r>
            <a:endParaRPr/>
          </a:p>
        </p:txBody>
      </p:sp>
      <p:sp>
        <p:nvSpPr>
          <p:cNvPr id="844" name="Google Shape;844;p4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845" name="Google Shape;845;p47"/>
          <p:cNvSpPr/>
          <p:nvPr/>
        </p:nvSpPr>
        <p:spPr>
          <a:xfrm>
            <a:off x="413650" y="1534125"/>
            <a:ext cx="1440900" cy="124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sz="2600">
              <a:solidFill>
                <a:schemeClr val="lt1"/>
              </a:solidFill>
              <a:latin typeface="Poppins"/>
              <a:ea typeface="Poppins"/>
              <a:cs typeface="Poppins"/>
              <a:sym typeface="Poppins"/>
            </a:endParaRPr>
          </a:p>
        </p:txBody>
      </p:sp>
      <p:sp>
        <p:nvSpPr>
          <p:cNvPr id="846" name="Google Shape;846;p47"/>
          <p:cNvSpPr/>
          <p:nvPr/>
        </p:nvSpPr>
        <p:spPr>
          <a:xfrm>
            <a:off x="2203082" y="1534125"/>
            <a:ext cx="1440900" cy="124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b="1" sz="900">
              <a:solidFill>
                <a:schemeClr val="accent3"/>
              </a:solidFill>
              <a:latin typeface="Poppins"/>
              <a:ea typeface="Poppins"/>
              <a:cs typeface="Poppins"/>
              <a:sym typeface="Poppins"/>
            </a:endParaRPr>
          </a:p>
        </p:txBody>
      </p:sp>
      <p:sp>
        <p:nvSpPr>
          <p:cNvPr id="847" name="Google Shape;847;p47"/>
          <p:cNvSpPr/>
          <p:nvPr/>
        </p:nvSpPr>
        <p:spPr>
          <a:xfrm>
            <a:off x="3956932" y="1534125"/>
            <a:ext cx="1440900" cy="1246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dk1"/>
                </a:solidFill>
                <a:latin typeface="Poppins"/>
                <a:ea typeface="Poppins"/>
                <a:cs typeface="Poppins"/>
                <a:sym typeface="Poppins"/>
              </a:rPr>
              <a:t>X</a:t>
            </a:r>
            <a:endParaRPr b="1" sz="900">
              <a:solidFill>
                <a:schemeClr val="dk1"/>
              </a:solidFill>
              <a:latin typeface="Poppins"/>
              <a:ea typeface="Poppins"/>
              <a:cs typeface="Poppins"/>
              <a:sym typeface="Poppins"/>
            </a:endParaRPr>
          </a:p>
        </p:txBody>
      </p:sp>
      <p:sp>
        <p:nvSpPr>
          <p:cNvPr id="848" name="Google Shape;848;p47"/>
          <p:cNvSpPr/>
          <p:nvPr/>
        </p:nvSpPr>
        <p:spPr>
          <a:xfrm>
            <a:off x="413650" y="3019650"/>
            <a:ext cx="1440900" cy="124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b="1" sz="900">
              <a:solidFill>
                <a:schemeClr val="lt1"/>
              </a:solidFill>
              <a:latin typeface="Poppins"/>
              <a:ea typeface="Poppins"/>
              <a:cs typeface="Poppins"/>
              <a:sym typeface="Poppins"/>
            </a:endParaRPr>
          </a:p>
        </p:txBody>
      </p:sp>
      <p:sp>
        <p:nvSpPr>
          <p:cNvPr id="849" name="Google Shape;849;p47"/>
          <p:cNvSpPr/>
          <p:nvPr/>
        </p:nvSpPr>
        <p:spPr>
          <a:xfrm>
            <a:off x="2203082" y="3019650"/>
            <a:ext cx="1440900" cy="1246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dk1"/>
                </a:solidFill>
                <a:latin typeface="Poppins"/>
                <a:ea typeface="Poppins"/>
                <a:cs typeface="Poppins"/>
                <a:sym typeface="Poppins"/>
              </a:rPr>
              <a:t>X</a:t>
            </a:r>
            <a:endParaRPr b="1" sz="900">
              <a:solidFill>
                <a:schemeClr val="dk1"/>
              </a:solidFill>
              <a:latin typeface="Poppins"/>
              <a:ea typeface="Poppins"/>
              <a:cs typeface="Poppins"/>
              <a:sym typeface="Poppins"/>
            </a:endParaRPr>
          </a:p>
        </p:txBody>
      </p:sp>
      <p:sp>
        <p:nvSpPr>
          <p:cNvPr id="850" name="Google Shape;850;p47"/>
          <p:cNvSpPr/>
          <p:nvPr/>
        </p:nvSpPr>
        <p:spPr>
          <a:xfrm>
            <a:off x="3956932" y="3019650"/>
            <a:ext cx="1440900" cy="124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b="1" sz="900">
              <a:solidFill>
                <a:schemeClr val="lt2"/>
              </a:solidFill>
              <a:latin typeface="Poppins"/>
              <a:ea typeface="Poppins"/>
              <a:cs typeface="Poppins"/>
              <a:sym typeface="Poppins"/>
            </a:endParaRPr>
          </a:p>
        </p:txBody>
      </p:sp>
      <p:sp>
        <p:nvSpPr>
          <p:cNvPr id="851" name="Google Shape;851;p47"/>
          <p:cNvSpPr/>
          <p:nvPr/>
        </p:nvSpPr>
        <p:spPr>
          <a:xfrm>
            <a:off x="5710782" y="1534125"/>
            <a:ext cx="1440900" cy="124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b="1" sz="900">
              <a:solidFill>
                <a:schemeClr val="accent3"/>
              </a:solidFill>
              <a:latin typeface="Poppins"/>
              <a:ea typeface="Poppins"/>
              <a:cs typeface="Poppins"/>
              <a:sym typeface="Poppins"/>
            </a:endParaRPr>
          </a:p>
        </p:txBody>
      </p:sp>
      <p:sp>
        <p:nvSpPr>
          <p:cNvPr id="852" name="Google Shape;852;p47"/>
          <p:cNvSpPr/>
          <p:nvPr/>
        </p:nvSpPr>
        <p:spPr>
          <a:xfrm>
            <a:off x="5710782" y="3019650"/>
            <a:ext cx="1440900" cy="1246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dk1"/>
                </a:solidFill>
                <a:latin typeface="Poppins"/>
                <a:ea typeface="Poppins"/>
                <a:cs typeface="Poppins"/>
                <a:sym typeface="Poppins"/>
              </a:rPr>
              <a:t>X</a:t>
            </a:r>
            <a:endParaRPr b="1" sz="900">
              <a:solidFill>
                <a:schemeClr val="dk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pic>
        <p:nvPicPr>
          <p:cNvPr descr="A close up of a piece of paper&#10;&#10;Description automatically generated" id="857" name="Google Shape;857;p48"/>
          <p:cNvPicPr preferRelativeResize="0"/>
          <p:nvPr/>
        </p:nvPicPr>
        <p:blipFill rotWithShape="1">
          <a:blip r:embed="rId3">
            <a:alphaModFix amt="49000"/>
          </a:blip>
          <a:srcRect b="11116" l="0" r="0" t="3303"/>
          <a:stretch/>
        </p:blipFill>
        <p:spPr>
          <a:xfrm>
            <a:off x="651759" y="1281344"/>
            <a:ext cx="1912568" cy="1682574"/>
          </a:xfrm>
          <a:prstGeom prst="rect">
            <a:avLst/>
          </a:prstGeom>
          <a:noFill/>
          <a:ln>
            <a:noFill/>
          </a:ln>
        </p:spPr>
      </p:pic>
      <p:pic>
        <p:nvPicPr>
          <p:cNvPr descr="A close up of a toy&#10;&#10;Description automatically generated" id="858" name="Google Shape;858;p48"/>
          <p:cNvPicPr preferRelativeResize="0"/>
          <p:nvPr/>
        </p:nvPicPr>
        <p:blipFill rotWithShape="1">
          <a:blip r:embed="rId4">
            <a:alphaModFix amt="71000"/>
          </a:blip>
          <a:srcRect b="6224" l="0" r="0" t="7330"/>
          <a:stretch/>
        </p:blipFill>
        <p:spPr>
          <a:xfrm>
            <a:off x="4582726" y="1286975"/>
            <a:ext cx="1934021" cy="1687935"/>
          </a:xfrm>
          <a:prstGeom prst="rect">
            <a:avLst/>
          </a:prstGeom>
          <a:noFill/>
          <a:ln>
            <a:noFill/>
          </a:ln>
        </p:spPr>
      </p:pic>
      <p:pic>
        <p:nvPicPr>
          <p:cNvPr descr="A picture containing building, person, riding, ramp&#10;&#10;Description automatically generated" id="859" name="Google Shape;859;p48"/>
          <p:cNvPicPr preferRelativeResize="0"/>
          <p:nvPr/>
        </p:nvPicPr>
        <p:blipFill rotWithShape="1">
          <a:blip r:embed="rId5">
            <a:alphaModFix amt="74000"/>
          </a:blip>
          <a:srcRect b="2767" l="16503" r="2792" t="2767"/>
          <a:stretch/>
        </p:blipFill>
        <p:spPr>
          <a:xfrm>
            <a:off x="6562023" y="1280545"/>
            <a:ext cx="1921675" cy="1682576"/>
          </a:xfrm>
          <a:prstGeom prst="rect">
            <a:avLst/>
          </a:prstGeom>
          <a:noFill/>
          <a:ln>
            <a:noFill/>
          </a:ln>
        </p:spPr>
      </p:pic>
      <p:pic>
        <p:nvPicPr>
          <p:cNvPr descr="A picture containing indoor, table, sitting, front&#10;&#10;Description automatically generated" id="860" name="Google Shape;860;p48"/>
          <p:cNvPicPr preferRelativeResize="0"/>
          <p:nvPr/>
        </p:nvPicPr>
        <p:blipFill rotWithShape="1">
          <a:blip r:embed="rId6">
            <a:alphaModFix amt="73000"/>
          </a:blip>
          <a:srcRect b="5485" l="0" r="0" t="5181"/>
          <a:stretch/>
        </p:blipFill>
        <p:spPr>
          <a:xfrm>
            <a:off x="644945" y="3030438"/>
            <a:ext cx="1919381" cy="1682577"/>
          </a:xfrm>
          <a:prstGeom prst="rect">
            <a:avLst/>
          </a:prstGeom>
          <a:noFill/>
          <a:ln>
            <a:noFill/>
          </a:ln>
        </p:spPr>
      </p:pic>
      <p:pic>
        <p:nvPicPr>
          <p:cNvPr descr="A wooden table&#10;&#10;Description automatically generated" id="861" name="Google Shape;861;p48"/>
          <p:cNvPicPr preferRelativeResize="0"/>
          <p:nvPr/>
        </p:nvPicPr>
        <p:blipFill rotWithShape="1">
          <a:blip r:embed="rId7">
            <a:alphaModFix amt="66000"/>
          </a:blip>
          <a:srcRect b="0" l="7644" r="8715" t="0"/>
          <a:stretch/>
        </p:blipFill>
        <p:spPr>
          <a:xfrm>
            <a:off x="2624884" y="1280545"/>
            <a:ext cx="1912568" cy="3432469"/>
          </a:xfrm>
          <a:prstGeom prst="rect">
            <a:avLst/>
          </a:prstGeom>
          <a:noFill/>
          <a:ln>
            <a:noFill/>
          </a:ln>
        </p:spPr>
      </p:pic>
      <p:pic>
        <p:nvPicPr>
          <p:cNvPr descr="A picture containing indoor, game, video, table&#10;&#10;Description automatically generated" id="862" name="Google Shape;862;p48"/>
          <p:cNvPicPr preferRelativeResize="0"/>
          <p:nvPr/>
        </p:nvPicPr>
        <p:blipFill rotWithShape="1">
          <a:blip r:embed="rId8">
            <a:alphaModFix amt="68000"/>
          </a:blip>
          <a:srcRect b="27119" l="2629" r="0" t="14205"/>
          <a:stretch/>
        </p:blipFill>
        <p:spPr>
          <a:xfrm>
            <a:off x="4588900" y="3029818"/>
            <a:ext cx="3894798" cy="1690898"/>
          </a:xfrm>
          <a:prstGeom prst="rect">
            <a:avLst/>
          </a:prstGeom>
          <a:noFill/>
          <a:ln>
            <a:noFill/>
          </a:ln>
        </p:spPr>
      </p:pic>
      <p:grpSp>
        <p:nvGrpSpPr>
          <p:cNvPr id="863" name="Google Shape;863;p48"/>
          <p:cNvGrpSpPr/>
          <p:nvPr/>
        </p:nvGrpSpPr>
        <p:grpSpPr>
          <a:xfrm>
            <a:off x="647206" y="4029986"/>
            <a:ext cx="1912500" cy="690750"/>
            <a:chOff x="-2550089" y="2978944"/>
            <a:chExt cx="2550000" cy="921000"/>
          </a:xfrm>
        </p:grpSpPr>
        <p:sp>
          <p:nvSpPr>
            <p:cNvPr id="864" name="Google Shape;864;p48"/>
            <p:cNvSpPr/>
            <p:nvPr/>
          </p:nvSpPr>
          <p:spPr>
            <a:xfrm>
              <a:off x="-2550089" y="2978944"/>
              <a:ext cx="2550000" cy="9210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65" name="Google Shape;865;p48"/>
            <p:cNvSpPr txBox="1"/>
            <p:nvPr/>
          </p:nvSpPr>
          <p:spPr>
            <a:xfrm>
              <a:off x="-2367929" y="3588229"/>
              <a:ext cx="1284300" cy="1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B</a:t>
              </a:r>
              <a:endParaRPr sz="1100"/>
            </a:p>
          </p:txBody>
        </p:sp>
      </p:grpSp>
      <p:grpSp>
        <p:nvGrpSpPr>
          <p:cNvPr id="866" name="Google Shape;866;p48"/>
          <p:cNvGrpSpPr/>
          <p:nvPr/>
        </p:nvGrpSpPr>
        <p:grpSpPr>
          <a:xfrm>
            <a:off x="2620330" y="4022284"/>
            <a:ext cx="1912500" cy="690750"/>
            <a:chOff x="-2550089" y="2978944"/>
            <a:chExt cx="2550000" cy="921000"/>
          </a:xfrm>
        </p:grpSpPr>
        <p:sp>
          <p:nvSpPr>
            <p:cNvPr id="867" name="Google Shape;867;p48"/>
            <p:cNvSpPr/>
            <p:nvPr/>
          </p:nvSpPr>
          <p:spPr>
            <a:xfrm>
              <a:off x="-2550089" y="2978944"/>
              <a:ext cx="2550000" cy="9210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68" name="Google Shape;868;p48"/>
            <p:cNvSpPr txBox="1"/>
            <p:nvPr/>
          </p:nvSpPr>
          <p:spPr>
            <a:xfrm>
              <a:off x="-2367927" y="3598499"/>
              <a:ext cx="1320000" cy="1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C</a:t>
              </a:r>
              <a:endParaRPr sz="1100"/>
            </a:p>
          </p:txBody>
        </p:sp>
      </p:grpSp>
      <p:grpSp>
        <p:nvGrpSpPr>
          <p:cNvPr id="869" name="Google Shape;869;p48"/>
          <p:cNvGrpSpPr/>
          <p:nvPr/>
        </p:nvGrpSpPr>
        <p:grpSpPr>
          <a:xfrm>
            <a:off x="4588901" y="2277750"/>
            <a:ext cx="1917225" cy="690750"/>
            <a:chOff x="-2550089" y="2978944"/>
            <a:chExt cx="2556300" cy="921000"/>
          </a:xfrm>
        </p:grpSpPr>
        <p:sp>
          <p:nvSpPr>
            <p:cNvPr id="870" name="Google Shape;870;p48"/>
            <p:cNvSpPr/>
            <p:nvPr/>
          </p:nvSpPr>
          <p:spPr>
            <a:xfrm>
              <a:off x="-2550089" y="2978944"/>
              <a:ext cx="2556300" cy="9210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71" name="Google Shape;871;p48"/>
            <p:cNvSpPr txBox="1"/>
            <p:nvPr/>
          </p:nvSpPr>
          <p:spPr>
            <a:xfrm>
              <a:off x="-2367922" y="3592611"/>
              <a:ext cx="1284300" cy="1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D</a:t>
              </a:r>
              <a:endParaRPr sz="1100"/>
            </a:p>
          </p:txBody>
        </p:sp>
      </p:grpSp>
      <p:grpSp>
        <p:nvGrpSpPr>
          <p:cNvPr id="872" name="Google Shape;872;p48"/>
          <p:cNvGrpSpPr/>
          <p:nvPr/>
        </p:nvGrpSpPr>
        <p:grpSpPr>
          <a:xfrm>
            <a:off x="6562026" y="2272391"/>
            <a:ext cx="1912500" cy="690750"/>
            <a:chOff x="-2550089" y="2978944"/>
            <a:chExt cx="2550000" cy="921000"/>
          </a:xfrm>
        </p:grpSpPr>
        <p:sp>
          <p:nvSpPr>
            <p:cNvPr id="873" name="Google Shape;873;p48"/>
            <p:cNvSpPr/>
            <p:nvPr/>
          </p:nvSpPr>
          <p:spPr>
            <a:xfrm>
              <a:off x="-2550089" y="2978944"/>
              <a:ext cx="2550000" cy="9210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74" name="Google Shape;874;p48"/>
            <p:cNvSpPr txBox="1"/>
            <p:nvPr/>
          </p:nvSpPr>
          <p:spPr>
            <a:xfrm>
              <a:off x="-2374922" y="3598522"/>
              <a:ext cx="1242600" cy="1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F</a:t>
              </a:r>
              <a:endParaRPr sz="1100"/>
            </a:p>
          </p:txBody>
        </p:sp>
      </p:grpSp>
      <p:grpSp>
        <p:nvGrpSpPr>
          <p:cNvPr id="875" name="Google Shape;875;p48"/>
          <p:cNvGrpSpPr/>
          <p:nvPr/>
        </p:nvGrpSpPr>
        <p:grpSpPr>
          <a:xfrm>
            <a:off x="4588902" y="4022284"/>
            <a:ext cx="3894750" cy="690750"/>
            <a:chOff x="-2550089" y="2978944"/>
            <a:chExt cx="5193000" cy="921000"/>
          </a:xfrm>
        </p:grpSpPr>
        <p:sp>
          <p:nvSpPr>
            <p:cNvPr id="876" name="Google Shape;876;p48"/>
            <p:cNvSpPr/>
            <p:nvPr/>
          </p:nvSpPr>
          <p:spPr>
            <a:xfrm>
              <a:off x="-2550089" y="2978944"/>
              <a:ext cx="5193000" cy="9210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77" name="Google Shape;877;p48"/>
            <p:cNvSpPr txBox="1"/>
            <p:nvPr/>
          </p:nvSpPr>
          <p:spPr>
            <a:xfrm>
              <a:off x="-2368858" y="3595799"/>
              <a:ext cx="1284300" cy="1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E</a:t>
              </a:r>
              <a:endParaRPr sz="1100"/>
            </a:p>
          </p:txBody>
        </p:sp>
      </p:grpSp>
      <p:sp>
        <p:nvSpPr>
          <p:cNvPr id="878" name="Google Shape;878;p48"/>
          <p:cNvSpPr/>
          <p:nvPr/>
        </p:nvSpPr>
        <p:spPr>
          <a:xfrm>
            <a:off x="647206" y="2277750"/>
            <a:ext cx="1912500" cy="690900"/>
          </a:xfrm>
          <a:prstGeom prst="rect">
            <a:avLst/>
          </a:prstGeom>
          <a:gradFill>
            <a:gsLst>
              <a:gs pos="0">
                <a:srgbClr val="262626">
                  <a:alpha val="0"/>
                </a:srgbClr>
              </a:gs>
              <a:gs pos="100000">
                <a:srgbClr val="262626">
                  <a:alpha val="49803"/>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79" name="Google Shape;879;p48"/>
          <p:cNvSpPr txBox="1"/>
          <p:nvPr/>
        </p:nvSpPr>
        <p:spPr>
          <a:xfrm>
            <a:off x="783826" y="2737075"/>
            <a:ext cx="963300" cy="12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lang="en" sz="800">
                <a:solidFill>
                  <a:srgbClr val="F6F9FF"/>
                </a:solidFill>
                <a:latin typeface="Poppins"/>
                <a:ea typeface="Poppins"/>
                <a:cs typeface="Poppins"/>
                <a:sym typeface="Poppins"/>
              </a:rPr>
              <a:t>Sample Project A</a:t>
            </a:r>
            <a:endParaRPr sz="800">
              <a:solidFill>
                <a:srgbClr val="F6F9FF"/>
              </a:solidFill>
              <a:latin typeface="Poppins"/>
              <a:ea typeface="Poppins"/>
              <a:cs typeface="Poppins"/>
              <a:sym typeface="Poppins"/>
            </a:endParaRPr>
          </a:p>
        </p:txBody>
      </p:sp>
      <p:grpSp>
        <p:nvGrpSpPr>
          <p:cNvPr id="880" name="Google Shape;880;p48"/>
          <p:cNvGrpSpPr/>
          <p:nvPr/>
        </p:nvGrpSpPr>
        <p:grpSpPr>
          <a:xfrm>
            <a:off x="204598" y="1287071"/>
            <a:ext cx="277425" cy="3432375"/>
            <a:chOff x="272798" y="1716094"/>
            <a:chExt cx="369900" cy="4576500"/>
          </a:xfrm>
        </p:grpSpPr>
        <p:sp>
          <p:nvSpPr>
            <p:cNvPr id="881" name="Google Shape;881;p48"/>
            <p:cNvSpPr/>
            <p:nvPr/>
          </p:nvSpPr>
          <p:spPr>
            <a:xfrm rot="-5400000">
              <a:off x="-1830502" y="3819394"/>
              <a:ext cx="4576500" cy="369900"/>
            </a:xfrm>
            <a:prstGeom prst="round2SameRect">
              <a:avLst>
                <a:gd fmla="val 4139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82" name="Google Shape;882;p48"/>
            <p:cNvSpPr/>
            <p:nvPr/>
          </p:nvSpPr>
          <p:spPr>
            <a:xfrm flipH="1">
              <a:off x="408501" y="3922825"/>
              <a:ext cx="75600" cy="148800"/>
            </a:xfrm>
            <a:prstGeom prst="chevron">
              <a:avLst>
                <a:gd fmla="val 76295" name="adj"/>
              </a:avLst>
            </a:prstGeom>
            <a:solidFill>
              <a:schemeClr val="accent1"/>
            </a:solidFill>
            <a:ln cap="flat" cmpd="sng" w="254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oppins"/>
                <a:ea typeface="Poppins"/>
                <a:cs typeface="Poppins"/>
                <a:sym typeface="Poppins"/>
              </a:endParaRPr>
            </a:p>
          </p:txBody>
        </p:sp>
      </p:grpSp>
      <p:grpSp>
        <p:nvGrpSpPr>
          <p:cNvPr id="883" name="Google Shape;883;p48"/>
          <p:cNvGrpSpPr/>
          <p:nvPr/>
        </p:nvGrpSpPr>
        <p:grpSpPr>
          <a:xfrm rot="10800000">
            <a:off x="8666410" y="1286976"/>
            <a:ext cx="277425" cy="3432375"/>
            <a:chOff x="272798" y="1716094"/>
            <a:chExt cx="369900" cy="4576500"/>
          </a:xfrm>
        </p:grpSpPr>
        <p:sp>
          <p:nvSpPr>
            <p:cNvPr id="884" name="Google Shape;884;p48"/>
            <p:cNvSpPr/>
            <p:nvPr/>
          </p:nvSpPr>
          <p:spPr>
            <a:xfrm rot="-5400000">
              <a:off x="-1830502" y="3819394"/>
              <a:ext cx="4576500" cy="369900"/>
            </a:xfrm>
            <a:prstGeom prst="round2SameRect">
              <a:avLst>
                <a:gd fmla="val 33153"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885" name="Google Shape;885;p48"/>
            <p:cNvSpPr/>
            <p:nvPr/>
          </p:nvSpPr>
          <p:spPr>
            <a:xfrm flipH="1">
              <a:off x="408501" y="3922825"/>
              <a:ext cx="75600" cy="148800"/>
            </a:xfrm>
            <a:prstGeom prst="chevron">
              <a:avLst>
                <a:gd fmla="val 76295" name="adj"/>
              </a:avLst>
            </a:prstGeom>
            <a:solidFill>
              <a:schemeClr val="accent1"/>
            </a:solidFill>
            <a:ln cap="flat" cmpd="sng" w="254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oppins"/>
                <a:ea typeface="Poppins"/>
                <a:cs typeface="Poppins"/>
                <a:sym typeface="Poppins"/>
              </a:endParaRPr>
            </a:p>
          </p:txBody>
        </p:sp>
      </p:grpSp>
      <p:sp>
        <p:nvSpPr>
          <p:cNvPr id="886" name="Google Shape;886;p4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Portfolio</a:t>
            </a:r>
            <a:endParaRPr/>
          </a:p>
        </p:txBody>
      </p:sp>
      <p:sp>
        <p:nvSpPr>
          <p:cNvPr id="887" name="Google Shape;887;p4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grpSp>
        <p:nvGrpSpPr>
          <p:cNvPr id="892" name="Google Shape;892;p49"/>
          <p:cNvGrpSpPr/>
          <p:nvPr/>
        </p:nvGrpSpPr>
        <p:grpSpPr>
          <a:xfrm>
            <a:off x="413651" y="2868651"/>
            <a:ext cx="2581425" cy="1267487"/>
            <a:chOff x="613406" y="2274137"/>
            <a:chExt cx="3441900" cy="1689982"/>
          </a:xfrm>
        </p:grpSpPr>
        <p:grpSp>
          <p:nvGrpSpPr>
            <p:cNvPr id="893" name="Google Shape;893;p49"/>
            <p:cNvGrpSpPr/>
            <p:nvPr/>
          </p:nvGrpSpPr>
          <p:grpSpPr>
            <a:xfrm>
              <a:off x="706684" y="2274137"/>
              <a:ext cx="479100" cy="73819"/>
              <a:chOff x="575852" y="3662534"/>
              <a:chExt cx="479100" cy="73819"/>
            </a:xfrm>
          </p:grpSpPr>
          <p:cxnSp>
            <p:nvCxnSpPr>
              <p:cNvPr id="894" name="Google Shape;894;p49"/>
              <p:cNvCxnSpPr/>
              <p:nvPr/>
            </p:nvCxnSpPr>
            <p:spPr>
              <a:xfrm>
                <a:off x="575852" y="3662534"/>
                <a:ext cx="479100" cy="0"/>
              </a:xfrm>
              <a:prstGeom prst="straightConnector1">
                <a:avLst/>
              </a:prstGeom>
              <a:noFill/>
              <a:ln cap="rnd" cmpd="sng" w="12700">
                <a:solidFill>
                  <a:schemeClr val="accent1"/>
                </a:solidFill>
                <a:prstDash val="solid"/>
                <a:miter lim="800000"/>
                <a:headEnd len="sm" w="sm" type="none"/>
                <a:tailEnd len="sm" w="sm" type="none"/>
              </a:ln>
            </p:spPr>
          </p:cxnSp>
          <p:cxnSp>
            <p:nvCxnSpPr>
              <p:cNvPr id="895" name="Google Shape;895;p49"/>
              <p:cNvCxnSpPr/>
              <p:nvPr/>
            </p:nvCxnSpPr>
            <p:spPr>
              <a:xfrm>
                <a:off x="575852" y="3736353"/>
                <a:ext cx="322500" cy="0"/>
              </a:xfrm>
              <a:prstGeom prst="straightConnector1">
                <a:avLst/>
              </a:prstGeom>
              <a:noFill/>
              <a:ln cap="rnd" cmpd="sng" w="12700">
                <a:solidFill>
                  <a:schemeClr val="accent1"/>
                </a:solidFill>
                <a:prstDash val="solid"/>
                <a:miter lim="800000"/>
                <a:headEnd len="sm" w="sm" type="none"/>
                <a:tailEnd len="sm" w="sm" type="none"/>
              </a:ln>
            </p:spPr>
          </p:cxnSp>
        </p:grpSp>
        <p:sp>
          <p:nvSpPr>
            <p:cNvPr id="896" name="Google Shape;896;p49"/>
            <p:cNvSpPr txBox="1"/>
            <p:nvPr/>
          </p:nvSpPr>
          <p:spPr>
            <a:xfrm>
              <a:off x="613406" y="2624919"/>
              <a:ext cx="3441900" cy="13392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&amp; have strong scalability.</a:t>
              </a:r>
              <a:endParaRPr sz="900">
                <a:solidFill>
                  <a:schemeClr val="dk1"/>
                </a:solidFill>
              </a:endParaRPr>
            </a:p>
          </p:txBody>
        </p:sp>
      </p:grpSp>
      <p:grpSp>
        <p:nvGrpSpPr>
          <p:cNvPr id="897" name="Google Shape;897;p49"/>
          <p:cNvGrpSpPr/>
          <p:nvPr/>
        </p:nvGrpSpPr>
        <p:grpSpPr>
          <a:xfrm>
            <a:off x="6725590" y="1071618"/>
            <a:ext cx="2200804" cy="3329816"/>
            <a:chOff x="5656408" y="1182249"/>
            <a:chExt cx="2934405" cy="4439755"/>
          </a:xfrm>
        </p:grpSpPr>
        <p:grpSp>
          <p:nvGrpSpPr>
            <p:cNvPr id="898" name="Google Shape;898;p49"/>
            <p:cNvGrpSpPr/>
            <p:nvPr/>
          </p:nvGrpSpPr>
          <p:grpSpPr>
            <a:xfrm>
              <a:off x="6141010" y="1235997"/>
              <a:ext cx="1972800" cy="4181100"/>
              <a:chOff x="6141010" y="1235997"/>
              <a:chExt cx="1972800" cy="4181100"/>
            </a:xfrm>
          </p:grpSpPr>
          <p:sp>
            <p:nvSpPr>
              <p:cNvPr id="899" name="Google Shape;899;p49"/>
              <p:cNvSpPr/>
              <p:nvPr/>
            </p:nvSpPr>
            <p:spPr>
              <a:xfrm>
                <a:off x="6141010" y="1235997"/>
                <a:ext cx="1972800" cy="4181100"/>
              </a:xfrm>
              <a:prstGeom prst="roundRect">
                <a:avLst>
                  <a:gd fmla="val 13147" name="adj"/>
                </a:avLst>
              </a:prstGeom>
              <a:gradFill>
                <a:gsLst>
                  <a:gs pos="0">
                    <a:schemeClr val="lt1"/>
                  </a:gs>
                  <a:gs pos="14000">
                    <a:schemeClr val="lt1"/>
                  </a:gs>
                  <a:gs pos="69000">
                    <a:srgbClr val="CFCFCF"/>
                  </a:gs>
                  <a:gs pos="100000">
                    <a:srgbClr val="CFCFCF"/>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descr="A close up of a logo&#10;&#10;Description automatically generated" id="900" name="Google Shape;900;p49"/>
              <p:cNvPicPr preferRelativeResize="0"/>
              <p:nvPr/>
            </p:nvPicPr>
            <p:blipFill rotWithShape="1">
              <a:blip r:embed="rId3">
                <a:alphaModFix/>
              </a:blip>
              <a:srcRect b="0" l="0" r="0" t="0"/>
              <a:stretch/>
            </p:blipFill>
            <p:spPr>
              <a:xfrm>
                <a:off x="6629775" y="2715774"/>
                <a:ext cx="987668" cy="987669"/>
              </a:xfrm>
              <a:prstGeom prst="rect">
                <a:avLst/>
              </a:prstGeom>
              <a:noFill/>
              <a:ln>
                <a:noFill/>
              </a:ln>
            </p:spPr>
          </p:pic>
        </p:grpSp>
        <p:pic>
          <p:nvPicPr>
            <p:cNvPr id="901" name="Google Shape;901;p49"/>
            <p:cNvPicPr preferRelativeResize="0"/>
            <p:nvPr/>
          </p:nvPicPr>
          <p:blipFill rotWithShape="1">
            <a:blip r:embed="rId4">
              <a:alphaModFix/>
            </a:blip>
            <a:srcRect b="0" l="0" r="0" t="0"/>
            <a:stretch/>
          </p:blipFill>
          <p:spPr>
            <a:xfrm>
              <a:off x="5656408" y="1182249"/>
              <a:ext cx="2934405" cy="4439755"/>
            </a:xfrm>
            <a:prstGeom prst="rect">
              <a:avLst/>
            </a:prstGeom>
            <a:noFill/>
            <a:ln>
              <a:noFill/>
            </a:ln>
          </p:spPr>
        </p:pic>
      </p:grpSp>
      <p:pic>
        <p:nvPicPr>
          <p:cNvPr descr="imac2.png" id="902" name="Google Shape;902;p49"/>
          <p:cNvPicPr preferRelativeResize="0"/>
          <p:nvPr/>
        </p:nvPicPr>
        <p:blipFill rotWithShape="1">
          <a:blip r:embed="rId5">
            <a:alphaModFix/>
          </a:blip>
          <a:srcRect b="0" l="0" r="0" t="0"/>
          <a:stretch/>
        </p:blipFill>
        <p:spPr>
          <a:xfrm flipH="1">
            <a:off x="3798086" y="1091647"/>
            <a:ext cx="3197335" cy="3185582"/>
          </a:xfrm>
          <a:prstGeom prst="rect">
            <a:avLst/>
          </a:prstGeom>
          <a:noFill/>
          <a:ln>
            <a:noFill/>
          </a:ln>
        </p:spPr>
      </p:pic>
      <p:sp>
        <p:nvSpPr>
          <p:cNvPr id="903" name="Google Shape;903;p49"/>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
              <a:t>Portfolio</a:t>
            </a:r>
            <a:endParaRPr/>
          </a:p>
        </p:txBody>
      </p:sp>
      <p:sp>
        <p:nvSpPr>
          <p:cNvPr id="904" name="Google Shape;904;p4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05" name="Google Shape;905;p49"/>
          <p:cNvSpPr/>
          <p:nvPr/>
        </p:nvSpPr>
        <p:spPr>
          <a:xfrm>
            <a:off x="7449925" y="2200875"/>
            <a:ext cx="752100" cy="809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latin typeface="Poppins"/>
                <a:ea typeface="Poppins"/>
                <a:cs typeface="Poppins"/>
                <a:sym typeface="Poppins"/>
              </a:rPr>
              <a:t>X</a:t>
            </a:r>
            <a:endParaRPr sz="2600">
              <a:solidFill>
                <a:schemeClr val="lt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par>
                                <p:cTn fill="hold" nodeType="withEffect" presetClass="entr" presetID="10" presetSubtype="0">
                                  <p:stCondLst>
                                    <p:cond delay="250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childTnLst>
                          </p:cTn>
                        </p:par>
                        <p:par>
                          <p:cTn fill="hold">
                            <p:stCondLst>
                              <p:cond delay="1000"/>
                            </p:stCondLst>
                            <p:childTnLst>
                              <p:par>
                                <p:cTn fill="hold" nodeType="afterEffect" presetClass="entr" presetID="10" presetSubtype="0">
                                  <p:stCondLst>
                                    <p:cond delay="2500"/>
                                  </p:stCondLst>
                                  <p:childTnLst>
                                    <p:set>
                                      <p:cBhvr>
                                        <p:cTn dur="1" fill="hold">
                                          <p:stCondLst>
                                            <p:cond delay="0"/>
                                          </p:stCondLst>
                                        </p:cTn>
                                        <p:tgtEl>
                                          <p:spTgt spid="897"/>
                                        </p:tgtEl>
                                        <p:attrNameLst>
                                          <p:attrName>style.visibility</p:attrName>
                                        </p:attrNameLst>
                                      </p:cBhvr>
                                      <p:to>
                                        <p:strVal val="visible"/>
                                      </p:to>
                                    </p:set>
                                    <p:animEffect filter="fade" transition="in">
                                      <p:cBhvr>
                                        <p:cTn dur="1500"/>
                                        <p:tgtEl>
                                          <p:spTgt spid="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50"/>
          <p:cNvSpPr txBox="1"/>
          <p:nvPr/>
        </p:nvSpPr>
        <p:spPr>
          <a:xfrm flipH="1">
            <a:off x="2628136" y="2676914"/>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$2700</a:t>
            </a:r>
            <a:endParaRPr sz="1100">
              <a:solidFill>
                <a:schemeClr val="dk1"/>
              </a:solidFill>
            </a:endParaRPr>
          </a:p>
        </p:txBody>
      </p:sp>
      <p:sp>
        <p:nvSpPr>
          <p:cNvPr id="911" name="Google Shape;911;p50"/>
          <p:cNvSpPr txBox="1"/>
          <p:nvPr/>
        </p:nvSpPr>
        <p:spPr>
          <a:xfrm flipH="1">
            <a:off x="1782485" y="3138425"/>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$1600</a:t>
            </a:r>
            <a:endParaRPr sz="1100">
              <a:solidFill>
                <a:schemeClr val="dk1"/>
              </a:solidFill>
            </a:endParaRPr>
          </a:p>
        </p:txBody>
      </p:sp>
      <p:sp>
        <p:nvSpPr>
          <p:cNvPr id="912" name="Google Shape;912;p50"/>
          <p:cNvSpPr txBox="1"/>
          <p:nvPr/>
        </p:nvSpPr>
        <p:spPr>
          <a:xfrm flipH="1">
            <a:off x="936833" y="2207605"/>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$4250</a:t>
            </a:r>
            <a:endParaRPr sz="1100">
              <a:solidFill>
                <a:schemeClr val="dk1"/>
              </a:solidFill>
            </a:endParaRPr>
          </a:p>
        </p:txBody>
      </p:sp>
      <p:sp>
        <p:nvSpPr>
          <p:cNvPr id="913" name="Google Shape;913;p50"/>
          <p:cNvSpPr txBox="1"/>
          <p:nvPr/>
        </p:nvSpPr>
        <p:spPr>
          <a:xfrm flipH="1">
            <a:off x="1359659" y="1817918"/>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$5900</a:t>
            </a:r>
            <a:endParaRPr sz="1100">
              <a:solidFill>
                <a:schemeClr val="dk1"/>
              </a:solidFill>
            </a:endParaRPr>
          </a:p>
        </p:txBody>
      </p:sp>
      <p:sp>
        <p:nvSpPr>
          <p:cNvPr id="914" name="Google Shape;914;p50"/>
          <p:cNvSpPr txBox="1"/>
          <p:nvPr/>
        </p:nvSpPr>
        <p:spPr>
          <a:xfrm flipH="1">
            <a:off x="2205311" y="1500497"/>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$7680</a:t>
            </a:r>
            <a:endParaRPr sz="1100">
              <a:solidFill>
                <a:schemeClr val="dk1"/>
              </a:solidFill>
            </a:endParaRPr>
          </a:p>
        </p:txBody>
      </p:sp>
      <p:sp>
        <p:nvSpPr>
          <p:cNvPr id="915" name="Google Shape;915;p50"/>
          <p:cNvSpPr txBox="1"/>
          <p:nvPr/>
        </p:nvSpPr>
        <p:spPr>
          <a:xfrm flipH="1">
            <a:off x="514812" y="1024375"/>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$12000</a:t>
            </a:r>
            <a:endParaRPr sz="1100">
              <a:solidFill>
                <a:schemeClr val="dk1"/>
              </a:solidFill>
            </a:endParaRPr>
          </a:p>
        </p:txBody>
      </p:sp>
      <p:grpSp>
        <p:nvGrpSpPr>
          <p:cNvPr id="916" name="Google Shape;916;p50"/>
          <p:cNvGrpSpPr/>
          <p:nvPr/>
        </p:nvGrpSpPr>
        <p:grpSpPr>
          <a:xfrm>
            <a:off x="1214499" y="2072677"/>
            <a:ext cx="882391" cy="1840414"/>
            <a:chOff x="3024188" y="3378200"/>
            <a:chExt cx="2609851" cy="2530475"/>
          </a:xfrm>
        </p:grpSpPr>
        <p:sp>
          <p:nvSpPr>
            <p:cNvPr id="917" name="Google Shape;917;p50"/>
            <p:cNvSpPr/>
            <p:nvPr/>
          </p:nvSpPr>
          <p:spPr>
            <a:xfrm>
              <a:off x="3024188" y="3378200"/>
              <a:ext cx="1306513" cy="2530475"/>
            </a:xfrm>
            <a:custGeom>
              <a:rect b="b" l="l" r="r" t="t"/>
              <a:pathLst>
                <a:path extrusionOk="0"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18" name="Google Shape;918;p50"/>
            <p:cNvSpPr/>
            <p:nvPr/>
          </p:nvSpPr>
          <p:spPr>
            <a:xfrm>
              <a:off x="4330701" y="3378200"/>
              <a:ext cx="1303338" cy="2530475"/>
            </a:xfrm>
            <a:custGeom>
              <a:rect b="b" l="l" r="r" t="t"/>
              <a:pathLst>
                <a:path extrusionOk="0"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grpSp>
      <p:grpSp>
        <p:nvGrpSpPr>
          <p:cNvPr id="919" name="Google Shape;919;p50"/>
          <p:cNvGrpSpPr/>
          <p:nvPr/>
        </p:nvGrpSpPr>
        <p:grpSpPr>
          <a:xfrm>
            <a:off x="370482" y="1257537"/>
            <a:ext cx="880780" cy="2655553"/>
            <a:chOff x="4338638" y="2257425"/>
            <a:chExt cx="2605088" cy="3651249"/>
          </a:xfrm>
        </p:grpSpPr>
        <p:sp>
          <p:nvSpPr>
            <p:cNvPr id="920" name="Google Shape;920;p50"/>
            <p:cNvSpPr/>
            <p:nvPr/>
          </p:nvSpPr>
          <p:spPr>
            <a:xfrm>
              <a:off x="4338638" y="2257425"/>
              <a:ext cx="1303337" cy="3651249"/>
            </a:xfrm>
            <a:custGeom>
              <a:rect b="b" l="l" r="r" t="t"/>
              <a:pathLst>
                <a:path extrusionOk="0"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21" name="Google Shape;921;p50"/>
            <p:cNvSpPr/>
            <p:nvPr/>
          </p:nvSpPr>
          <p:spPr>
            <a:xfrm>
              <a:off x="5641976" y="2257425"/>
              <a:ext cx="1301750" cy="3651249"/>
            </a:xfrm>
            <a:custGeom>
              <a:rect b="b" l="l" r="r" t="t"/>
              <a:pathLst>
                <a:path extrusionOk="0"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grpSp>
      <p:grpSp>
        <p:nvGrpSpPr>
          <p:cNvPr id="922" name="Google Shape;922;p50"/>
          <p:cNvGrpSpPr/>
          <p:nvPr/>
        </p:nvGrpSpPr>
        <p:grpSpPr>
          <a:xfrm>
            <a:off x="792529" y="2486018"/>
            <a:ext cx="880780" cy="1427071"/>
            <a:chOff x="5661026" y="3946525"/>
            <a:chExt cx="2605088" cy="1962150"/>
          </a:xfrm>
        </p:grpSpPr>
        <p:sp>
          <p:nvSpPr>
            <p:cNvPr id="923" name="Google Shape;923;p50"/>
            <p:cNvSpPr/>
            <p:nvPr/>
          </p:nvSpPr>
          <p:spPr>
            <a:xfrm>
              <a:off x="5661026" y="3946525"/>
              <a:ext cx="1301750" cy="1962150"/>
            </a:xfrm>
            <a:custGeom>
              <a:rect b="b" l="l" r="r" t="t"/>
              <a:pathLst>
                <a:path extrusionOk="0"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24" name="Google Shape;924;p50"/>
            <p:cNvSpPr/>
            <p:nvPr/>
          </p:nvSpPr>
          <p:spPr>
            <a:xfrm>
              <a:off x="6962776" y="3946525"/>
              <a:ext cx="1303338" cy="1962150"/>
            </a:xfrm>
            <a:custGeom>
              <a:rect b="b" l="l" r="r" t="t"/>
              <a:pathLst>
                <a:path extrusionOk="0"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grpSp>
      <p:grpSp>
        <p:nvGrpSpPr>
          <p:cNvPr id="925" name="Google Shape;925;p50"/>
          <p:cNvGrpSpPr/>
          <p:nvPr/>
        </p:nvGrpSpPr>
        <p:grpSpPr>
          <a:xfrm>
            <a:off x="2060229" y="1749391"/>
            <a:ext cx="882390" cy="2163699"/>
            <a:chOff x="6970713" y="2933700"/>
            <a:chExt cx="2609851" cy="2974975"/>
          </a:xfrm>
        </p:grpSpPr>
        <p:sp>
          <p:nvSpPr>
            <p:cNvPr id="926" name="Google Shape;926;p50"/>
            <p:cNvSpPr/>
            <p:nvPr/>
          </p:nvSpPr>
          <p:spPr>
            <a:xfrm>
              <a:off x="8277226" y="2933700"/>
              <a:ext cx="1303338" cy="2974975"/>
            </a:xfrm>
            <a:custGeom>
              <a:rect b="b" l="l" r="r" t="t"/>
              <a:pathLst>
                <a:path extrusionOk="0" h="791" w="347">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27" name="Google Shape;927;p50"/>
            <p:cNvSpPr/>
            <p:nvPr/>
          </p:nvSpPr>
          <p:spPr>
            <a:xfrm>
              <a:off x="6970713" y="2933700"/>
              <a:ext cx="1306513" cy="2974975"/>
            </a:xfrm>
            <a:custGeom>
              <a:rect b="b" l="l" r="r" t="t"/>
              <a:pathLst>
                <a:path extrusionOk="0" h="791" w="348">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grpSp>
      <p:grpSp>
        <p:nvGrpSpPr>
          <p:cNvPr id="928" name="Google Shape;928;p50"/>
          <p:cNvGrpSpPr/>
          <p:nvPr/>
        </p:nvGrpSpPr>
        <p:grpSpPr>
          <a:xfrm>
            <a:off x="1638232" y="3401612"/>
            <a:ext cx="880780" cy="511484"/>
            <a:chOff x="8293101" y="5205412"/>
            <a:chExt cx="2605088" cy="703264"/>
          </a:xfrm>
        </p:grpSpPr>
        <p:sp>
          <p:nvSpPr>
            <p:cNvPr id="929" name="Google Shape;929;p50"/>
            <p:cNvSpPr/>
            <p:nvPr/>
          </p:nvSpPr>
          <p:spPr>
            <a:xfrm>
              <a:off x="8293101" y="5205412"/>
              <a:ext cx="1301750" cy="703263"/>
            </a:xfrm>
            <a:custGeom>
              <a:rect b="b" l="l" r="r" t="t"/>
              <a:pathLst>
                <a:path extrusionOk="0" h="187" w="34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30" name="Google Shape;930;p50"/>
            <p:cNvSpPr/>
            <p:nvPr/>
          </p:nvSpPr>
          <p:spPr>
            <a:xfrm>
              <a:off x="9594851" y="5205413"/>
              <a:ext cx="1303338" cy="703263"/>
            </a:xfrm>
            <a:custGeom>
              <a:rect b="b" l="l" r="r" t="t"/>
              <a:pathLst>
                <a:path extrusionOk="0" h="187" w="34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grpSp>
      <p:grpSp>
        <p:nvGrpSpPr>
          <p:cNvPr id="931" name="Google Shape;931;p50"/>
          <p:cNvGrpSpPr/>
          <p:nvPr/>
        </p:nvGrpSpPr>
        <p:grpSpPr>
          <a:xfrm>
            <a:off x="2905776" y="2389464"/>
            <a:ext cx="880780" cy="1524013"/>
            <a:chOff x="1706563" y="4518025"/>
            <a:chExt cx="2605088" cy="1390650"/>
          </a:xfrm>
        </p:grpSpPr>
        <p:sp>
          <p:nvSpPr>
            <p:cNvPr id="932" name="Google Shape;932;p50"/>
            <p:cNvSpPr/>
            <p:nvPr/>
          </p:nvSpPr>
          <p:spPr>
            <a:xfrm>
              <a:off x="1706563" y="4518025"/>
              <a:ext cx="1303338" cy="1390650"/>
            </a:xfrm>
            <a:custGeom>
              <a:rect b="b" l="l" r="r" t="t"/>
              <a:pathLst>
                <a:path extrusionOk="0"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sp>
          <p:nvSpPr>
            <p:cNvPr id="933" name="Google Shape;933;p50"/>
            <p:cNvSpPr/>
            <p:nvPr/>
          </p:nvSpPr>
          <p:spPr>
            <a:xfrm>
              <a:off x="3009901" y="4518025"/>
              <a:ext cx="1301750" cy="1390650"/>
            </a:xfrm>
            <a:custGeom>
              <a:rect b="b" l="l" r="r" t="t"/>
              <a:pathLst>
                <a:path extrusionOk="0"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solidFill>
                  <a:srgbClr val="000000"/>
                </a:solidFill>
                <a:latin typeface="Poppins"/>
                <a:ea typeface="Poppins"/>
                <a:cs typeface="Poppins"/>
                <a:sym typeface="Poppins"/>
              </a:endParaRPr>
            </a:p>
          </p:txBody>
        </p:sp>
      </p:grpSp>
      <p:grpSp>
        <p:nvGrpSpPr>
          <p:cNvPr id="934" name="Google Shape;934;p50"/>
          <p:cNvGrpSpPr/>
          <p:nvPr/>
        </p:nvGrpSpPr>
        <p:grpSpPr>
          <a:xfrm>
            <a:off x="2483755" y="2901668"/>
            <a:ext cx="880780" cy="1011419"/>
            <a:chOff x="1706563" y="4518025"/>
            <a:chExt cx="2605088" cy="1390650"/>
          </a:xfrm>
        </p:grpSpPr>
        <p:sp>
          <p:nvSpPr>
            <p:cNvPr id="935" name="Google Shape;935;p50"/>
            <p:cNvSpPr/>
            <p:nvPr/>
          </p:nvSpPr>
          <p:spPr>
            <a:xfrm>
              <a:off x="1706563" y="4518025"/>
              <a:ext cx="1303338" cy="1390650"/>
            </a:xfrm>
            <a:custGeom>
              <a:rect b="b" l="l" r="r" t="t"/>
              <a:pathLst>
                <a:path extrusionOk="0"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sp>
          <p:nvSpPr>
            <p:cNvPr id="936" name="Google Shape;936;p50"/>
            <p:cNvSpPr/>
            <p:nvPr/>
          </p:nvSpPr>
          <p:spPr>
            <a:xfrm>
              <a:off x="3009901" y="4518025"/>
              <a:ext cx="1301750" cy="1390650"/>
            </a:xfrm>
            <a:custGeom>
              <a:rect b="b" l="l" r="r" t="t"/>
              <a:pathLst>
                <a:path extrusionOk="0"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grpSp>
      <p:sp>
        <p:nvSpPr>
          <p:cNvPr id="937" name="Google Shape;937;p50"/>
          <p:cNvSpPr txBox="1"/>
          <p:nvPr/>
        </p:nvSpPr>
        <p:spPr>
          <a:xfrm flipH="1">
            <a:off x="3050157" y="2154875"/>
            <a:ext cx="591900" cy="161700"/>
          </a:xfrm>
          <a:prstGeom prst="rect">
            <a:avLst/>
          </a:prstGeom>
          <a:noFill/>
          <a:ln>
            <a:noFill/>
          </a:ln>
        </p:spPr>
        <p:txBody>
          <a:bodyPr anchorCtr="0" anchor="t" bIns="34275" lIns="68575" spcFirstLastPara="1" rIns="68575" wrap="square" tIns="34275">
            <a:spAutoFit/>
          </a:bodyPr>
          <a:lstStyle/>
          <a:p>
            <a:pPr indent="0" lvl="0" marL="0" marR="0" rtl="0" algn="ctr">
              <a:lnSpc>
                <a:spcPct val="120000"/>
              </a:lnSpc>
              <a:spcBef>
                <a:spcPts val="0"/>
              </a:spcBef>
              <a:spcAft>
                <a:spcPts val="0"/>
              </a:spcAft>
              <a:buNone/>
            </a:pPr>
            <a:r>
              <a:rPr lang="en" sz="600">
                <a:solidFill>
                  <a:schemeClr val="dk1"/>
                </a:solidFill>
                <a:latin typeface="Poppins"/>
                <a:ea typeface="Poppins"/>
                <a:cs typeface="Poppins"/>
                <a:sym typeface="Poppins"/>
              </a:rPr>
              <a:t>$2700</a:t>
            </a:r>
            <a:endParaRPr sz="1100">
              <a:solidFill>
                <a:schemeClr val="dk1"/>
              </a:solidFill>
            </a:endParaRPr>
          </a:p>
        </p:txBody>
      </p:sp>
      <p:grpSp>
        <p:nvGrpSpPr>
          <p:cNvPr id="938" name="Google Shape;938;p50"/>
          <p:cNvGrpSpPr/>
          <p:nvPr/>
        </p:nvGrpSpPr>
        <p:grpSpPr>
          <a:xfrm>
            <a:off x="370296" y="3913564"/>
            <a:ext cx="3416175" cy="225471"/>
            <a:chOff x="1199295" y="5218085"/>
            <a:chExt cx="4554900" cy="300628"/>
          </a:xfrm>
        </p:grpSpPr>
        <p:sp>
          <p:nvSpPr>
            <p:cNvPr id="939" name="Google Shape;939;p50"/>
            <p:cNvSpPr txBox="1"/>
            <p:nvPr/>
          </p:nvSpPr>
          <p:spPr>
            <a:xfrm flipH="1">
              <a:off x="148884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1</a:t>
              </a:r>
              <a:endParaRPr sz="1100"/>
            </a:p>
          </p:txBody>
        </p:sp>
        <p:cxnSp>
          <p:nvCxnSpPr>
            <p:cNvPr id="940" name="Google Shape;940;p50"/>
            <p:cNvCxnSpPr/>
            <p:nvPr/>
          </p:nvCxnSpPr>
          <p:spPr>
            <a:xfrm rot="10800000">
              <a:off x="1199295" y="5218085"/>
              <a:ext cx="4554900" cy="0"/>
            </a:xfrm>
            <a:prstGeom prst="straightConnector1">
              <a:avLst/>
            </a:prstGeom>
            <a:noFill/>
            <a:ln cap="rnd" cmpd="sng" w="38100">
              <a:solidFill>
                <a:srgbClr val="7F7F7F"/>
              </a:solidFill>
              <a:prstDash val="solid"/>
              <a:miter lim="800000"/>
              <a:headEnd len="sm" w="sm" type="none"/>
              <a:tailEnd len="sm" w="sm" type="none"/>
            </a:ln>
          </p:spPr>
        </p:cxnSp>
        <p:sp>
          <p:nvSpPr>
            <p:cNvPr id="941" name="Google Shape;941;p50"/>
            <p:cNvSpPr txBox="1"/>
            <p:nvPr/>
          </p:nvSpPr>
          <p:spPr>
            <a:xfrm flipH="1">
              <a:off x="205225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2</a:t>
              </a:r>
              <a:endParaRPr sz="1100"/>
            </a:p>
          </p:txBody>
        </p:sp>
        <p:sp>
          <p:nvSpPr>
            <p:cNvPr id="942" name="Google Shape;942;p50"/>
            <p:cNvSpPr txBox="1"/>
            <p:nvPr/>
          </p:nvSpPr>
          <p:spPr>
            <a:xfrm flipH="1">
              <a:off x="261566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3</a:t>
              </a:r>
              <a:endParaRPr sz="1100"/>
            </a:p>
          </p:txBody>
        </p:sp>
        <p:sp>
          <p:nvSpPr>
            <p:cNvPr id="943" name="Google Shape;943;p50"/>
            <p:cNvSpPr txBox="1"/>
            <p:nvPr/>
          </p:nvSpPr>
          <p:spPr>
            <a:xfrm flipH="1">
              <a:off x="317907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4</a:t>
              </a:r>
              <a:endParaRPr sz="1100"/>
            </a:p>
          </p:txBody>
        </p:sp>
        <p:sp>
          <p:nvSpPr>
            <p:cNvPr id="944" name="Google Shape;944;p50"/>
            <p:cNvSpPr txBox="1"/>
            <p:nvPr/>
          </p:nvSpPr>
          <p:spPr>
            <a:xfrm flipH="1">
              <a:off x="374248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5</a:t>
              </a:r>
              <a:endParaRPr sz="1100"/>
            </a:p>
          </p:txBody>
        </p:sp>
        <p:sp>
          <p:nvSpPr>
            <p:cNvPr id="945" name="Google Shape;945;p50"/>
            <p:cNvSpPr txBox="1"/>
            <p:nvPr/>
          </p:nvSpPr>
          <p:spPr>
            <a:xfrm flipH="1">
              <a:off x="430589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6</a:t>
              </a:r>
              <a:endParaRPr sz="1100"/>
            </a:p>
          </p:txBody>
        </p:sp>
        <p:sp>
          <p:nvSpPr>
            <p:cNvPr id="946" name="Google Shape;946;p50"/>
            <p:cNvSpPr txBox="1"/>
            <p:nvPr/>
          </p:nvSpPr>
          <p:spPr>
            <a:xfrm flipH="1">
              <a:off x="4869303" y="5303313"/>
              <a:ext cx="595500" cy="215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00">
                  <a:solidFill>
                    <a:srgbClr val="7F7F7F"/>
                  </a:solidFill>
                  <a:latin typeface="Poppins"/>
                  <a:ea typeface="Poppins"/>
                  <a:cs typeface="Poppins"/>
                  <a:sym typeface="Poppins"/>
                </a:rPr>
                <a:t>YR 7</a:t>
              </a:r>
              <a:endParaRPr sz="1100"/>
            </a:p>
          </p:txBody>
        </p:sp>
      </p:grpSp>
      <p:grpSp>
        <p:nvGrpSpPr>
          <p:cNvPr id="947" name="Google Shape;947;p50"/>
          <p:cNvGrpSpPr/>
          <p:nvPr/>
        </p:nvGrpSpPr>
        <p:grpSpPr>
          <a:xfrm>
            <a:off x="4970061" y="1683664"/>
            <a:ext cx="2782915" cy="707298"/>
            <a:chOff x="7588540" y="3783198"/>
            <a:chExt cx="3710553" cy="943064"/>
          </a:xfrm>
        </p:grpSpPr>
        <p:sp>
          <p:nvSpPr>
            <p:cNvPr id="948" name="Google Shape;948;p50"/>
            <p:cNvSpPr txBox="1"/>
            <p:nvPr/>
          </p:nvSpPr>
          <p:spPr>
            <a:xfrm>
              <a:off x="7600993" y="4024262"/>
              <a:ext cx="3698100" cy="702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lt1"/>
                  </a:solidFill>
                  <a:latin typeface="Poppins"/>
                  <a:ea typeface="Poppins"/>
                  <a:cs typeface="Poppins"/>
                  <a:sym typeface="Poppins"/>
                </a:rPr>
                <a:t>We believe that our product resolves our demographic’s biggest pain points &amp; have strong scalability.</a:t>
              </a:r>
              <a:endParaRPr sz="900" u="none" cap="none" strike="noStrike">
                <a:solidFill>
                  <a:schemeClr val="lt1"/>
                </a:solidFill>
                <a:latin typeface="Poppins"/>
                <a:ea typeface="Poppins"/>
                <a:cs typeface="Poppins"/>
                <a:sym typeface="Poppins"/>
              </a:endParaRPr>
            </a:p>
          </p:txBody>
        </p:sp>
        <p:sp>
          <p:nvSpPr>
            <p:cNvPr id="949" name="Google Shape;949;p50"/>
            <p:cNvSpPr txBox="1"/>
            <p:nvPr/>
          </p:nvSpPr>
          <p:spPr>
            <a:xfrm>
              <a:off x="7588540" y="3783198"/>
              <a:ext cx="25008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595959"/>
                </a:buClr>
                <a:buSzPts val="700"/>
                <a:buFont typeface="Poppins"/>
                <a:buNone/>
              </a:pPr>
              <a:r>
                <a:rPr b="1" lang="en" sz="900">
                  <a:solidFill>
                    <a:schemeClr val="lt1"/>
                  </a:solidFill>
                  <a:latin typeface="Poppins"/>
                  <a:ea typeface="Poppins"/>
                  <a:cs typeface="Poppins"/>
                  <a:sym typeface="Poppins"/>
                </a:rPr>
                <a:t>RESULTS CATEGORY A</a:t>
              </a:r>
              <a:endParaRPr b="1" sz="900" u="none" cap="none" strike="noStrike">
                <a:solidFill>
                  <a:schemeClr val="lt1"/>
                </a:solidFill>
                <a:latin typeface="Poppins"/>
                <a:ea typeface="Poppins"/>
                <a:cs typeface="Poppins"/>
                <a:sym typeface="Poppins"/>
              </a:endParaRPr>
            </a:p>
          </p:txBody>
        </p:sp>
      </p:grpSp>
      <p:sp>
        <p:nvSpPr>
          <p:cNvPr id="950" name="Google Shape;950;p50"/>
          <p:cNvSpPr/>
          <p:nvPr/>
        </p:nvSpPr>
        <p:spPr>
          <a:xfrm>
            <a:off x="4542925" y="1729393"/>
            <a:ext cx="394425" cy="394425"/>
          </a:xfrm>
          <a:prstGeom prst="ellipse">
            <a:avLst/>
          </a:prstGeom>
          <a:solidFill>
            <a:srgbClr val="6666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sp>
        <p:nvSpPr>
          <p:cNvPr id="951" name="Google Shape;951;p50"/>
          <p:cNvSpPr/>
          <p:nvPr/>
        </p:nvSpPr>
        <p:spPr>
          <a:xfrm>
            <a:off x="4651275" y="1862294"/>
            <a:ext cx="177780" cy="128679"/>
          </a:xfrm>
          <a:custGeom>
            <a:rect b="b" l="l" r="r" t="t"/>
            <a:pathLst>
              <a:path extrusionOk="0" h="152" w="210">
                <a:moveTo>
                  <a:pt x="195" y="73"/>
                </a:moveTo>
                <a:lnTo>
                  <a:pt x="197" y="72"/>
                </a:lnTo>
                <a:lnTo>
                  <a:pt x="71" y="0"/>
                </a:lnTo>
                <a:lnTo>
                  <a:pt x="16" y="24"/>
                </a:lnTo>
                <a:lnTo>
                  <a:pt x="16" y="24"/>
                </a:lnTo>
                <a:lnTo>
                  <a:pt x="0" y="60"/>
                </a:lnTo>
                <a:lnTo>
                  <a:pt x="140" y="152"/>
                </a:lnTo>
                <a:lnTo>
                  <a:pt x="210" y="95"/>
                </a:lnTo>
                <a:lnTo>
                  <a:pt x="195" y="73"/>
                </a:lnTo>
                <a:close/>
                <a:moveTo>
                  <a:pt x="70" y="8"/>
                </a:moveTo>
                <a:lnTo>
                  <a:pt x="183" y="72"/>
                </a:lnTo>
                <a:lnTo>
                  <a:pt x="147" y="96"/>
                </a:lnTo>
                <a:lnTo>
                  <a:pt x="31" y="24"/>
                </a:lnTo>
                <a:lnTo>
                  <a:pt x="70" y="8"/>
                </a:lnTo>
                <a:close/>
                <a:moveTo>
                  <a:pt x="10" y="57"/>
                </a:moveTo>
                <a:lnTo>
                  <a:pt x="22" y="28"/>
                </a:lnTo>
                <a:lnTo>
                  <a:pt x="144" y="103"/>
                </a:lnTo>
                <a:lnTo>
                  <a:pt x="140" y="144"/>
                </a:lnTo>
                <a:lnTo>
                  <a:pt x="10" y="57"/>
                </a:lnTo>
                <a:close/>
                <a:moveTo>
                  <a:pt x="151" y="103"/>
                </a:moveTo>
                <a:lnTo>
                  <a:pt x="188" y="76"/>
                </a:lnTo>
                <a:lnTo>
                  <a:pt x="200" y="95"/>
                </a:lnTo>
                <a:lnTo>
                  <a:pt x="147" y="137"/>
                </a:lnTo>
                <a:lnTo>
                  <a:pt x="151" y="10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sp>
        <p:nvSpPr>
          <p:cNvPr id="952" name="Google Shape;952;p50"/>
          <p:cNvSpPr/>
          <p:nvPr/>
        </p:nvSpPr>
        <p:spPr>
          <a:xfrm>
            <a:off x="4542925" y="2662076"/>
            <a:ext cx="394425" cy="394425"/>
          </a:xfrm>
          <a:prstGeom prst="ellipse">
            <a:avLst/>
          </a:prstGeom>
          <a:solidFill>
            <a:srgbClr val="6666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sp>
        <p:nvSpPr>
          <p:cNvPr id="953" name="Google Shape;953;p50"/>
          <p:cNvSpPr/>
          <p:nvPr/>
        </p:nvSpPr>
        <p:spPr>
          <a:xfrm>
            <a:off x="4656778" y="2780586"/>
            <a:ext cx="166775" cy="157462"/>
          </a:xfrm>
          <a:custGeom>
            <a:rect b="b" l="l" r="r" t="t"/>
            <a:pathLst>
              <a:path extrusionOk="0" h="204" w="216">
                <a:moveTo>
                  <a:pt x="216" y="44"/>
                </a:moveTo>
                <a:cubicBezTo>
                  <a:pt x="216" y="37"/>
                  <a:pt x="211" y="32"/>
                  <a:pt x="203" y="32"/>
                </a:cubicBezTo>
                <a:cubicBezTo>
                  <a:pt x="13" y="32"/>
                  <a:pt x="13" y="32"/>
                  <a:pt x="13" y="32"/>
                </a:cubicBezTo>
                <a:cubicBezTo>
                  <a:pt x="5" y="32"/>
                  <a:pt x="0" y="37"/>
                  <a:pt x="0" y="44"/>
                </a:cubicBezTo>
                <a:cubicBezTo>
                  <a:pt x="0" y="78"/>
                  <a:pt x="0" y="78"/>
                  <a:pt x="0" y="78"/>
                </a:cubicBezTo>
                <a:cubicBezTo>
                  <a:pt x="0" y="78"/>
                  <a:pt x="0" y="78"/>
                  <a:pt x="0" y="79"/>
                </a:cubicBezTo>
                <a:cubicBezTo>
                  <a:pt x="0" y="79"/>
                  <a:pt x="0" y="79"/>
                  <a:pt x="0" y="80"/>
                </a:cubicBezTo>
                <a:cubicBezTo>
                  <a:pt x="0" y="103"/>
                  <a:pt x="46" y="121"/>
                  <a:pt x="108" y="121"/>
                </a:cubicBezTo>
                <a:cubicBezTo>
                  <a:pt x="170" y="121"/>
                  <a:pt x="216" y="103"/>
                  <a:pt x="216" y="80"/>
                </a:cubicBezTo>
                <a:cubicBezTo>
                  <a:pt x="216" y="79"/>
                  <a:pt x="216" y="79"/>
                  <a:pt x="216" y="79"/>
                </a:cubicBezTo>
                <a:cubicBezTo>
                  <a:pt x="216" y="78"/>
                  <a:pt x="216" y="78"/>
                  <a:pt x="216" y="78"/>
                </a:cubicBezTo>
                <a:lnTo>
                  <a:pt x="216" y="44"/>
                </a:lnTo>
                <a:close/>
                <a:moveTo>
                  <a:pt x="208" y="79"/>
                </a:moveTo>
                <a:cubicBezTo>
                  <a:pt x="208" y="79"/>
                  <a:pt x="208" y="80"/>
                  <a:pt x="208" y="80"/>
                </a:cubicBezTo>
                <a:cubicBezTo>
                  <a:pt x="208" y="95"/>
                  <a:pt x="167" y="113"/>
                  <a:pt x="108" y="113"/>
                </a:cubicBezTo>
                <a:cubicBezTo>
                  <a:pt x="49" y="113"/>
                  <a:pt x="8" y="95"/>
                  <a:pt x="8" y="80"/>
                </a:cubicBezTo>
                <a:cubicBezTo>
                  <a:pt x="8" y="80"/>
                  <a:pt x="8" y="79"/>
                  <a:pt x="8" y="79"/>
                </a:cubicBezTo>
                <a:cubicBezTo>
                  <a:pt x="8" y="44"/>
                  <a:pt x="8" y="44"/>
                  <a:pt x="8" y="44"/>
                </a:cubicBezTo>
                <a:cubicBezTo>
                  <a:pt x="8" y="41"/>
                  <a:pt x="10" y="40"/>
                  <a:pt x="13" y="40"/>
                </a:cubicBezTo>
                <a:cubicBezTo>
                  <a:pt x="203" y="40"/>
                  <a:pt x="203" y="40"/>
                  <a:pt x="203" y="40"/>
                </a:cubicBezTo>
                <a:cubicBezTo>
                  <a:pt x="206" y="40"/>
                  <a:pt x="208" y="41"/>
                  <a:pt x="208" y="44"/>
                </a:cubicBezTo>
                <a:cubicBezTo>
                  <a:pt x="208" y="78"/>
                  <a:pt x="208" y="78"/>
                  <a:pt x="208" y="78"/>
                </a:cubicBezTo>
                <a:cubicBezTo>
                  <a:pt x="208" y="79"/>
                  <a:pt x="208" y="79"/>
                  <a:pt x="208" y="79"/>
                </a:cubicBezTo>
                <a:close/>
                <a:moveTo>
                  <a:pt x="212" y="108"/>
                </a:moveTo>
                <a:cubicBezTo>
                  <a:pt x="210" y="108"/>
                  <a:pt x="208" y="110"/>
                  <a:pt x="208" y="112"/>
                </a:cubicBezTo>
                <a:cubicBezTo>
                  <a:pt x="208" y="196"/>
                  <a:pt x="208" y="196"/>
                  <a:pt x="208" y="196"/>
                </a:cubicBezTo>
                <a:cubicBezTo>
                  <a:pt x="8" y="196"/>
                  <a:pt x="8" y="196"/>
                  <a:pt x="8" y="196"/>
                </a:cubicBezTo>
                <a:cubicBezTo>
                  <a:pt x="8" y="112"/>
                  <a:pt x="8" y="112"/>
                  <a:pt x="8" y="112"/>
                </a:cubicBezTo>
                <a:cubicBezTo>
                  <a:pt x="8" y="110"/>
                  <a:pt x="6" y="108"/>
                  <a:pt x="4" y="108"/>
                </a:cubicBezTo>
                <a:cubicBezTo>
                  <a:pt x="2" y="108"/>
                  <a:pt x="0" y="110"/>
                  <a:pt x="0" y="112"/>
                </a:cubicBezTo>
                <a:cubicBezTo>
                  <a:pt x="0" y="204"/>
                  <a:pt x="0" y="204"/>
                  <a:pt x="0" y="204"/>
                </a:cubicBezTo>
                <a:cubicBezTo>
                  <a:pt x="216" y="204"/>
                  <a:pt x="216" y="204"/>
                  <a:pt x="216" y="204"/>
                </a:cubicBezTo>
                <a:cubicBezTo>
                  <a:pt x="216" y="112"/>
                  <a:pt x="216" y="112"/>
                  <a:pt x="216" y="112"/>
                </a:cubicBezTo>
                <a:cubicBezTo>
                  <a:pt x="216" y="110"/>
                  <a:pt x="214" y="108"/>
                  <a:pt x="212" y="108"/>
                </a:cubicBezTo>
                <a:close/>
                <a:moveTo>
                  <a:pt x="128" y="140"/>
                </a:moveTo>
                <a:cubicBezTo>
                  <a:pt x="130" y="140"/>
                  <a:pt x="132" y="138"/>
                  <a:pt x="132" y="136"/>
                </a:cubicBezTo>
                <a:cubicBezTo>
                  <a:pt x="132" y="134"/>
                  <a:pt x="130" y="132"/>
                  <a:pt x="128" y="132"/>
                </a:cubicBezTo>
                <a:cubicBezTo>
                  <a:pt x="88" y="132"/>
                  <a:pt x="88" y="132"/>
                  <a:pt x="88" y="132"/>
                </a:cubicBezTo>
                <a:cubicBezTo>
                  <a:pt x="86" y="132"/>
                  <a:pt x="84" y="134"/>
                  <a:pt x="84" y="136"/>
                </a:cubicBezTo>
                <a:cubicBezTo>
                  <a:pt x="84" y="138"/>
                  <a:pt x="86" y="140"/>
                  <a:pt x="88" y="140"/>
                </a:cubicBezTo>
                <a:lnTo>
                  <a:pt x="128" y="140"/>
                </a:lnTo>
                <a:close/>
                <a:moveTo>
                  <a:pt x="64" y="28"/>
                </a:moveTo>
                <a:cubicBezTo>
                  <a:pt x="66" y="28"/>
                  <a:pt x="68" y="26"/>
                  <a:pt x="68" y="24"/>
                </a:cubicBezTo>
                <a:cubicBezTo>
                  <a:pt x="68" y="12"/>
                  <a:pt x="68" y="12"/>
                  <a:pt x="68" y="12"/>
                </a:cubicBezTo>
                <a:cubicBezTo>
                  <a:pt x="68" y="10"/>
                  <a:pt x="70" y="8"/>
                  <a:pt x="71" y="8"/>
                </a:cubicBezTo>
                <a:cubicBezTo>
                  <a:pt x="141" y="8"/>
                  <a:pt x="141" y="8"/>
                  <a:pt x="141" y="8"/>
                </a:cubicBezTo>
                <a:cubicBezTo>
                  <a:pt x="142" y="8"/>
                  <a:pt x="144" y="10"/>
                  <a:pt x="144" y="12"/>
                </a:cubicBezTo>
                <a:cubicBezTo>
                  <a:pt x="144" y="24"/>
                  <a:pt x="144" y="24"/>
                  <a:pt x="144" y="24"/>
                </a:cubicBezTo>
                <a:cubicBezTo>
                  <a:pt x="144" y="26"/>
                  <a:pt x="146" y="28"/>
                  <a:pt x="148" y="28"/>
                </a:cubicBezTo>
                <a:cubicBezTo>
                  <a:pt x="150" y="28"/>
                  <a:pt x="152" y="26"/>
                  <a:pt x="152" y="24"/>
                </a:cubicBezTo>
                <a:cubicBezTo>
                  <a:pt x="152" y="12"/>
                  <a:pt x="152" y="12"/>
                  <a:pt x="152" y="12"/>
                </a:cubicBezTo>
                <a:cubicBezTo>
                  <a:pt x="152" y="6"/>
                  <a:pt x="147" y="0"/>
                  <a:pt x="141" y="0"/>
                </a:cubicBezTo>
                <a:cubicBezTo>
                  <a:pt x="71" y="0"/>
                  <a:pt x="71" y="0"/>
                  <a:pt x="71" y="0"/>
                </a:cubicBezTo>
                <a:cubicBezTo>
                  <a:pt x="65" y="0"/>
                  <a:pt x="60" y="6"/>
                  <a:pt x="60" y="12"/>
                </a:cubicBezTo>
                <a:cubicBezTo>
                  <a:pt x="60" y="24"/>
                  <a:pt x="60" y="24"/>
                  <a:pt x="60" y="24"/>
                </a:cubicBezTo>
                <a:cubicBezTo>
                  <a:pt x="60" y="26"/>
                  <a:pt x="62" y="28"/>
                  <a:pt x="64" y="2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grpSp>
        <p:nvGrpSpPr>
          <p:cNvPr id="954" name="Google Shape;954;p50"/>
          <p:cNvGrpSpPr/>
          <p:nvPr/>
        </p:nvGrpSpPr>
        <p:grpSpPr>
          <a:xfrm>
            <a:off x="4970061" y="2616348"/>
            <a:ext cx="2792365" cy="707315"/>
            <a:chOff x="7588540" y="3783198"/>
            <a:chExt cx="3723153" cy="943087"/>
          </a:xfrm>
        </p:grpSpPr>
        <p:sp>
          <p:nvSpPr>
            <p:cNvPr id="955" name="Google Shape;955;p50"/>
            <p:cNvSpPr txBox="1"/>
            <p:nvPr/>
          </p:nvSpPr>
          <p:spPr>
            <a:xfrm>
              <a:off x="7600993" y="4024285"/>
              <a:ext cx="3710700" cy="702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lt1"/>
                  </a:solidFill>
                  <a:latin typeface="Poppins"/>
                  <a:ea typeface="Poppins"/>
                  <a:cs typeface="Poppins"/>
                  <a:sym typeface="Poppins"/>
                </a:rPr>
                <a:t>We believe that our product resolves our demographic’s biggest pain points &amp; have strong scalability.</a:t>
              </a:r>
              <a:endParaRPr sz="900" u="none" cap="none" strike="noStrike">
                <a:solidFill>
                  <a:schemeClr val="lt1"/>
                </a:solidFill>
                <a:latin typeface="Poppins"/>
                <a:ea typeface="Poppins"/>
                <a:cs typeface="Poppins"/>
                <a:sym typeface="Poppins"/>
              </a:endParaRPr>
            </a:p>
          </p:txBody>
        </p:sp>
        <p:sp>
          <p:nvSpPr>
            <p:cNvPr id="956" name="Google Shape;956;p50"/>
            <p:cNvSpPr txBox="1"/>
            <p:nvPr/>
          </p:nvSpPr>
          <p:spPr>
            <a:xfrm>
              <a:off x="7588540" y="3783198"/>
              <a:ext cx="25008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595959"/>
                </a:buClr>
                <a:buSzPts val="700"/>
                <a:buFont typeface="Poppins"/>
                <a:buNone/>
              </a:pPr>
              <a:r>
                <a:rPr b="1" lang="en" sz="900" u="none" cap="none" strike="noStrike">
                  <a:solidFill>
                    <a:schemeClr val="lt1"/>
                  </a:solidFill>
                  <a:latin typeface="Poppins"/>
                  <a:ea typeface="Poppins"/>
                  <a:cs typeface="Poppins"/>
                  <a:sym typeface="Poppins"/>
                </a:rPr>
                <a:t>RESULTS CATEGORY B</a:t>
              </a:r>
              <a:endParaRPr b="1" sz="900">
                <a:solidFill>
                  <a:schemeClr val="lt1"/>
                </a:solidFill>
              </a:endParaRPr>
            </a:p>
          </p:txBody>
        </p:sp>
      </p:grpSp>
      <p:sp>
        <p:nvSpPr>
          <p:cNvPr id="957" name="Google Shape;957;p50"/>
          <p:cNvSpPr/>
          <p:nvPr/>
        </p:nvSpPr>
        <p:spPr>
          <a:xfrm>
            <a:off x="4542925" y="3640522"/>
            <a:ext cx="394425" cy="394425"/>
          </a:xfrm>
          <a:prstGeom prst="ellipse">
            <a:avLst/>
          </a:prstGeom>
          <a:solidFill>
            <a:srgbClr val="6666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sp>
        <p:nvSpPr>
          <p:cNvPr id="958" name="Google Shape;958;p50"/>
          <p:cNvSpPr/>
          <p:nvPr/>
        </p:nvSpPr>
        <p:spPr>
          <a:xfrm>
            <a:off x="4664397" y="3759032"/>
            <a:ext cx="151536" cy="157462"/>
          </a:xfrm>
          <a:custGeom>
            <a:rect b="b" l="l" r="r" t="t"/>
            <a:pathLst>
              <a:path extrusionOk="0" h="204" w="196">
                <a:moveTo>
                  <a:pt x="24" y="0"/>
                </a:moveTo>
                <a:cubicBezTo>
                  <a:pt x="16" y="0"/>
                  <a:pt x="16" y="0"/>
                  <a:pt x="16" y="0"/>
                </a:cubicBezTo>
                <a:cubicBezTo>
                  <a:pt x="16" y="44"/>
                  <a:pt x="16" y="44"/>
                  <a:pt x="16" y="44"/>
                </a:cubicBezTo>
                <a:cubicBezTo>
                  <a:pt x="24" y="44"/>
                  <a:pt x="24" y="44"/>
                  <a:pt x="24" y="44"/>
                </a:cubicBezTo>
                <a:lnTo>
                  <a:pt x="24" y="0"/>
                </a:lnTo>
                <a:close/>
                <a:moveTo>
                  <a:pt x="16" y="164"/>
                </a:moveTo>
                <a:cubicBezTo>
                  <a:pt x="24" y="164"/>
                  <a:pt x="24" y="164"/>
                  <a:pt x="24" y="164"/>
                </a:cubicBezTo>
                <a:cubicBezTo>
                  <a:pt x="24" y="124"/>
                  <a:pt x="24" y="124"/>
                  <a:pt x="24" y="124"/>
                </a:cubicBezTo>
                <a:cubicBezTo>
                  <a:pt x="16" y="124"/>
                  <a:pt x="16" y="124"/>
                  <a:pt x="16" y="124"/>
                </a:cubicBezTo>
                <a:lnTo>
                  <a:pt x="16" y="164"/>
                </a:lnTo>
                <a:close/>
                <a:moveTo>
                  <a:pt x="28" y="52"/>
                </a:moveTo>
                <a:cubicBezTo>
                  <a:pt x="12" y="52"/>
                  <a:pt x="12" y="52"/>
                  <a:pt x="12" y="52"/>
                </a:cubicBezTo>
                <a:cubicBezTo>
                  <a:pt x="5" y="52"/>
                  <a:pt x="0" y="57"/>
                  <a:pt x="0" y="64"/>
                </a:cubicBezTo>
                <a:cubicBezTo>
                  <a:pt x="0" y="104"/>
                  <a:pt x="0" y="104"/>
                  <a:pt x="0" y="104"/>
                </a:cubicBezTo>
                <a:cubicBezTo>
                  <a:pt x="0" y="111"/>
                  <a:pt x="5" y="116"/>
                  <a:pt x="12" y="116"/>
                </a:cubicBezTo>
                <a:cubicBezTo>
                  <a:pt x="28" y="116"/>
                  <a:pt x="28" y="116"/>
                  <a:pt x="28" y="116"/>
                </a:cubicBezTo>
                <a:cubicBezTo>
                  <a:pt x="35" y="116"/>
                  <a:pt x="40" y="111"/>
                  <a:pt x="40" y="104"/>
                </a:cubicBezTo>
                <a:cubicBezTo>
                  <a:pt x="40" y="64"/>
                  <a:pt x="40" y="64"/>
                  <a:pt x="40" y="64"/>
                </a:cubicBezTo>
                <a:cubicBezTo>
                  <a:pt x="40" y="57"/>
                  <a:pt x="35" y="52"/>
                  <a:pt x="28" y="52"/>
                </a:cubicBezTo>
                <a:close/>
                <a:moveTo>
                  <a:pt x="32" y="104"/>
                </a:moveTo>
                <a:cubicBezTo>
                  <a:pt x="32" y="106"/>
                  <a:pt x="30" y="108"/>
                  <a:pt x="28" y="108"/>
                </a:cubicBezTo>
                <a:cubicBezTo>
                  <a:pt x="12" y="108"/>
                  <a:pt x="12" y="108"/>
                  <a:pt x="12" y="108"/>
                </a:cubicBezTo>
                <a:cubicBezTo>
                  <a:pt x="10" y="108"/>
                  <a:pt x="8" y="106"/>
                  <a:pt x="8" y="104"/>
                </a:cubicBezTo>
                <a:cubicBezTo>
                  <a:pt x="8" y="64"/>
                  <a:pt x="8" y="64"/>
                  <a:pt x="8" y="64"/>
                </a:cubicBezTo>
                <a:cubicBezTo>
                  <a:pt x="8" y="62"/>
                  <a:pt x="10" y="60"/>
                  <a:pt x="12" y="60"/>
                </a:cubicBezTo>
                <a:cubicBezTo>
                  <a:pt x="28" y="60"/>
                  <a:pt x="28" y="60"/>
                  <a:pt x="28" y="60"/>
                </a:cubicBezTo>
                <a:cubicBezTo>
                  <a:pt x="30" y="60"/>
                  <a:pt x="32" y="62"/>
                  <a:pt x="32" y="64"/>
                </a:cubicBezTo>
                <a:lnTo>
                  <a:pt x="32" y="104"/>
                </a:lnTo>
                <a:close/>
                <a:moveTo>
                  <a:pt x="76" y="40"/>
                </a:moveTo>
                <a:cubicBezTo>
                  <a:pt x="68" y="40"/>
                  <a:pt x="68" y="40"/>
                  <a:pt x="68" y="40"/>
                </a:cubicBezTo>
                <a:cubicBezTo>
                  <a:pt x="68" y="84"/>
                  <a:pt x="68" y="84"/>
                  <a:pt x="68" y="84"/>
                </a:cubicBezTo>
                <a:cubicBezTo>
                  <a:pt x="76" y="84"/>
                  <a:pt x="76" y="84"/>
                  <a:pt x="76" y="84"/>
                </a:cubicBezTo>
                <a:lnTo>
                  <a:pt x="76" y="40"/>
                </a:lnTo>
                <a:close/>
                <a:moveTo>
                  <a:pt x="68" y="204"/>
                </a:moveTo>
                <a:cubicBezTo>
                  <a:pt x="76" y="204"/>
                  <a:pt x="76" y="204"/>
                  <a:pt x="76" y="204"/>
                </a:cubicBezTo>
                <a:cubicBezTo>
                  <a:pt x="76" y="164"/>
                  <a:pt x="76" y="164"/>
                  <a:pt x="76" y="164"/>
                </a:cubicBezTo>
                <a:cubicBezTo>
                  <a:pt x="68" y="164"/>
                  <a:pt x="68" y="164"/>
                  <a:pt x="68" y="164"/>
                </a:cubicBezTo>
                <a:lnTo>
                  <a:pt x="68" y="204"/>
                </a:lnTo>
                <a:close/>
                <a:moveTo>
                  <a:pt x="80" y="92"/>
                </a:moveTo>
                <a:cubicBezTo>
                  <a:pt x="64" y="92"/>
                  <a:pt x="64" y="92"/>
                  <a:pt x="64" y="92"/>
                </a:cubicBezTo>
                <a:cubicBezTo>
                  <a:pt x="57" y="92"/>
                  <a:pt x="52" y="97"/>
                  <a:pt x="52" y="104"/>
                </a:cubicBezTo>
                <a:cubicBezTo>
                  <a:pt x="52" y="144"/>
                  <a:pt x="52" y="144"/>
                  <a:pt x="52" y="144"/>
                </a:cubicBezTo>
                <a:cubicBezTo>
                  <a:pt x="52" y="151"/>
                  <a:pt x="57" y="156"/>
                  <a:pt x="64" y="156"/>
                </a:cubicBezTo>
                <a:cubicBezTo>
                  <a:pt x="80" y="156"/>
                  <a:pt x="80" y="156"/>
                  <a:pt x="80" y="156"/>
                </a:cubicBezTo>
                <a:cubicBezTo>
                  <a:pt x="87" y="156"/>
                  <a:pt x="92" y="151"/>
                  <a:pt x="92" y="144"/>
                </a:cubicBezTo>
                <a:cubicBezTo>
                  <a:pt x="92" y="104"/>
                  <a:pt x="92" y="104"/>
                  <a:pt x="92" y="104"/>
                </a:cubicBezTo>
                <a:cubicBezTo>
                  <a:pt x="92" y="97"/>
                  <a:pt x="87" y="92"/>
                  <a:pt x="80" y="92"/>
                </a:cubicBezTo>
                <a:close/>
                <a:moveTo>
                  <a:pt x="84" y="144"/>
                </a:moveTo>
                <a:cubicBezTo>
                  <a:pt x="84" y="146"/>
                  <a:pt x="82" y="148"/>
                  <a:pt x="80" y="148"/>
                </a:cubicBezTo>
                <a:cubicBezTo>
                  <a:pt x="64" y="148"/>
                  <a:pt x="64" y="148"/>
                  <a:pt x="64" y="148"/>
                </a:cubicBezTo>
                <a:cubicBezTo>
                  <a:pt x="62" y="148"/>
                  <a:pt x="60" y="146"/>
                  <a:pt x="60" y="144"/>
                </a:cubicBezTo>
                <a:cubicBezTo>
                  <a:pt x="60" y="104"/>
                  <a:pt x="60" y="104"/>
                  <a:pt x="60" y="104"/>
                </a:cubicBezTo>
                <a:cubicBezTo>
                  <a:pt x="60" y="102"/>
                  <a:pt x="62" y="100"/>
                  <a:pt x="64" y="100"/>
                </a:cubicBezTo>
                <a:cubicBezTo>
                  <a:pt x="80" y="100"/>
                  <a:pt x="80" y="100"/>
                  <a:pt x="80" y="100"/>
                </a:cubicBezTo>
                <a:cubicBezTo>
                  <a:pt x="82" y="100"/>
                  <a:pt x="84" y="102"/>
                  <a:pt x="84" y="104"/>
                </a:cubicBezTo>
                <a:lnTo>
                  <a:pt x="84" y="144"/>
                </a:lnTo>
                <a:close/>
                <a:moveTo>
                  <a:pt x="128" y="0"/>
                </a:moveTo>
                <a:cubicBezTo>
                  <a:pt x="120" y="0"/>
                  <a:pt x="120" y="0"/>
                  <a:pt x="120" y="0"/>
                </a:cubicBezTo>
                <a:cubicBezTo>
                  <a:pt x="120" y="44"/>
                  <a:pt x="120" y="44"/>
                  <a:pt x="120" y="44"/>
                </a:cubicBezTo>
                <a:cubicBezTo>
                  <a:pt x="128" y="44"/>
                  <a:pt x="128" y="44"/>
                  <a:pt x="128" y="44"/>
                </a:cubicBezTo>
                <a:lnTo>
                  <a:pt x="128" y="0"/>
                </a:lnTo>
                <a:close/>
                <a:moveTo>
                  <a:pt x="120" y="164"/>
                </a:moveTo>
                <a:cubicBezTo>
                  <a:pt x="128" y="164"/>
                  <a:pt x="128" y="164"/>
                  <a:pt x="128" y="164"/>
                </a:cubicBezTo>
                <a:cubicBezTo>
                  <a:pt x="128" y="124"/>
                  <a:pt x="128" y="124"/>
                  <a:pt x="128" y="124"/>
                </a:cubicBezTo>
                <a:cubicBezTo>
                  <a:pt x="120" y="124"/>
                  <a:pt x="120" y="124"/>
                  <a:pt x="120" y="124"/>
                </a:cubicBezTo>
                <a:lnTo>
                  <a:pt x="120" y="164"/>
                </a:lnTo>
                <a:close/>
                <a:moveTo>
                  <a:pt x="132" y="52"/>
                </a:moveTo>
                <a:cubicBezTo>
                  <a:pt x="116" y="52"/>
                  <a:pt x="116" y="52"/>
                  <a:pt x="116" y="52"/>
                </a:cubicBezTo>
                <a:cubicBezTo>
                  <a:pt x="109" y="52"/>
                  <a:pt x="104" y="57"/>
                  <a:pt x="104" y="64"/>
                </a:cubicBezTo>
                <a:cubicBezTo>
                  <a:pt x="104" y="104"/>
                  <a:pt x="104" y="104"/>
                  <a:pt x="104" y="104"/>
                </a:cubicBezTo>
                <a:cubicBezTo>
                  <a:pt x="104" y="111"/>
                  <a:pt x="109" y="116"/>
                  <a:pt x="116" y="116"/>
                </a:cubicBezTo>
                <a:cubicBezTo>
                  <a:pt x="132" y="116"/>
                  <a:pt x="132" y="116"/>
                  <a:pt x="132" y="116"/>
                </a:cubicBezTo>
                <a:cubicBezTo>
                  <a:pt x="139" y="116"/>
                  <a:pt x="144" y="111"/>
                  <a:pt x="144" y="104"/>
                </a:cubicBezTo>
                <a:cubicBezTo>
                  <a:pt x="144" y="64"/>
                  <a:pt x="144" y="64"/>
                  <a:pt x="144" y="64"/>
                </a:cubicBezTo>
                <a:cubicBezTo>
                  <a:pt x="144" y="57"/>
                  <a:pt x="139" y="52"/>
                  <a:pt x="132" y="52"/>
                </a:cubicBezTo>
                <a:close/>
                <a:moveTo>
                  <a:pt x="136" y="104"/>
                </a:moveTo>
                <a:cubicBezTo>
                  <a:pt x="136" y="106"/>
                  <a:pt x="134" y="108"/>
                  <a:pt x="132" y="108"/>
                </a:cubicBezTo>
                <a:cubicBezTo>
                  <a:pt x="116" y="108"/>
                  <a:pt x="116" y="108"/>
                  <a:pt x="116" y="108"/>
                </a:cubicBezTo>
                <a:cubicBezTo>
                  <a:pt x="114" y="108"/>
                  <a:pt x="112" y="106"/>
                  <a:pt x="112" y="104"/>
                </a:cubicBezTo>
                <a:cubicBezTo>
                  <a:pt x="112" y="64"/>
                  <a:pt x="112" y="64"/>
                  <a:pt x="112" y="64"/>
                </a:cubicBezTo>
                <a:cubicBezTo>
                  <a:pt x="112" y="62"/>
                  <a:pt x="114" y="60"/>
                  <a:pt x="116" y="60"/>
                </a:cubicBezTo>
                <a:cubicBezTo>
                  <a:pt x="132" y="60"/>
                  <a:pt x="132" y="60"/>
                  <a:pt x="132" y="60"/>
                </a:cubicBezTo>
                <a:cubicBezTo>
                  <a:pt x="134" y="60"/>
                  <a:pt x="136" y="62"/>
                  <a:pt x="136" y="64"/>
                </a:cubicBezTo>
                <a:lnTo>
                  <a:pt x="136" y="104"/>
                </a:lnTo>
                <a:close/>
                <a:moveTo>
                  <a:pt x="180" y="40"/>
                </a:moveTo>
                <a:cubicBezTo>
                  <a:pt x="172" y="40"/>
                  <a:pt x="172" y="40"/>
                  <a:pt x="172" y="40"/>
                </a:cubicBezTo>
                <a:cubicBezTo>
                  <a:pt x="172" y="84"/>
                  <a:pt x="172" y="84"/>
                  <a:pt x="172" y="84"/>
                </a:cubicBezTo>
                <a:cubicBezTo>
                  <a:pt x="180" y="84"/>
                  <a:pt x="180" y="84"/>
                  <a:pt x="180" y="84"/>
                </a:cubicBezTo>
                <a:lnTo>
                  <a:pt x="180" y="40"/>
                </a:lnTo>
                <a:close/>
                <a:moveTo>
                  <a:pt x="172" y="204"/>
                </a:moveTo>
                <a:cubicBezTo>
                  <a:pt x="180" y="204"/>
                  <a:pt x="180" y="204"/>
                  <a:pt x="180" y="204"/>
                </a:cubicBezTo>
                <a:cubicBezTo>
                  <a:pt x="180" y="164"/>
                  <a:pt x="180" y="164"/>
                  <a:pt x="180" y="164"/>
                </a:cubicBezTo>
                <a:cubicBezTo>
                  <a:pt x="172" y="164"/>
                  <a:pt x="172" y="164"/>
                  <a:pt x="172" y="164"/>
                </a:cubicBezTo>
                <a:lnTo>
                  <a:pt x="172" y="204"/>
                </a:lnTo>
                <a:close/>
                <a:moveTo>
                  <a:pt x="184" y="92"/>
                </a:moveTo>
                <a:cubicBezTo>
                  <a:pt x="168" y="92"/>
                  <a:pt x="168" y="92"/>
                  <a:pt x="168" y="92"/>
                </a:cubicBezTo>
                <a:cubicBezTo>
                  <a:pt x="161" y="92"/>
                  <a:pt x="156" y="97"/>
                  <a:pt x="156" y="104"/>
                </a:cubicBezTo>
                <a:cubicBezTo>
                  <a:pt x="156" y="144"/>
                  <a:pt x="156" y="144"/>
                  <a:pt x="156" y="144"/>
                </a:cubicBezTo>
                <a:cubicBezTo>
                  <a:pt x="156" y="151"/>
                  <a:pt x="161" y="156"/>
                  <a:pt x="168" y="156"/>
                </a:cubicBezTo>
                <a:cubicBezTo>
                  <a:pt x="184" y="156"/>
                  <a:pt x="184" y="156"/>
                  <a:pt x="184" y="156"/>
                </a:cubicBezTo>
                <a:cubicBezTo>
                  <a:pt x="191" y="156"/>
                  <a:pt x="196" y="151"/>
                  <a:pt x="196" y="144"/>
                </a:cubicBezTo>
                <a:cubicBezTo>
                  <a:pt x="196" y="104"/>
                  <a:pt x="196" y="104"/>
                  <a:pt x="196" y="104"/>
                </a:cubicBezTo>
                <a:cubicBezTo>
                  <a:pt x="196" y="97"/>
                  <a:pt x="191" y="92"/>
                  <a:pt x="184" y="92"/>
                </a:cubicBezTo>
                <a:close/>
                <a:moveTo>
                  <a:pt x="188" y="144"/>
                </a:moveTo>
                <a:cubicBezTo>
                  <a:pt x="188" y="146"/>
                  <a:pt x="186" y="148"/>
                  <a:pt x="184" y="148"/>
                </a:cubicBezTo>
                <a:cubicBezTo>
                  <a:pt x="168" y="148"/>
                  <a:pt x="168" y="148"/>
                  <a:pt x="168" y="148"/>
                </a:cubicBezTo>
                <a:cubicBezTo>
                  <a:pt x="166" y="148"/>
                  <a:pt x="164" y="146"/>
                  <a:pt x="164" y="144"/>
                </a:cubicBezTo>
                <a:cubicBezTo>
                  <a:pt x="164" y="104"/>
                  <a:pt x="164" y="104"/>
                  <a:pt x="164" y="104"/>
                </a:cubicBezTo>
                <a:cubicBezTo>
                  <a:pt x="164" y="102"/>
                  <a:pt x="166" y="100"/>
                  <a:pt x="168" y="100"/>
                </a:cubicBezTo>
                <a:cubicBezTo>
                  <a:pt x="184" y="100"/>
                  <a:pt x="184" y="100"/>
                  <a:pt x="184" y="100"/>
                </a:cubicBezTo>
                <a:cubicBezTo>
                  <a:pt x="186" y="100"/>
                  <a:pt x="188" y="102"/>
                  <a:pt x="188" y="104"/>
                </a:cubicBezTo>
                <a:lnTo>
                  <a:pt x="188" y="144"/>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700"/>
              <a:buFont typeface="Calibri"/>
              <a:buNone/>
            </a:pPr>
            <a:r>
              <a:t/>
            </a:r>
            <a:endParaRPr sz="700" u="none" cap="none" strike="noStrike">
              <a:solidFill>
                <a:srgbClr val="000000"/>
              </a:solidFill>
              <a:latin typeface="Poppins"/>
              <a:ea typeface="Poppins"/>
              <a:cs typeface="Poppins"/>
              <a:sym typeface="Poppins"/>
            </a:endParaRPr>
          </a:p>
        </p:txBody>
      </p:sp>
      <p:grpSp>
        <p:nvGrpSpPr>
          <p:cNvPr id="959" name="Google Shape;959;p50"/>
          <p:cNvGrpSpPr/>
          <p:nvPr/>
        </p:nvGrpSpPr>
        <p:grpSpPr>
          <a:xfrm>
            <a:off x="4970061" y="3594793"/>
            <a:ext cx="2792365" cy="707319"/>
            <a:chOff x="7588540" y="3783198"/>
            <a:chExt cx="3723153" cy="943092"/>
          </a:xfrm>
        </p:grpSpPr>
        <p:sp>
          <p:nvSpPr>
            <p:cNvPr id="960" name="Google Shape;960;p50"/>
            <p:cNvSpPr txBox="1"/>
            <p:nvPr/>
          </p:nvSpPr>
          <p:spPr>
            <a:xfrm>
              <a:off x="7600993" y="4024290"/>
              <a:ext cx="3710700" cy="702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lt1"/>
                  </a:solidFill>
                  <a:latin typeface="Poppins"/>
                  <a:ea typeface="Poppins"/>
                  <a:cs typeface="Poppins"/>
                  <a:sym typeface="Poppins"/>
                </a:rPr>
                <a:t>We believe that our product resolves our demographic’s biggest pain points &amp; have strong scalability.</a:t>
              </a:r>
              <a:endParaRPr sz="900" u="none" cap="none" strike="noStrike">
                <a:solidFill>
                  <a:schemeClr val="lt1"/>
                </a:solidFill>
                <a:latin typeface="Poppins"/>
                <a:ea typeface="Poppins"/>
                <a:cs typeface="Poppins"/>
                <a:sym typeface="Poppins"/>
              </a:endParaRPr>
            </a:p>
          </p:txBody>
        </p:sp>
        <p:sp>
          <p:nvSpPr>
            <p:cNvPr id="961" name="Google Shape;961;p50"/>
            <p:cNvSpPr txBox="1"/>
            <p:nvPr/>
          </p:nvSpPr>
          <p:spPr>
            <a:xfrm>
              <a:off x="7588540" y="3783198"/>
              <a:ext cx="25008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595959"/>
                </a:buClr>
                <a:buSzPts val="700"/>
                <a:buFont typeface="Poppins"/>
                <a:buNone/>
              </a:pPr>
              <a:r>
                <a:rPr b="1" lang="en" sz="900" u="none" cap="none" strike="noStrike">
                  <a:solidFill>
                    <a:schemeClr val="lt1"/>
                  </a:solidFill>
                  <a:latin typeface="Poppins"/>
                  <a:ea typeface="Poppins"/>
                  <a:cs typeface="Poppins"/>
                  <a:sym typeface="Poppins"/>
                </a:rPr>
                <a:t>RESULTS CATEGORY C</a:t>
              </a:r>
              <a:endParaRPr b="1" sz="900">
                <a:solidFill>
                  <a:schemeClr val="lt1"/>
                </a:solidFill>
              </a:endParaRPr>
            </a:p>
          </p:txBody>
        </p:sp>
      </p:grpSp>
      <p:sp>
        <p:nvSpPr>
          <p:cNvPr id="962" name="Google Shape;962;p5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63" name="Google Shape;963;p50"/>
          <p:cNvSpPr txBox="1"/>
          <p:nvPr>
            <p:ph type="title"/>
          </p:nvPr>
        </p:nvSpPr>
        <p:spPr>
          <a:xfrm>
            <a:off x="4542925" y="987975"/>
            <a:ext cx="4885800" cy="4635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
                <a:solidFill>
                  <a:schemeClr val="lt1"/>
                </a:solidFill>
              </a:rPr>
              <a:t>Results &amp; Metrics</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500"/>
                                        <p:tgtEl>
                                          <p:spTgt spid="947"/>
                                        </p:tgtEl>
                                      </p:cBhvr>
                                    </p:animEffect>
                                  </p:childTnLst>
                                </p:cTn>
                              </p:par>
                              <p:par>
                                <p:cTn fill="hold" nodeType="withEffect" presetClass="entr" presetID="10" presetSubtype="0">
                                  <p:stCondLst>
                                    <p:cond delay="1000"/>
                                  </p:stCondLst>
                                  <p:childTnLst>
                                    <p:set>
                                      <p:cBhvr>
                                        <p:cTn dur="1" fill="hold">
                                          <p:stCondLst>
                                            <p:cond delay="0"/>
                                          </p:stCondLst>
                                        </p:cTn>
                                        <p:tgtEl>
                                          <p:spTgt spid="954"/>
                                        </p:tgtEl>
                                        <p:attrNameLst>
                                          <p:attrName>style.visibility</p:attrName>
                                        </p:attrNameLst>
                                      </p:cBhvr>
                                      <p:to>
                                        <p:strVal val="visible"/>
                                      </p:to>
                                    </p:set>
                                    <p:animEffect filter="fade" transition="in">
                                      <p:cBhvr>
                                        <p:cTn dur="1500"/>
                                        <p:tgtEl>
                                          <p:spTgt spid="954"/>
                                        </p:tgtEl>
                                      </p:cBhvr>
                                    </p:animEffect>
                                  </p:childTnLst>
                                </p:cTn>
                              </p:par>
                              <p:par>
                                <p:cTn fill="hold" nodeType="withEffect" presetClass="entr" presetID="10" presetSubtype="0">
                                  <p:stCondLst>
                                    <p:cond delay="2000"/>
                                  </p:stCondLst>
                                  <p:childTnLst>
                                    <p:set>
                                      <p:cBhvr>
                                        <p:cTn dur="1" fill="hold">
                                          <p:stCondLst>
                                            <p:cond delay="0"/>
                                          </p:stCondLst>
                                        </p:cTn>
                                        <p:tgtEl>
                                          <p:spTgt spid="959"/>
                                        </p:tgtEl>
                                        <p:attrNameLst>
                                          <p:attrName>style.visibility</p:attrName>
                                        </p:attrNameLst>
                                      </p:cBhvr>
                                      <p:to>
                                        <p:strVal val="visible"/>
                                      </p:to>
                                    </p:set>
                                    <p:animEffect filter="fade" transition="in">
                                      <p:cBhvr>
                                        <p:cTn dur="1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000"/>
                                        <p:tgtEl>
                                          <p:spTgt spid="919"/>
                                        </p:tgtEl>
                                      </p:cBhvr>
                                    </p:animEffect>
                                  </p:childTnLst>
                                </p:cTn>
                              </p:par>
                              <p:par>
                                <p:cTn fill="hold" nodeType="withEffect" presetClass="entr" presetID="10" presetSubtype="0">
                                  <p:stCondLst>
                                    <p:cond delay="250"/>
                                  </p:stCondLst>
                                  <p:childTnLst>
                                    <p:set>
                                      <p:cBhvr>
                                        <p:cTn dur="1" fill="hold">
                                          <p:stCondLst>
                                            <p:cond delay="0"/>
                                          </p:stCondLst>
                                        </p:cTn>
                                        <p:tgtEl>
                                          <p:spTgt spid="922"/>
                                        </p:tgtEl>
                                        <p:attrNameLst>
                                          <p:attrName>style.visibility</p:attrName>
                                        </p:attrNameLst>
                                      </p:cBhvr>
                                      <p:to>
                                        <p:strVal val="visible"/>
                                      </p:to>
                                    </p:set>
                                    <p:animEffect filter="fade" transition="in">
                                      <p:cBhvr>
                                        <p:cTn dur="750"/>
                                        <p:tgtEl>
                                          <p:spTgt spid="922"/>
                                        </p:tgtEl>
                                      </p:cBhvr>
                                    </p:animEffect>
                                  </p:childTnLst>
                                </p:cTn>
                              </p:par>
                              <p:par>
                                <p:cTn fill="hold" nodeType="withEffect" presetClass="entr" presetID="10" presetSubtype="0">
                                  <p:stCondLst>
                                    <p:cond delay="500"/>
                                  </p:stCondLst>
                                  <p:childTnLst>
                                    <p:set>
                                      <p:cBhvr>
                                        <p:cTn dur="1" fill="hold">
                                          <p:stCondLst>
                                            <p:cond delay="0"/>
                                          </p:stCondLst>
                                        </p:cTn>
                                        <p:tgtEl>
                                          <p:spTgt spid="916"/>
                                        </p:tgtEl>
                                        <p:attrNameLst>
                                          <p:attrName>style.visibility</p:attrName>
                                        </p:attrNameLst>
                                      </p:cBhvr>
                                      <p:to>
                                        <p:strVal val="visible"/>
                                      </p:to>
                                    </p:set>
                                    <p:animEffect filter="fade" transition="in">
                                      <p:cBhvr>
                                        <p:cTn dur="750"/>
                                        <p:tgtEl>
                                          <p:spTgt spid="916"/>
                                        </p:tgtEl>
                                      </p:cBhvr>
                                    </p:animEffect>
                                  </p:childTnLst>
                                </p:cTn>
                              </p:par>
                              <p:par>
                                <p:cTn fill="hold" nodeType="withEffect" presetClass="entr" presetID="10" presetSubtype="0">
                                  <p:stCondLst>
                                    <p:cond delay="75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par>
                                <p:cTn fill="hold" nodeType="withEffect" presetClass="entr" presetID="10" presetSubtype="0">
                                  <p:stCondLst>
                                    <p:cond delay="100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par>
                                <p:cTn fill="hold" nodeType="withEffect" presetClass="entr" presetID="10" presetSubtype="0">
                                  <p:stCondLst>
                                    <p:cond delay="125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1500"/>
                                  </p:stCondLst>
                                  <p:childTnLst>
                                    <p:set>
                                      <p:cBhvr>
                                        <p:cTn dur="1" fill="hold">
                                          <p:stCondLst>
                                            <p:cond delay="0"/>
                                          </p:stCondLst>
                                        </p:cTn>
                                        <p:tgtEl>
                                          <p:spTgt spid="931"/>
                                        </p:tgtEl>
                                        <p:attrNameLst>
                                          <p:attrName>style.visibility</p:attrName>
                                        </p:attrNameLst>
                                      </p:cBhvr>
                                      <p:to>
                                        <p:strVal val="visible"/>
                                      </p:to>
                                    </p:set>
                                    <p:animEffect filter="fade" transition="in">
                                      <p:cBhvr>
                                        <p:cTn dur="750"/>
                                        <p:tgtEl>
                                          <p:spTgt spid="931"/>
                                        </p:tgtEl>
                                      </p:cBhvr>
                                    </p:animEffect>
                                  </p:childTnLst>
                                </p:cTn>
                              </p:par>
                              <p:par>
                                <p:cTn fill="hold" nodeType="withEffect" presetClass="entr" presetID="10" presetSubtype="0">
                                  <p:stCondLst>
                                    <p:cond delay="250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par>
                                <p:cTn fill="hold" nodeType="withEffect" presetClass="entr" presetID="10" presetSubtype="0">
                                  <p:stCondLst>
                                    <p:cond delay="2500"/>
                                  </p:stCondLst>
                                  <p:childTnLst>
                                    <p:set>
                                      <p:cBhvr>
                                        <p:cTn dur="1" fill="hold">
                                          <p:stCondLst>
                                            <p:cond delay="0"/>
                                          </p:stCondLst>
                                        </p:cTn>
                                        <p:tgtEl>
                                          <p:spTgt spid="912"/>
                                        </p:tgtEl>
                                        <p:attrNameLst>
                                          <p:attrName>style.visibility</p:attrName>
                                        </p:attrNameLst>
                                      </p:cBhvr>
                                      <p:to>
                                        <p:strVal val="visible"/>
                                      </p:to>
                                    </p:set>
                                    <p:animEffect filter="fade" transition="in">
                                      <p:cBhvr>
                                        <p:cTn dur="500"/>
                                        <p:tgtEl>
                                          <p:spTgt spid="912"/>
                                        </p:tgtEl>
                                      </p:cBhvr>
                                    </p:animEffect>
                                  </p:childTnLst>
                                </p:cTn>
                              </p:par>
                              <p:par>
                                <p:cTn fill="hold" nodeType="withEffect" presetClass="entr" presetID="10" presetSubtype="0">
                                  <p:stCondLst>
                                    <p:cond delay="250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par>
                                <p:cTn fill="hold" nodeType="withEffect" presetClass="entr" presetID="10" presetSubtype="0">
                                  <p:stCondLst>
                                    <p:cond delay="250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par>
                                <p:cTn fill="hold" nodeType="withEffect" presetClass="entr" presetID="10" presetSubtype="0">
                                  <p:stCondLst>
                                    <p:cond delay="250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10" presetSubtype="0">
                                  <p:stCondLst>
                                    <p:cond delay="2500"/>
                                  </p:stCondLst>
                                  <p:childTnLst>
                                    <p:set>
                                      <p:cBhvr>
                                        <p:cTn dur="1" fill="hold">
                                          <p:stCondLst>
                                            <p:cond delay="0"/>
                                          </p:stCondLst>
                                        </p:cTn>
                                        <p:tgtEl>
                                          <p:spTgt spid="910"/>
                                        </p:tgtEl>
                                        <p:attrNameLst>
                                          <p:attrName>style.visibility</p:attrName>
                                        </p:attrNameLst>
                                      </p:cBhvr>
                                      <p:to>
                                        <p:strVal val="visible"/>
                                      </p:to>
                                    </p:set>
                                    <p:animEffect filter="fade" transition="in">
                                      <p:cBhvr>
                                        <p:cTn dur="500"/>
                                        <p:tgtEl>
                                          <p:spTgt spid="910"/>
                                        </p:tgtEl>
                                      </p:cBhvr>
                                    </p:animEffect>
                                  </p:childTnLst>
                                </p:cTn>
                              </p:par>
                              <p:par>
                                <p:cTn fill="hold" nodeType="withEffect" presetClass="entr" presetID="10" presetSubtype="0">
                                  <p:stCondLst>
                                    <p:cond delay="250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1"/>
          <p:cNvSpPr/>
          <p:nvPr/>
        </p:nvSpPr>
        <p:spPr>
          <a:xfrm>
            <a:off x="413641" y="1610877"/>
            <a:ext cx="2478300" cy="1298400"/>
          </a:xfrm>
          <a:prstGeom prst="roundRect">
            <a:avLst>
              <a:gd fmla="val 4520" name="adj"/>
            </a:avLst>
          </a:prstGeom>
          <a:solidFill>
            <a:schemeClr val="lt1"/>
          </a:solidFill>
          <a:ln>
            <a:noFill/>
          </a:ln>
          <a:effectLst>
            <a:outerShdw blurRad="1270000" sx="85000" rotWithShape="0" algn="t" dir="5400000" dist="698500" sy="85000">
              <a:srgbClr val="000000">
                <a:alpha val="1098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69" name="Google Shape;969;p51"/>
          <p:cNvSpPr/>
          <p:nvPr/>
        </p:nvSpPr>
        <p:spPr>
          <a:xfrm>
            <a:off x="413641" y="1608368"/>
            <a:ext cx="2478300" cy="407100"/>
          </a:xfrm>
          <a:prstGeom prst="round2SameRect">
            <a:avLst>
              <a:gd fmla="val 15439" name="adj1"/>
              <a:gd fmla="val 0" name="adj2"/>
            </a:avLst>
          </a:prstGeom>
          <a:solidFill>
            <a:schemeClr val="accent1"/>
          </a:solidFill>
          <a:ln>
            <a:noFill/>
          </a:ln>
          <a:effectLst>
            <a:outerShdw blurRad="1270000" sx="85000" rotWithShape="0" algn="t" dir="5400000" dist="698500" sy="8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70" name="Google Shape;970;p51"/>
          <p:cNvSpPr txBox="1"/>
          <p:nvPr/>
        </p:nvSpPr>
        <p:spPr>
          <a:xfrm>
            <a:off x="501001" y="1726475"/>
            <a:ext cx="7329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None/>
            </a:pPr>
            <a:r>
              <a:rPr lang="en" sz="800">
                <a:solidFill>
                  <a:schemeClr val="lt1"/>
                </a:solidFill>
                <a:latin typeface="Poppins"/>
                <a:ea typeface="Poppins"/>
                <a:cs typeface="Poppins"/>
                <a:sym typeface="Poppins"/>
              </a:rPr>
              <a:t>Mary Smith</a:t>
            </a:r>
            <a:endParaRPr sz="1100"/>
          </a:p>
        </p:txBody>
      </p:sp>
      <p:grpSp>
        <p:nvGrpSpPr>
          <p:cNvPr id="971" name="Google Shape;971;p51"/>
          <p:cNvGrpSpPr/>
          <p:nvPr/>
        </p:nvGrpSpPr>
        <p:grpSpPr>
          <a:xfrm>
            <a:off x="2145238" y="1784773"/>
            <a:ext cx="572284" cy="66297"/>
            <a:chOff x="3004464" y="3307901"/>
            <a:chExt cx="634461" cy="73500"/>
          </a:xfrm>
        </p:grpSpPr>
        <p:sp>
          <p:nvSpPr>
            <p:cNvPr id="972" name="Google Shape;972;p51"/>
            <p:cNvSpPr/>
            <p:nvPr/>
          </p:nvSpPr>
          <p:spPr>
            <a:xfrm>
              <a:off x="3004464"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73" name="Google Shape;973;p51"/>
            <p:cNvSpPr/>
            <p:nvPr/>
          </p:nvSpPr>
          <p:spPr>
            <a:xfrm>
              <a:off x="314288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74" name="Google Shape;974;p51"/>
            <p:cNvSpPr/>
            <p:nvPr/>
          </p:nvSpPr>
          <p:spPr>
            <a:xfrm>
              <a:off x="328373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75" name="Google Shape;975;p51"/>
            <p:cNvSpPr/>
            <p:nvPr/>
          </p:nvSpPr>
          <p:spPr>
            <a:xfrm>
              <a:off x="3424593"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76" name="Google Shape;976;p51"/>
            <p:cNvSpPr/>
            <p:nvPr/>
          </p:nvSpPr>
          <p:spPr>
            <a:xfrm>
              <a:off x="3565425" y="3307901"/>
              <a:ext cx="73500" cy="73500"/>
            </a:xfrm>
            <a:prstGeom prst="star5">
              <a:avLst>
                <a:gd fmla="val 24542" name="adj"/>
                <a:gd fmla="val 105146" name="hf"/>
                <a:gd fmla="val 110557" name="vf"/>
              </a:avLst>
            </a:prstGeom>
            <a:solidFill>
              <a:schemeClr val="lt1"/>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sp>
        <p:nvSpPr>
          <p:cNvPr id="977" name="Google Shape;977;p51"/>
          <p:cNvSpPr txBox="1"/>
          <p:nvPr/>
        </p:nvSpPr>
        <p:spPr>
          <a:xfrm>
            <a:off x="732146" y="2336920"/>
            <a:ext cx="19194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200000"/>
              </a:lnSpc>
              <a:spcBef>
                <a:spcPts val="0"/>
              </a:spcBef>
              <a:spcAft>
                <a:spcPts val="0"/>
              </a:spcAft>
              <a:buNone/>
            </a:pPr>
            <a:r>
              <a:rPr lang="en" sz="500">
                <a:solidFill>
                  <a:srgbClr val="000000"/>
                </a:solidFill>
                <a:latin typeface="Poppins"/>
                <a:ea typeface="Poppins"/>
                <a:cs typeface="Poppins"/>
                <a:sym typeface="Poppins"/>
              </a:rPr>
              <a:t>This company has an amazing taste for designs, their comprehensive analysis on customer expectation was hands down the best I’ve ever seen.</a:t>
            </a:r>
            <a:endParaRPr sz="1100"/>
          </a:p>
        </p:txBody>
      </p:sp>
      <p:grpSp>
        <p:nvGrpSpPr>
          <p:cNvPr id="978" name="Google Shape;978;p51"/>
          <p:cNvGrpSpPr/>
          <p:nvPr/>
        </p:nvGrpSpPr>
        <p:grpSpPr>
          <a:xfrm>
            <a:off x="1342983" y="1744028"/>
            <a:ext cx="619755" cy="542925"/>
            <a:chOff x="3013811" y="2325371"/>
            <a:chExt cx="826340" cy="723900"/>
          </a:xfrm>
        </p:grpSpPr>
        <p:sp>
          <p:nvSpPr>
            <p:cNvPr id="979" name="Google Shape;979;p51"/>
            <p:cNvSpPr/>
            <p:nvPr/>
          </p:nvSpPr>
          <p:spPr>
            <a:xfrm>
              <a:off x="3065030" y="2325371"/>
              <a:ext cx="723900" cy="723900"/>
            </a:xfrm>
            <a:prstGeom prst="ellipse">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0" name="Google Shape;980;p51"/>
            <p:cNvSpPr/>
            <p:nvPr/>
          </p:nvSpPr>
          <p:spPr>
            <a:xfrm>
              <a:off x="3013811" y="2687321"/>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981" name="Google Shape;981;p51"/>
            <p:cNvSpPr/>
            <p:nvPr/>
          </p:nvSpPr>
          <p:spPr>
            <a:xfrm flipH="1">
              <a:off x="3784170" y="2687321"/>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982" name="Google Shape;982;p51"/>
          <p:cNvSpPr/>
          <p:nvPr/>
        </p:nvSpPr>
        <p:spPr>
          <a:xfrm>
            <a:off x="1425453" y="1788084"/>
            <a:ext cx="454800" cy="454800"/>
          </a:xfrm>
          <a:prstGeom prst="ellipse">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3" name="Google Shape;983;p51"/>
          <p:cNvSpPr/>
          <p:nvPr/>
        </p:nvSpPr>
        <p:spPr>
          <a:xfrm>
            <a:off x="3360554" y="1610877"/>
            <a:ext cx="2478300" cy="1298400"/>
          </a:xfrm>
          <a:prstGeom prst="roundRect">
            <a:avLst>
              <a:gd fmla="val 4520" name="adj"/>
            </a:avLst>
          </a:prstGeom>
          <a:solidFill>
            <a:schemeClr val="lt1"/>
          </a:solidFill>
          <a:ln>
            <a:noFill/>
          </a:ln>
          <a:effectLst>
            <a:outerShdw blurRad="1270000" sx="85000" rotWithShape="0" algn="t" dir="5400000" dist="698500" sy="85000">
              <a:srgbClr val="000000">
                <a:alpha val="1098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84" name="Google Shape;984;p51"/>
          <p:cNvSpPr/>
          <p:nvPr/>
        </p:nvSpPr>
        <p:spPr>
          <a:xfrm>
            <a:off x="3360554" y="1608368"/>
            <a:ext cx="2478300" cy="407100"/>
          </a:xfrm>
          <a:prstGeom prst="round2SameRect">
            <a:avLst>
              <a:gd fmla="val 15439" name="adj1"/>
              <a:gd fmla="val 0" name="adj2"/>
            </a:avLst>
          </a:prstGeom>
          <a:solidFill>
            <a:schemeClr val="accent6"/>
          </a:solidFill>
          <a:ln>
            <a:noFill/>
          </a:ln>
          <a:effectLst>
            <a:outerShdw blurRad="1270000" sx="85000" rotWithShape="0" algn="t" dir="5400000" dist="698500" sy="8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highlight>
                <a:schemeClr val="dk1"/>
              </a:highlight>
              <a:latin typeface="Poppins"/>
              <a:ea typeface="Poppins"/>
              <a:cs typeface="Poppins"/>
              <a:sym typeface="Poppins"/>
            </a:endParaRPr>
          </a:p>
        </p:txBody>
      </p:sp>
      <p:sp>
        <p:nvSpPr>
          <p:cNvPr id="985" name="Google Shape;985;p51"/>
          <p:cNvSpPr txBox="1"/>
          <p:nvPr/>
        </p:nvSpPr>
        <p:spPr>
          <a:xfrm>
            <a:off x="3447914" y="1726475"/>
            <a:ext cx="7329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None/>
            </a:pPr>
            <a:r>
              <a:rPr lang="en" sz="800">
                <a:solidFill>
                  <a:schemeClr val="lt1"/>
                </a:solidFill>
                <a:latin typeface="Poppins"/>
                <a:ea typeface="Poppins"/>
                <a:cs typeface="Poppins"/>
                <a:sym typeface="Poppins"/>
              </a:rPr>
              <a:t>John Miles</a:t>
            </a:r>
            <a:endParaRPr sz="1100"/>
          </a:p>
        </p:txBody>
      </p:sp>
      <p:grpSp>
        <p:nvGrpSpPr>
          <p:cNvPr id="986" name="Google Shape;986;p51"/>
          <p:cNvGrpSpPr/>
          <p:nvPr/>
        </p:nvGrpSpPr>
        <p:grpSpPr>
          <a:xfrm>
            <a:off x="5092151" y="1784773"/>
            <a:ext cx="572285" cy="66308"/>
            <a:chOff x="3004464" y="3307901"/>
            <a:chExt cx="634462" cy="73512"/>
          </a:xfrm>
        </p:grpSpPr>
        <p:sp>
          <p:nvSpPr>
            <p:cNvPr id="987" name="Google Shape;987;p51"/>
            <p:cNvSpPr/>
            <p:nvPr/>
          </p:nvSpPr>
          <p:spPr>
            <a:xfrm>
              <a:off x="3004464"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88" name="Google Shape;988;p51"/>
            <p:cNvSpPr/>
            <p:nvPr/>
          </p:nvSpPr>
          <p:spPr>
            <a:xfrm>
              <a:off x="314288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89" name="Google Shape;989;p51"/>
            <p:cNvSpPr/>
            <p:nvPr/>
          </p:nvSpPr>
          <p:spPr>
            <a:xfrm>
              <a:off x="328373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90" name="Google Shape;990;p51"/>
            <p:cNvSpPr/>
            <p:nvPr/>
          </p:nvSpPr>
          <p:spPr>
            <a:xfrm>
              <a:off x="3424593"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91" name="Google Shape;991;p51"/>
            <p:cNvSpPr/>
            <p:nvPr/>
          </p:nvSpPr>
          <p:spPr>
            <a:xfrm>
              <a:off x="3565426" y="3307913"/>
              <a:ext cx="73500" cy="73500"/>
            </a:xfrm>
            <a:prstGeom prst="star5">
              <a:avLst>
                <a:gd fmla="val 24542" name="adj"/>
                <a:gd fmla="val 105146" name="hf"/>
                <a:gd fmla="val 110557" name="vf"/>
              </a:avLst>
            </a:prstGeom>
            <a:solidFill>
              <a:schemeClr val="lt1"/>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sp>
        <p:nvSpPr>
          <p:cNvPr id="992" name="Google Shape;992;p51"/>
          <p:cNvSpPr txBox="1"/>
          <p:nvPr/>
        </p:nvSpPr>
        <p:spPr>
          <a:xfrm>
            <a:off x="3671088" y="2336920"/>
            <a:ext cx="19932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200000"/>
              </a:lnSpc>
              <a:spcBef>
                <a:spcPts val="0"/>
              </a:spcBef>
              <a:spcAft>
                <a:spcPts val="0"/>
              </a:spcAft>
              <a:buNone/>
            </a:pPr>
            <a:r>
              <a:rPr lang="en" sz="500">
                <a:solidFill>
                  <a:srgbClr val="000000"/>
                </a:solidFill>
                <a:latin typeface="Poppins"/>
                <a:ea typeface="Poppins"/>
                <a:cs typeface="Poppins"/>
                <a:sym typeface="Poppins"/>
              </a:rPr>
              <a:t>This company has an amazing taste for designs, their comprehensive analysis on customer expectation was hands down the best I’ve ever seen.</a:t>
            </a:r>
            <a:endParaRPr sz="1100"/>
          </a:p>
        </p:txBody>
      </p:sp>
      <p:grpSp>
        <p:nvGrpSpPr>
          <p:cNvPr id="993" name="Google Shape;993;p51"/>
          <p:cNvGrpSpPr/>
          <p:nvPr/>
        </p:nvGrpSpPr>
        <p:grpSpPr>
          <a:xfrm>
            <a:off x="4289897" y="1744028"/>
            <a:ext cx="619755" cy="542925"/>
            <a:chOff x="6943029" y="2325371"/>
            <a:chExt cx="826340" cy="723900"/>
          </a:xfrm>
        </p:grpSpPr>
        <p:sp>
          <p:nvSpPr>
            <p:cNvPr id="994" name="Google Shape;994;p51"/>
            <p:cNvSpPr/>
            <p:nvPr/>
          </p:nvSpPr>
          <p:spPr>
            <a:xfrm>
              <a:off x="6994248" y="2325371"/>
              <a:ext cx="723900" cy="723900"/>
            </a:xfrm>
            <a:prstGeom prst="ellipse">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5" name="Google Shape;995;p51"/>
            <p:cNvSpPr/>
            <p:nvPr/>
          </p:nvSpPr>
          <p:spPr>
            <a:xfrm>
              <a:off x="6943029" y="2687321"/>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996" name="Google Shape;996;p51"/>
            <p:cNvSpPr/>
            <p:nvPr/>
          </p:nvSpPr>
          <p:spPr>
            <a:xfrm flipH="1">
              <a:off x="7713388" y="2687321"/>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997" name="Google Shape;997;p51"/>
          <p:cNvSpPr/>
          <p:nvPr/>
        </p:nvSpPr>
        <p:spPr>
          <a:xfrm>
            <a:off x="4372367" y="1788084"/>
            <a:ext cx="454800" cy="454800"/>
          </a:xfrm>
          <a:prstGeom prst="ellipse">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8" name="Google Shape;998;p51"/>
          <p:cNvSpPr/>
          <p:nvPr/>
        </p:nvSpPr>
        <p:spPr>
          <a:xfrm>
            <a:off x="413644" y="3180688"/>
            <a:ext cx="2478300" cy="1298400"/>
          </a:xfrm>
          <a:prstGeom prst="roundRect">
            <a:avLst>
              <a:gd fmla="val 4520" name="adj"/>
            </a:avLst>
          </a:prstGeom>
          <a:solidFill>
            <a:schemeClr val="lt1"/>
          </a:solidFill>
          <a:ln>
            <a:noFill/>
          </a:ln>
          <a:effectLst>
            <a:outerShdw blurRad="1270000" sx="85000" rotWithShape="0" algn="t" dir="5400000" dist="698500" sy="85000">
              <a:srgbClr val="000000">
                <a:alpha val="1098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999" name="Google Shape;999;p51"/>
          <p:cNvSpPr/>
          <p:nvPr/>
        </p:nvSpPr>
        <p:spPr>
          <a:xfrm>
            <a:off x="413644" y="3178180"/>
            <a:ext cx="2478300" cy="407100"/>
          </a:xfrm>
          <a:prstGeom prst="round2SameRect">
            <a:avLst>
              <a:gd fmla="val 15439" name="adj1"/>
              <a:gd fmla="val 0" name="adj2"/>
            </a:avLst>
          </a:prstGeom>
          <a:solidFill>
            <a:schemeClr val="accent6"/>
          </a:solidFill>
          <a:ln>
            <a:noFill/>
          </a:ln>
          <a:effectLst>
            <a:outerShdw blurRad="1270000" sx="85000" rotWithShape="0" algn="t" dir="5400000" dist="698500" sy="8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00" name="Google Shape;1000;p51"/>
          <p:cNvSpPr txBox="1"/>
          <p:nvPr/>
        </p:nvSpPr>
        <p:spPr>
          <a:xfrm>
            <a:off x="501000" y="3296275"/>
            <a:ext cx="8421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None/>
            </a:pPr>
            <a:r>
              <a:rPr lang="en" sz="800">
                <a:solidFill>
                  <a:schemeClr val="lt1"/>
                </a:solidFill>
                <a:latin typeface="Poppins"/>
                <a:ea typeface="Poppins"/>
                <a:cs typeface="Poppins"/>
                <a:sym typeface="Poppins"/>
              </a:rPr>
              <a:t>Jason Smith</a:t>
            </a:r>
            <a:endParaRPr sz="1100"/>
          </a:p>
        </p:txBody>
      </p:sp>
      <p:grpSp>
        <p:nvGrpSpPr>
          <p:cNvPr id="1001" name="Google Shape;1001;p51"/>
          <p:cNvGrpSpPr/>
          <p:nvPr/>
        </p:nvGrpSpPr>
        <p:grpSpPr>
          <a:xfrm>
            <a:off x="2145242" y="3354584"/>
            <a:ext cx="572284" cy="66297"/>
            <a:chOff x="3004464" y="3307901"/>
            <a:chExt cx="634461" cy="73500"/>
          </a:xfrm>
        </p:grpSpPr>
        <p:sp>
          <p:nvSpPr>
            <p:cNvPr id="1002" name="Google Shape;1002;p51"/>
            <p:cNvSpPr/>
            <p:nvPr/>
          </p:nvSpPr>
          <p:spPr>
            <a:xfrm>
              <a:off x="3004464"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03" name="Google Shape;1003;p51"/>
            <p:cNvSpPr/>
            <p:nvPr/>
          </p:nvSpPr>
          <p:spPr>
            <a:xfrm>
              <a:off x="314288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04" name="Google Shape;1004;p51"/>
            <p:cNvSpPr/>
            <p:nvPr/>
          </p:nvSpPr>
          <p:spPr>
            <a:xfrm>
              <a:off x="328373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05" name="Google Shape;1005;p51"/>
            <p:cNvSpPr/>
            <p:nvPr/>
          </p:nvSpPr>
          <p:spPr>
            <a:xfrm>
              <a:off x="3424593"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06" name="Google Shape;1006;p51"/>
            <p:cNvSpPr/>
            <p:nvPr/>
          </p:nvSpPr>
          <p:spPr>
            <a:xfrm>
              <a:off x="3565425" y="3307901"/>
              <a:ext cx="73500" cy="73500"/>
            </a:xfrm>
            <a:prstGeom prst="star5">
              <a:avLst>
                <a:gd fmla="val 24542" name="adj"/>
                <a:gd fmla="val 105146" name="hf"/>
                <a:gd fmla="val 110557" name="vf"/>
              </a:avLst>
            </a:prstGeom>
            <a:solidFill>
              <a:schemeClr val="lt1"/>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sp>
        <p:nvSpPr>
          <p:cNvPr id="1007" name="Google Shape;1007;p51"/>
          <p:cNvSpPr txBox="1"/>
          <p:nvPr/>
        </p:nvSpPr>
        <p:spPr>
          <a:xfrm>
            <a:off x="521921" y="3906732"/>
            <a:ext cx="22620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200000"/>
              </a:lnSpc>
              <a:spcBef>
                <a:spcPts val="0"/>
              </a:spcBef>
              <a:spcAft>
                <a:spcPts val="0"/>
              </a:spcAft>
              <a:buNone/>
            </a:pPr>
            <a:r>
              <a:rPr lang="en" sz="500">
                <a:solidFill>
                  <a:srgbClr val="000000"/>
                </a:solidFill>
                <a:latin typeface="Poppins"/>
                <a:ea typeface="Poppins"/>
                <a:cs typeface="Poppins"/>
                <a:sym typeface="Poppins"/>
              </a:rPr>
              <a:t>This company has an amazing taste for designs, their comprehensive analysis on customer expectation was hands down the best I’ve ever seen.</a:t>
            </a:r>
            <a:endParaRPr sz="1100"/>
          </a:p>
        </p:txBody>
      </p:sp>
      <p:grpSp>
        <p:nvGrpSpPr>
          <p:cNvPr id="1008" name="Google Shape;1008;p51"/>
          <p:cNvGrpSpPr/>
          <p:nvPr/>
        </p:nvGrpSpPr>
        <p:grpSpPr>
          <a:xfrm>
            <a:off x="1342987" y="3313840"/>
            <a:ext cx="619755" cy="542925"/>
            <a:chOff x="4433349" y="4418453"/>
            <a:chExt cx="826340" cy="723900"/>
          </a:xfrm>
        </p:grpSpPr>
        <p:sp>
          <p:nvSpPr>
            <p:cNvPr id="1009" name="Google Shape;1009;p51"/>
            <p:cNvSpPr/>
            <p:nvPr/>
          </p:nvSpPr>
          <p:spPr>
            <a:xfrm>
              <a:off x="4484568" y="4418453"/>
              <a:ext cx="723900" cy="723900"/>
            </a:xfrm>
            <a:prstGeom prst="ellipse">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0" name="Google Shape;1010;p51"/>
            <p:cNvSpPr/>
            <p:nvPr/>
          </p:nvSpPr>
          <p:spPr>
            <a:xfrm>
              <a:off x="4433349" y="4780403"/>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11" name="Google Shape;1011;p51"/>
            <p:cNvSpPr/>
            <p:nvPr/>
          </p:nvSpPr>
          <p:spPr>
            <a:xfrm flipH="1">
              <a:off x="5203708" y="4780403"/>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1012" name="Google Shape;1012;p51"/>
          <p:cNvSpPr/>
          <p:nvPr/>
        </p:nvSpPr>
        <p:spPr>
          <a:xfrm>
            <a:off x="1425457" y="3357896"/>
            <a:ext cx="454800" cy="454800"/>
          </a:xfrm>
          <a:prstGeom prst="ellipse">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3" name="Google Shape;1013;p51"/>
          <p:cNvSpPr/>
          <p:nvPr/>
        </p:nvSpPr>
        <p:spPr>
          <a:xfrm>
            <a:off x="3360558" y="3180688"/>
            <a:ext cx="2478300" cy="1298400"/>
          </a:xfrm>
          <a:prstGeom prst="roundRect">
            <a:avLst>
              <a:gd fmla="val 4520" name="adj"/>
            </a:avLst>
          </a:prstGeom>
          <a:solidFill>
            <a:schemeClr val="lt1"/>
          </a:solidFill>
          <a:ln>
            <a:noFill/>
          </a:ln>
          <a:effectLst>
            <a:outerShdw blurRad="1270000" sx="85000" rotWithShape="0" algn="t" dir="5400000" dist="698500" sy="85000">
              <a:srgbClr val="000000">
                <a:alpha val="1098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14" name="Google Shape;1014;p51"/>
          <p:cNvSpPr/>
          <p:nvPr/>
        </p:nvSpPr>
        <p:spPr>
          <a:xfrm>
            <a:off x="3360558" y="3178180"/>
            <a:ext cx="2478300" cy="407100"/>
          </a:xfrm>
          <a:prstGeom prst="round2SameRect">
            <a:avLst>
              <a:gd fmla="val 15439" name="adj1"/>
              <a:gd fmla="val 0" name="adj2"/>
            </a:avLst>
          </a:prstGeom>
          <a:solidFill>
            <a:schemeClr val="accent6"/>
          </a:solidFill>
          <a:ln>
            <a:noFill/>
          </a:ln>
          <a:effectLst>
            <a:outerShdw blurRad="1270000" sx="85000" rotWithShape="0" algn="t" dir="5400000" dist="698500" sy="8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15" name="Google Shape;1015;p51"/>
          <p:cNvSpPr txBox="1"/>
          <p:nvPr/>
        </p:nvSpPr>
        <p:spPr>
          <a:xfrm>
            <a:off x="3447917" y="3296286"/>
            <a:ext cx="9741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20000"/>
              </a:lnSpc>
              <a:spcBef>
                <a:spcPts val="0"/>
              </a:spcBef>
              <a:spcAft>
                <a:spcPts val="0"/>
              </a:spcAft>
              <a:buNone/>
            </a:pPr>
            <a:r>
              <a:rPr lang="en" sz="800">
                <a:solidFill>
                  <a:schemeClr val="lt1"/>
                </a:solidFill>
                <a:latin typeface="Poppins"/>
                <a:ea typeface="Poppins"/>
                <a:cs typeface="Poppins"/>
                <a:sym typeface="Poppins"/>
              </a:rPr>
              <a:t>Maggie Jones</a:t>
            </a:r>
            <a:endParaRPr sz="1100"/>
          </a:p>
        </p:txBody>
      </p:sp>
      <p:grpSp>
        <p:nvGrpSpPr>
          <p:cNvPr id="1016" name="Google Shape;1016;p51"/>
          <p:cNvGrpSpPr/>
          <p:nvPr/>
        </p:nvGrpSpPr>
        <p:grpSpPr>
          <a:xfrm>
            <a:off x="5092155" y="3354584"/>
            <a:ext cx="572284" cy="66297"/>
            <a:chOff x="3004464" y="3307901"/>
            <a:chExt cx="634461" cy="73500"/>
          </a:xfrm>
        </p:grpSpPr>
        <p:sp>
          <p:nvSpPr>
            <p:cNvPr id="1017" name="Google Shape;1017;p51"/>
            <p:cNvSpPr/>
            <p:nvPr/>
          </p:nvSpPr>
          <p:spPr>
            <a:xfrm>
              <a:off x="3004464"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18" name="Google Shape;1018;p51"/>
            <p:cNvSpPr/>
            <p:nvPr/>
          </p:nvSpPr>
          <p:spPr>
            <a:xfrm>
              <a:off x="314288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19" name="Google Shape;1019;p51"/>
            <p:cNvSpPr/>
            <p:nvPr/>
          </p:nvSpPr>
          <p:spPr>
            <a:xfrm>
              <a:off x="3283736"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20" name="Google Shape;1020;p51"/>
            <p:cNvSpPr/>
            <p:nvPr/>
          </p:nvSpPr>
          <p:spPr>
            <a:xfrm>
              <a:off x="3424593" y="3307901"/>
              <a:ext cx="73500" cy="73500"/>
            </a:xfrm>
            <a:prstGeom prst="star5">
              <a:avLst>
                <a:gd fmla="val 24542" name="adj"/>
                <a:gd fmla="val 105146" name="hf"/>
                <a:gd fmla="val 110557" name="vf"/>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sp>
          <p:nvSpPr>
            <p:cNvPr id="1021" name="Google Shape;1021;p51"/>
            <p:cNvSpPr/>
            <p:nvPr/>
          </p:nvSpPr>
          <p:spPr>
            <a:xfrm>
              <a:off x="3565425" y="3307901"/>
              <a:ext cx="73500" cy="73500"/>
            </a:xfrm>
            <a:prstGeom prst="star5">
              <a:avLst>
                <a:gd fmla="val 24542" name="adj"/>
                <a:gd fmla="val 105146" name="hf"/>
                <a:gd fmla="val 110557" name="vf"/>
              </a:avLst>
            </a:prstGeom>
            <a:solidFill>
              <a:schemeClr val="lt1"/>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Poppins"/>
                <a:ea typeface="Poppins"/>
                <a:cs typeface="Poppins"/>
                <a:sym typeface="Poppins"/>
              </a:endParaRPr>
            </a:p>
          </p:txBody>
        </p:sp>
      </p:grpSp>
      <p:sp>
        <p:nvSpPr>
          <p:cNvPr id="1022" name="Google Shape;1022;p51"/>
          <p:cNvSpPr txBox="1"/>
          <p:nvPr/>
        </p:nvSpPr>
        <p:spPr>
          <a:xfrm>
            <a:off x="3447917" y="3906732"/>
            <a:ext cx="22164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200000"/>
              </a:lnSpc>
              <a:spcBef>
                <a:spcPts val="0"/>
              </a:spcBef>
              <a:spcAft>
                <a:spcPts val="0"/>
              </a:spcAft>
              <a:buNone/>
            </a:pPr>
            <a:r>
              <a:rPr lang="en" sz="500">
                <a:solidFill>
                  <a:srgbClr val="000000"/>
                </a:solidFill>
                <a:latin typeface="Poppins"/>
                <a:ea typeface="Poppins"/>
                <a:cs typeface="Poppins"/>
                <a:sym typeface="Poppins"/>
              </a:rPr>
              <a:t>This company has an amazing taste for designs, their comprehensive analysis on customer expectation was hands down the best I’ve ever seen.</a:t>
            </a:r>
            <a:endParaRPr sz="1100"/>
          </a:p>
        </p:txBody>
      </p:sp>
      <p:grpSp>
        <p:nvGrpSpPr>
          <p:cNvPr id="1023" name="Google Shape;1023;p51"/>
          <p:cNvGrpSpPr/>
          <p:nvPr/>
        </p:nvGrpSpPr>
        <p:grpSpPr>
          <a:xfrm>
            <a:off x="4289900" y="3313840"/>
            <a:ext cx="619755" cy="542925"/>
            <a:chOff x="8362567" y="4418453"/>
            <a:chExt cx="826340" cy="723900"/>
          </a:xfrm>
        </p:grpSpPr>
        <p:sp>
          <p:nvSpPr>
            <p:cNvPr id="1024" name="Google Shape;1024;p51"/>
            <p:cNvSpPr/>
            <p:nvPr/>
          </p:nvSpPr>
          <p:spPr>
            <a:xfrm>
              <a:off x="8413786" y="4418453"/>
              <a:ext cx="723900" cy="723900"/>
            </a:xfrm>
            <a:prstGeom prst="ellipse">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5" name="Google Shape;1025;p51"/>
            <p:cNvSpPr/>
            <p:nvPr/>
          </p:nvSpPr>
          <p:spPr>
            <a:xfrm>
              <a:off x="8362567" y="4780403"/>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26" name="Google Shape;1026;p51"/>
            <p:cNvSpPr/>
            <p:nvPr/>
          </p:nvSpPr>
          <p:spPr>
            <a:xfrm flipH="1">
              <a:off x="9132926" y="4780403"/>
              <a:ext cx="55981" cy="55981"/>
            </a:xfrm>
            <a:custGeom>
              <a:rect b="b" l="l" r="r" t="t"/>
              <a:pathLst>
                <a:path extrusionOk="0" h="55564" w="55564">
                  <a:moveTo>
                    <a:pt x="0" y="0"/>
                  </a:moveTo>
                  <a:lnTo>
                    <a:pt x="55564" y="0"/>
                  </a:lnTo>
                  <a:lnTo>
                    <a:pt x="55564" y="55564"/>
                  </a:lnTo>
                  <a:cubicBezTo>
                    <a:pt x="55564" y="24877"/>
                    <a:pt x="30687" y="0"/>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1027" name="Google Shape;1027;p51"/>
          <p:cNvSpPr/>
          <p:nvPr/>
        </p:nvSpPr>
        <p:spPr>
          <a:xfrm>
            <a:off x="4372371" y="3357896"/>
            <a:ext cx="454800" cy="454800"/>
          </a:xfrm>
          <a:prstGeom prst="ellipse">
            <a:avLst/>
          </a:prstGeom>
          <a:blipFill rotWithShape="1">
            <a:blip r:embed="rId6">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8" name="Google Shape;1028;p5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What people say</a:t>
            </a:r>
            <a:endParaRPr/>
          </a:p>
        </p:txBody>
      </p:sp>
      <p:sp>
        <p:nvSpPr>
          <p:cNvPr id="1029" name="Google Shape;1029;p5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par>
                                <p:cTn fill="hold" nodeType="withEffect" presetClass="entr" presetID="10" presetSubtype="0">
                                  <p:stCondLst>
                                    <p:cond delay="200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par>
                                <p:cTn fill="hold" nodeType="withEffect" presetClass="entr" presetID="10" presetSubtype="0">
                                  <p:stCondLst>
                                    <p:cond delay="200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par>
                                <p:cTn fill="hold" nodeType="withEffect" presetClass="entr" presetID="10" presetSubtype="0">
                                  <p:stCondLst>
                                    <p:cond delay="200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par>
                                <p:cTn fill="hold" nodeType="with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par>
                                <p:cTn fill="hold" nodeType="with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500"/>
                                        <p:tgtEl>
                                          <p:spTgt spid="978"/>
                                        </p:tgtEl>
                                      </p:cBhvr>
                                    </p:animEffect>
                                  </p:childTnLst>
                                </p:cTn>
                              </p:par>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500"/>
                                        <p:tgtEl>
                                          <p:spTgt spid="993"/>
                                        </p:tgtEl>
                                      </p:cBhvr>
                                    </p:animEffect>
                                  </p:childTnLst>
                                </p:cTn>
                              </p:par>
                              <p:par>
                                <p:cTn fill="hold" nodeType="with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500"/>
                                        <p:tgtEl>
                                          <p:spTgt spid="1008"/>
                                        </p:tgtEl>
                                      </p:cBhvr>
                                    </p:animEffect>
                                  </p:childTnLst>
                                </p:cTn>
                              </p:par>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500"/>
                                        <p:tgtEl>
                                          <p:spTgt spid="1023"/>
                                        </p:tgtEl>
                                      </p:cBhvr>
                                    </p:animEffect>
                                  </p:childTnLst>
                                </p:cTn>
                              </p:par>
                              <p:par>
                                <p:cTn fill="hold" nodeType="withEffect" presetClass="entr" presetID="10" presetSubtype="0">
                                  <p:stCondLst>
                                    <p:cond delay="100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par>
                                <p:cTn fill="hold" nodeType="withEffect" presetClass="entr" presetID="10" presetSubtype="0">
                                  <p:stCondLst>
                                    <p:cond delay="100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par>
                                <p:cTn fill="hold" nodeType="withEffect" presetClass="entr" presetID="10" presetSubtype="0">
                                  <p:stCondLst>
                                    <p:cond delay="100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par>
                                <p:cTn fill="hold" nodeType="withEffect" presetClass="entr" presetID="10" presetSubtype="0">
                                  <p:stCondLst>
                                    <p:cond delay="100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1000"/>
                                        <p:tgtEl>
                                          <p:spTgt spid="977"/>
                                        </p:tgtEl>
                                      </p:cBhvr>
                                    </p:animEffect>
                                  </p:childTnLst>
                                </p:cTn>
                              </p:par>
                              <p:par>
                                <p:cTn fill="hold" nodeType="with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par>
                                <p:cTn fill="hold" nodeType="with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10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par>
                                <p:cTn fill="hold" nodeType="with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p:nvPr/>
        </p:nvSpPr>
        <p:spPr>
          <a:xfrm>
            <a:off x="4637000" y="1047229"/>
            <a:ext cx="3804000" cy="860400"/>
          </a:xfrm>
          <a:prstGeom prst="round1Rect">
            <a:avLst>
              <a:gd fmla="val 50000" name="adj"/>
            </a:avLst>
          </a:prstGeom>
          <a:solidFill>
            <a:schemeClr val="lt1"/>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76" name="Google Shape;176;p25"/>
          <p:cNvSpPr txBox="1"/>
          <p:nvPr/>
        </p:nvSpPr>
        <p:spPr>
          <a:xfrm>
            <a:off x="5293900" y="1205450"/>
            <a:ext cx="30420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700" u="none" cap="none" strike="noStrike">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a:t>
            </a:r>
            <a:endParaRPr sz="1100">
              <a:solidFill>
                <a:schemeClr val="dk1"/>
              </a:solidFill>
            </a:endParaRPr>
          </a:p>
        </p:txBody>
      </p:sp>
      <p:sp>
        <p:nvSpPr>
          <p:cNvPr id="177" name="Google Shape;177;p25"/>
          <p:cNvSpPr/>
          <p:nvPr/>
        </p:nvSpPr>
        <p:spPr>
          <a:xfrm>
            <a:off x="4637000" y="2141495"/>
            <a:ext cx="3804000" cy="860400"/>
          </a:xfrm>
          <a:prstGeom prst="round1Rect">
            <a:avLst>
              <a:gd fmla="val 50000" name="adj"/>
            </a:avLst>
          </a:prstGeom>
          <a:solidFill>
            <a:schemeClr val="lt1"/>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78" name="Google Shape;178;p25"/>
          <p:cNvSpPr txBox="1"/>
          <p:nvPr/>
        </p:nvSpPr>
        <p:spPr>
          <a:xfrm>
            <a:off x="5293900" y="2299700"/>
            <a:ext cx="30078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700" u="none" cap="none" strike="noStrike">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a:t>
            </a:r>
            <a:endParaRPr sz="1100">
              <a:solidFill>
                <a:schemeClr val="dk1"/>
              </a:solidFill>
            </a:endParaRPr>
          </a:p>
        </p:txBody>
      </p:sp>
      <p:sp>
        <p:nvSpPr>
          <p:cNvPr id="179" name="Google Shape;179;p25"/>
          <p:cNvSpPr/>
          <p:nvPr/>
        </p:nvSpPr>
        <p:spPr>
          <a:xfrm>
            <a:off x="4637000" y="3235761"/>
            <a:ext cx="3804000" cy="860400"/>
          </a:xfrm>
          <a:prstGeom prst="round1Rect">
            <a:avLst>
              <a:gd fmla="val 50000" name="adj"/>
            </a:avLst>
          </a:prstGeom>
          <a:solidFill>
            <a:schemeClr val="lt1"/>
          </a:solidFill>
          <a:ln>
            <a:noFill/>
          </a:ln>
          <a:effectLst>
            <a:outerShdw blurRad="876300" sx="99000" rotWithShape="0" algn="t" dir="5400000" dist="279400" sy="99000">
              <a:srgbClr val="221B43">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80" name="Google Shape;180;p25"/>
          <p:cNvSpPr txBox="1"/>
          <p:nvPr/>
        </p:nvSpPr>
        <p:spPr>
          <a:xfrm>
            <a:off x="5293900" y="3393975"/>
            <a:ext cx="30420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700" u="none" cap="none" strike="noStrike">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a:t>
            </a:r>
            <a:endParaRPr sz="1100">
              <a:solidFill>
                <a:schemeClr val="dk1"/>
              </a:solidFill>
            </a:endParaRPr>
          </a:p>
        </p:txBody>
      </p:sp>
      <p:cxnSp>
        <p:nvCxnSpPr>
          <p:cNvPr id="181" name="Google Shape;181;p25"/>
          <p:cNvCxnSpPr/>
          <p:nvPr/>
        </p:nvCxnSpPr>
        <p:spPr>
          <a:xfrm>
            <a:off x="4624613" y="4568178"/>
            <a:ext cx="1338600" cy="0"/>
          </a:xfrm>
          <a:prstGeom prst="straightConnector1">
            <a:avLst/>
          </a:prstGeom>
          <a:noFill/>
          <a:ln cap="flat" cmpd="sng" w="28575">
            <a:solidFill>
              <a:schemeClr val="accent1"/>
            </a:solidFill>
            <a:prstDash val="solid"/>
            <a:miter lim="800000"/>
            <a:headEnd len="sm" w="sm" type="none"/>
            <a:tailEnd len="sm" w="sm" type="none"/>
          </a:ln>
        </p:spPr>
      </p:cxnSp>
      <p:grpSp>
        <p:nvGrpSpPr>
          <p:cNvPr id="182" name="Google Shape;182;p25"/>
          <p:cNvGrpSpPr/>
          <p:nvPr/>
        </p:nvGrpSpPr>
        <p:grpSpPr>
          <a:xfrm>
            <a:off x="781565" y="958458"/>
            <a:ext cx="225892" cy="268576"/>
            <a:chOff x="1041991" y="1030389"/>
            <a:chExt cx="509225" cy="605446"/>
          </a:xfrm>
        </p:grpSpPr>
        <p:sp>
          <p:nvSpPr>
            <p:cNvPr id="183" name="Google Shape;183;p25"/>
            <p:cNvSpPr/>
            <p:nvPr/>
          </p:nvSpPr>
          <p:spPr>
            <a:xfrm>
              <a:off x="1133916" y="1030389"/>
              <a:ext cx="417300" cy="521700"/>
            </a:xfrm>
            <a:prstGeom prst="round1Rect">
              <a:avLst>
                <a:gd fmla="val 50000" name="adj"/>
              </a:avLst>
            </a:prstGeom>
            <a:noFill/>
            <a:ln cap="flat" cmpd="sng" w="1587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Poppins"/>
                <a:ea typeface="Poppins"/>
                <a:cs typeface="Poppins"/>
                <a:sym typeface="Poppins"/>
              </a:endParaRPr>
            </a:p>
          </p:txBody>
        </p:sp>
        <p:sp>
          <p:nvSpPr>
            <p:cNvPr id="184" name="Google Shape;184;p25"/>
            <p:cNvSpPr/>
            <p:nvPr/>
          </p:nvSpPr>
          <p:spPr>
            <a:xfrm>
              <a:off x="1041991" y="1114135"/>
              <a:ext cx="417300" cy="521700"/>
            </a:xfrm>
            <a:prstGeom prst="round1Rect">
              <a:avLst>
                <a:gd fmla="val 50000" name="adj"/>
              </a:avLst>
            </a:prstGeom>
            <a:solidFill>
              <a:schemeClr val="lt1"/>
            </a:solidFill>
            <a:ln cap="flat" cmpd="sng" w="1587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Poppins"/>
                <a:ea typeface="Poppins"/>
                <a:cs typeface="Poppins"/>
                <a:sym typeface="Poppins"/>
              </a:endParaRPr>
            </a:p>
          </p:txBody>
        </p:sp>
      </p:grpSp>
      <p:sp>
        <p:nvSpPr>
          <p:cNvPr id="185" name="Google Shape;185;p25"/>
          <p:cNvSpPr txBox="1"/>
          <p:nvPr/>
        </p:nvSpPr>
        <p:spPr>
          <a:xfrm>
            <a:off x="698836" y="1363349"/>
            <a:ext cx="2352600" cy="7641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i="0" lang="en" sz="2100" u="none" cap="none" strike="noStrike">
                <a:solidFill>
                  <a:schemeClr val="dk1"/>
                </a:solidFill>
                <a:latin typeface="Poppins"/>
                <a:ea typeface="Poppins"/>
                <a:cs typeface="Poppins"/>
                <a:sym typeface="Poppins"/>
              </a:rPr>
              <a:t>Company </a:t>
            </a:r>
            <a:endParaRPr sz="2100">
              <a:latin typeface="Poppins"/>
              <a:ea typeface="Poppins"/>
              <a:cs typeface="Poppins"/>
              <a:sym typeface="Poppins"/>
            </a:endParaRPr>
          </a:p>
          <a:p>
            <a:pPr indent="0" lvl="0" marL="0" marR="0" rtl="0" algn="l">
              <a:lnSpc>
                <a:spcPct val="115000"/>
              </a:lnSpc>
              <a:spcBef>
                <a:spcPts val="0"/>
              </a:spcBef>
              <a:spcAft>
                <a:spcPts val="0"/>
              </a:spcAft>
              <a:buNone/>
            </a:pPr>
            <a:r>
              <a:rPr i="0" lang="en" sz="2100" u="none" cap="none" strike="noStrike">
                <a:solidFill>
                  <a:schemeClr val="dk1"/>
                </a:solidFill>
                <a:latin typeface="Poppins"/>
                <a:ea typeface="Poppins"/>
                <a:cs typeface="Poppins"/>
                <a:sym typeface="Poppins"/>
              </a:rPr>
              <a:t>Profile &amp; Mission</a:t>
            </a:r>
            <a:endParaRPr sz="2100">
              <a:latin typeface="Poppins"/>
              <a:ea typeface="Poppins"/>
              <a:cs typeface="Poppins"/>
              <a:sym typeface="Poppins"/>
            </a:endParaRPr>
          </a:p>
        </p:txBody>
      </p:sp>
      <p:sp>
        <p:nvSpPr>
          <p:cNvPr id="186" name="Google Shape;186;p25"/>
          <p:cNvSpPr txBox="1"/>
          <p:nvPr/>
        </p:nvSpPr>
        <p:spPr>
          <a:xfrm>
            <a:off x="698836" y="2514767"/>
            <a:ext cx="2766000" cy="6618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700" u="none" cap="none" strike="noStrike">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and have strong scalability.</a:t>
            </a:r>
            <a:endParaRPr sz="1100">
              <a:solidFill>
                <a:schemeClr val="dk1"/>
              </a:solidFill>
            </a:endParaRPr>
          </a:p>
        </p:txBody>
      </p:sp>
      <p:sp>
        <p:nvSpPr>
          <p:cNvPr id="187" name="Google Shape;187;p25"/>
          <p:cNvSpPr txBox="1"/>
          <p:nvPr/>
        </p:nvSpPr>
        <p:spPr>
          <a:xfrm>
            <a:off x="698836" y="3321708"/>
            <a:ext cx="2807400" cy="415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i="0" lang="en" sz="900" u="none" cap="none" strike="noStrike">
                <a:solidFill>
                  <a:schemeClr val="dk1"/>
                </a:solidFill>
                <a:latin typeface="Poppins SemiBold"/>
                <a:ea typeface="Poppins SemiBold"/>
                <a:cs typeface="Poppins SemiBold"/>
                <a:sym typeface="Poppins SemiBold"/>
              </a:rPr>
              <a:t>We offer a product that can allow our users to save more money and earn passive income.</a:t>
            </a:r>
            <a:endParaRPr sz="1100">
              <a:latin typeface="Poppins SemiBold"/>
              <a:ea typeface="Poppins SemiBold"/>
              <a:cs typeface="Poppins SemiBold"/>
              <a:sym typeface="Poppins SemiBold"/>
            </a:endParaRPr>
          </a:p>
        </p:txBody>
      </p:sp>
      <p:grpSp>
        <p:nvGrpSpPr>
          <p:cNvPr id="188" name="Google Shape;188;p25"/>
          <p:cNvGrpSpPr/>
          <p:nvPr/>
        </p:nvGrpSpPr>
        <p:grpSpPr>
          <a:xfrm>
            <a:off x="781493" y="2258346"/>
            <a:ext cx="359325" cy="55364"/>
            <a:chOff x="1041991" y="3011128"/>
            <a:chExt cx="479100" cy="73819"/>
          </a:xfrm>
        </p:grpSpPr>
        <p:cxnSp>
          <p:nvCxnSpPr>
            <p:cNvPr id="189" name="Google Shape;189;p25"/>
            <p:cNvCxnSpPr/>
            <p:nvPr/>
          </p:nvCxnSpPr>
          <p:spPr>
            <a:xfrm>
              <a:off x="1041991" y="3011128"/>
              <a:ext cx="479100" cy="0"/>
            </a:xfrm>
            <a:prstGeom prst="straightConnector1">
              <a:avLst/>
            </a:prstGeom>
            <a:noFill/>
            <a:ln cap="rnd" cmpd="sng" w="12700">
              <a:solidFill>
                <a:schemeClr val="accent1"/>
              </a:solidFill>
              <a:prstDash val="solid"/>
              <a:miter lim="800000"/>
              <a:headEnd len="sm" w="sm" type="none"/>
              <a:tailEnd len="sm" w="sm" type="none"/>
            </a:ln>
          </p:spPr>
        </p:cxnSp>
        <p:cxnSp>
          <p:nvCxnSpPr>
            <p:cNvPr id="190" name="Google Shape;190;p25"/>
            <p:cNvCxnSpPr/>
            <p:nvPr/>
          </p:nvCxnSpPr>
          <p:spPr>
            <a:xfrm>
              <a:off x="1041991" y="3084947"/>
              <a:ext cx="322500" cy="0"/>
            </a:xfrm>
            <a:prstGeom prst="straightConnector1">
              <a:avLst/>
            </a:prstGeom>
            <a:noFill/>
            <a:ln cap="rnd" cmpd="sng" w="12700">
              <a:solidFill>
                <a:schemeClr val="accent1"/>
              </a:solidFill>
              <a:prstDash val="solid"/>
              <a:miter lim="800000"/>
              <a:headEnd len="sm" w="sm" type="none"/>
              <a:tailEnd len="sm" w="sm" type="none"/>
            </a:ln>
          </p:spPr>
        </p:cxnSp>
      </p:grpSp>
      <p:sp>
        <p:nvSpPr>
          <p:cNvPr id="191" name="Google Shape;191;p25"/>
          <p:cNvSpPr/>
          <p:nvPr/>
        </p:nvSpPr>
        <p:spPr>
          <a:xfrm>
            <a:off x="4762411" y="2139279"/>
            <a:ext cx="390213" cy="860511"/>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6"/>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92" name="Google Shape;192;p25"/>
          <p:cNvSpPr/>
          <p:nvPr/>
        </p:nvSpPr>
        <p:spPr>
          <a:xfrm>
            <a:off x="4767073" y="3237038"/>
            <a:ext cx="390213" cy="860511"/>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6"/>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193" name="Google Shape;193;p25"/>
          <p:cNvSpPr/>
          <p:nvPr/>
        </p:nvSpPr>
        <p:spPr>
          <a:xfrm>
            <a:off x="4754912" y="1045951"/>
            <a:ext cx="390213" cy="860511"/>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6"/>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nvGrpSpPr>
          <p:cNvPr id="194" name="Google Shape;194;p25"/>
          <p:cNvGrpSpPr/>
          <p:nvPr/>
        </p:nvGrpSpPr>
        <p:grpSpPr>
          <a:xfrm>
            <a:off x="4637000" y="1047229"/>
            <a:ext cx="390213" cy="860511"/>
            <a:chOff x="6592867" y="1396305"/>
            <a:chExt cx="520284" cy="1147348"/>
          </a:xfrm>
        </p:grpSpPr>
        <p:sp>
          <p:nvSpPr>
            <p:cNvPr id="195" name="Google Shape;195;p25"/>
            <p:cNvSpPr/>
            <p:nvPr/>
          </p:nvSpPr>
          <p:spPr>
            <a:xfrm>
              <a:off x="6592867" y="1396305"/>
              <a:ext cx="520284" cy="1147348"/>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4"/>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400" u="none" cap="none" strike="noStrike">
                <a:solidFill>
                  <a:schemeClr val="dk1"/>
                </a:solidFill>
                <a:latin typeface="Poppins"/>
                <a:ea typeface="Poppins"/>
                <a:cs typeface="Poppins"/>
                <a:sym typeface="Poppins"/>
              </a:endParaRPr>
            </a:p>
          </p:txBody>
        </p:sp>
        <p:sp>
          <p:nvSpPr>
            <p:cNvPr id="196" name="Google Shape;196;p25"/>
            <p:cNvSpPr txBox="1"/>
            <p:nvPr/>
          </p:nvSpPr>
          <p:spPr>
            <a:xfrm rot="-5400000">
              <a:off x="6325701" y="1820640"/>
              <a:ext cx="1031100" cy="276900"/>
            </a:xfrm>
            <a:prstGeom prst="rect">
              <a:avLst/>
            </a:prstGeom>
            <a:solidFill>
              <a:schemeClr val="accent4"/>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900" u="none" cap="none" strike="noStrike">
                  <a:solidFill>
                    <a:schemeClr val="dk1"/>
                  </a:solidFill>
                  <a:latin typeface="Poppins"/>
                  <a:ea typeface="Poppins"/>
                  <a:cs typeface="Poppins"/>
                  <a:sym typeface="Poppins"/>
                </a:rPr>
                <a:t>MISSION 01</a:t>
              </a:r>
              <a:endParaRPr sz="1100">
                <a:solidFill>
                  <a:schemeClr val="dk1"/>
                </a:solidFill>
              </a:endParaRPr>
            </a:p>
          </p:txBody>
        </p:sp>
      </p:grpSp>
      <p:grpSp>
        <p:nvGrpSpPr>
          <p:cNvPr id="197" name="Google Shape;197;p25"/>
          <p:cNvGrpSpPr/>
          <p:nvPr/>
        </p:nvGrpSpPr>
        <p:grpSpPr>
          <a:xfrm>
            <a:off x="4637000" y="2141495"/>
            <a:ext cx="390213" cy="860511"/>
            <a:chOff x="6592867" y="2855327"/>
            <a:chExt cx="520284" cy="1147348"/>
          </a:xfrm>
        </p:grpSpPr>
        <p:sp>
          <p:nvSpPr>
            <p:cNvPr id="198" name="Google Shape;198;p25"/>
            <p:cNvSpPr/>
            <p:nvPr/>
          </p:nvSpPr>
          <p:spPr>
            <a:xfrm>
              <a:off x="6592867" y="2855327"/>
              <a:ext cx="520284" cy="1147348"/>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3"/>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400" u="none" cap="none" strike="noStrike">
                <a:solidFill>
                  <a:schemeClr val="dk1"/>
                </a:solidFill>
                <a:latin typeface="Poppins"/>
                <a:ea typeface="Poppins"/>
                <a:cs typeface="Poppins"/>
                <a:sym typeface="Poppins"/>
              </a:endParaRPr>
            </a:p>
          </p:txBody>
        </p:sp>
        <p:sp>
          <p:nvSpPr>
            <p:cNvPr id="199" name="Google Shape;199;p25"/>
            <p:cNvSpPr txBox="1"/>
            <p:nvPr/>
          </p:nvSpPr>
          <p:spPr>
            <a:xfrm rot="-5400000">
              <a:off x="6310551" y="3279741"/>
              <a:ext cx="1061400" cy="276900"/>
            </a:xfrm>
            <a:prstGeom prst="rect">
              <a:avLst/>
            </a:prstGeom>
            <a:solidFill>
              <a:schemeClr val="accent3"/>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900" u="none" cap="none" strike="noStrike">
                  <a:solidFill>
                    <a:schemeClr val="dk1"/>
                  </a:solidFill>
                  <a:latin typeface="Poppins"/>
                  <a:ea typeface="Poppins"/>
                  <a:cs typeface="Poppins"/>
                  <a:sym typeface="Poppins"/>
                </a:rPr>
                <a:t>MISSION 02</a:t>
              </a:r>
              <a:endParaRPr sz="1100">
                <a:solidFill>
                  <a:schemeClr val="dk1"/>
                </a:solidFill>
              </a:endParaRPr>
            </a:p>
          </p:txBody>
        </p:sp>
      </p:grpSp>
      <p:grpSp>
        <p:nvGrpSpPr>
          <p:cNvPr id="200" name="Google Shape;200;p25"/>
          <p:cNvGrpSpPr/>
          <p:nvPr/>
        </p:nvGrpSpPr>
        <p:grpSpPr>
          <a:xfrm>
            <a:off x="4637000" y="3235761"/>
            <a:ext cx="390213" cy="860511"/>
            <a:chOff x="6592867" y="4314348"/>
            <a:chExt cx="520284" cy="1147348"/>
          </a:xfrm>
        </p:grpSpPr>
        <p:sp>
          <p:nvSpPr>
            <p:cNvPr id="201" name="Google Shape;201;p25"/>
            <p:cNvSpPr/>
            <p:nvPr/>
          </p:nvSpPr>
          <p:spPr>
            <a:xfrm>
              <a:off x="6592867" y="4314348"/>
              <a:ext cx="520284" cy="1147348"/>
            </a:xfrm>
            <a:custGeom>
              <a:rect b="b" l="l" r="r" t="t"/>
              <a:pathLst>
                <a:path extrusionOk="0" h="1147348" w="520284">
                  <a:moveTo>
                    <a:pt x="0" y="0"/>
                  </a:moveTo>
                  <a:lnTo>
                    <a:pt x="479696" y="0"/>
                  </a:lnTo>
                  <a:lnTo>
                    <a:pt x="497062" y="113788"/>
                  </a:lnTo>
                  <a:cubicBezTo>
                    <a:pt x="512418" y="264995"/>
                    <a:pt x="520284" y="418416"/>
                    <a:pt x="520284" y="573675"/>
                  </a:cubicBezTo>
                  <a:cubicBezTo>
                    <a:pt x="520284" y="728934"/>
                    <a:pt x="512418" y="882355"/>
                    <a:pt x="497062" y="1033562"/>
                  </a:cubicBezTo>
                  <a:lnTo>
                    <a:pt x="479696" y="1147348"/>
                  </a:lnTo>
                  <a:lnTo>
                    <a:pt x="0" y="1147348"/>
                  </a:lnTo>
                  <a:close/>
                </a:path>
              </a:pathLst>
            </a:custGeom>
            <a:solidFill>
              <a:schemeClr val="accent5"/>
            </a:solidFill>
            <a:ln>
              <a:noFill/>
            </a:ln>
            <a:effectLst>
              <a:outerShdw blurRad="876300" sx="99000" rotWithShape="0" algn="t" dir="5400000" dist="279400" sy="99000">
                <a:srgbClr val="053D6F">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400" u="none" cap="none" strike="noStrike">
                <a:solidFill>
                  <a:schemeClr val="lt1"/>
                </a:solidFill>
                <a:latin typeface="Poppins"/>
                <a:ea typeface="Poppins"/>
                <a:cs typeface="Poppins"/>
                <a:sym typeface="Poppins"/>
              </a:endParaRPr>
            </a:p>
          </p:txBody>
        </p:sp>
        <p:sp>
          <p:nvSpPr>
            <p:cNvPr id="202" name="Google Shape;202;p25"/>
            <p:cNvSpPr txBox="1"/>
            <p:nvPr/>
          </p:nvSpPr>
          <p:spPr>
            <a:xfrm rot="-5400000">
              <a:off x="6308152" y="4738766"/>
              <a:ext cx="1066200" cy="276900"/>
            </a:xfrm>
            <a:prstGeom prst="rect">
              <a:avLst/>
            </a:prstGeom>
            <a:solidFill>
              <a:schemeClr val="accent5"/>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900" u="none" cap="none" strike="noStrike">
                  <a:solidFill>
                    <a:schemeClr val="lt1"/>
                  </a:solidFill>
                  <a:latin typeface="Poppins"/>
                  <a:ea typeface="Poppins"/>
                  <a:cs typeface="Poppins"/>
                  <a:sym typeface="Poppins"/>
                </a:rPr>
                <a:t>MISSION 03</a:t>
              </a:r>
              <a:endParaRPr sz="1100"/>
            </a:p>
          </p:txBody>
        </p:sp>
      </p:grpSp>
      <p:sp>
        <p:nvSpPr>
          <p:cNvPr id="203" name="Google Shape;203;p2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5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100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2000"/>
                                        <p:tgtEl>
                                          <p:spTgt spid="1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2000"/>
                                        <p:tgtEl>
                                          <p:spTgt spid="1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2000"/>
                                        <p:tgtEl>
                                          <p:spTgt spid="17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150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4000"/>
                            </p:stCondLst>
                            <p:childTnLst>
                              <p:par>
                                <p:cTn fill="hold" nodeType="afterEffect" presetClass="entr" presetID="10" presetSubtype="0">
                                  <p:stCondLst>
                                    <p:cond delay="150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par>
                          <p:cTn fill="hold">
                            <p:stCondLst>
                              <p:cond delay="5000"/>
                            </p:stCondLst>
                            <p:childTnLst>
                              <p:par>
                                <p:cTn fill="hold" nodeType="afterEffect" presetClass="entr" presetID="10" presetSubtype="0">
                                  <p:stCondLst>
                                    <p:cond delay="200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200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200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200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200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200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2"/>
          <p:cNvSpPr/>
          <p:nvPr/>
        </p:nvSpPr>
        <p:spPr>
          <a:xfrm>
            <a:off x="0" y="464825"/>
            <a:ext cx="9144000" cy="3182100"/>
          </a:xfrm>
          <a:prstGeom prst="rect">
            <a:avLst/>
          </a:prstGeom>
          <a:blipFill rotWithShape="1">
            <a:blip r:embed="rId3">
              <a:alphaModFix amt="70000"/>
            </a:blip>
            <a:stretch>
              <a:fillRect b="-33528" l="0" r="0" t="-26068"/>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35" name="Google Shape;1035;p52"/>
          <p:cNvSpPr/>
          <p:nvPr/>
        </p:nvSpPr>
        <p:spPr>
          <a:xfrm>
            <a:off x="0" y="3342851"/>
            <a:ext cx="9144000" cy="18006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sp>
        <p:nvSpPr>
          <p:cNvPr id="1036" name="Google Shape;1036;p52"/>
          <p:cNvSpPr txBox="1"/>
          <p:nvPr/>
        </p:nvSpPr>
        <p:spPr>
          <a:xfrm>
            <a:off x="150026" y="4077714"/>
            <a:ext cx="7430100" cy="461700"/>
          </a:xfrm>
          <a:prstGeom prst="rect">
            <a:avLst/>
          </a:prstGeom>
          <a:noFill/>
          <a:ln>
            <a:noFill/>
          </a:ln>
        </p:spPr>
        <p:txBody>
          <a:bodyPr anchorCtr="0" anchor="b" bIns="34275" lIns="68575" spcFirstLastPara="1" rIns="68575" wrap="square" tIns="34275">
            <a:spAutoFit/>
          </a:bodyPr>
          <a:lstStyle/>
          <a:p>
            <a:pPr indent="0" lvl="0" marL="0" marR="0" rtl="0" algn="l">
              <a:lnSpc>
                <a:spcPct val="28333"/>
              </a:lnSpc>
              <a:spcBef>
                <a:spcPts val="0"/>
              </a:spcBef>
              <a:spcAft>
                <a:spcPts val="0"/>
              </a:spcAft>
              <a:buNone/>
            </a:pPr>
            <a:r>
              <a:rPr lang="en" sz="9000">
                <a:solidFill>
                  <a:schemeClr val="lt1"/>
                </a:solidFill>
                <a:latin typeface="Poppins"/>
                <a:ea typeface="Poppins"/>
                <a:cs typeface="Poppins"/>
                <a:sym typeface="Poppins"/>
              </a:rPr>
              <a:t>CONTACT US</a:t>
            </a:r>
            <a:endParaRPr sz="1100"/>
          </a:p>
        </p:txBody>
      </p:sp>
      <p:cxnSp>
        <p:nvCxnSpPr>
          <p:cNvPr id="1037" name="Google Shape;1037;p52"/>
          <p:cNvCxnSpPr/>
          <p:nvPr/>
        </p:nvCxnSpPr>
        <p:spPr>
          <a:xfrm>
            <a:off x="571500" y="4884650"/>
            <a:ext cx="8001000" cy="0"/>
          </a:xfrm>
          <a:prstGeom prst="straightConnector1">
            <a:avLst/>
          </a:prstGeom>
          <a:noFill/>
          <a:ln cap="rnd" cmpd="sng" w="25400">
            <a:solidFill>
              <a:schemeClr val="accent1">
                <a:alpha val="74900"/>
              </a:schemeClr>
            </a:solidFill>
            <a:prstDash val="solid"/>
            <a:miter lim="800000"/>
            <a:headEnd len="sm" w="sm" type="none"/>
            <a:tailEnd len="sm" w="sm" type="none"/>
          </a:ln>
        </p:spPr>
      </p:cxnSp>
      <p:grpSp>
        <p:nvGrpSpPr>
          <p:cNvPr id="1038" name="Google Shape;1038;p52"/>
          <p:cNvGrpSpPr/>
          <p:nvPr/>
        </p:nvGrpSpPr>
        <p:grpSpPr>
          <a:xfrm>
            <a:off x="5506128" y="1742860"/>
            <a:ext cx="1200150" cy="457200"/>
            <a:chOff x="7392051" y="2286489"/>
            <a:chExt cx="1600200" cy="609600"/>
          </a:xfrm>
        </p:grpSpPr>
        <p:sp>
          <p:nvSpPr>
            <p:cNvPr id="1039" name="Google Shape;1039;p52"/>
            <p:cNvSpPr/>
            <p:nvPr/>
          </p:nvSpPr>
          <p:spPr>
            <a:xfrm>
              <a:off x="7392051" y="2286489"/>
              <a:ext cx="609600" cy="609600"/>
            </a:xfrm>
            <a:prstGeom prst="ellipse">
              <a:avLst/>
            </a:prstGeom>
            <a:solidFill>
              <a:schemeClr val="accent1">
                <a:alpha val="498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sp>
          <p:nvSpPr>
            <p:cNvPr id="1040" name="Google Shape;1040;p52"/>
            <p:cNvSpPr/>
            <p:nvPr/>
          </p:nvSpPr>
          <p:spPr>
            <a:xfrm flipH="1">
              <a:off x="7696851" y="2416957"/>
              <a:ext cx="1295400" cy="348600"/>
            </a:xfrm>
            <a:prstGeom prst="homePlate">
              <a:avLst>
                <a:gd fmla="val 50000" name="adj"/>
              </a:avLst>
            </a:prstGeom>
            <a:solidFill>
              <a:schemeClr val="accent1"/>
            </a:solidFill>
            <a:ln>
              <a:noFill/>
            </a:ln>
            <a:effectLst>
              <a:outerShdw blurRad="139700" rotWithShape="0" algn="l"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800"/>
                <a:buFont typeface="Poppins"/>
                <a:buNone/>
              </a:pPr>
              <a:r>
                <a:rPr lang="en" sz="800" u="none" cap="none" strike="noStrike">
                  <a:solidFill>
                    <a:srgbClr val="FFFFFF"/>
                  </a:solidFill>
                  <a:latin typeface="Poppins"/>
                  <a:ea typeface="Poppins"/>
                  <a:cs typeface="Poppins"/>
                  <a:sym typeface="Poppins"/>
                </a:rPr>
                <a:t>We’re here!</a:t>
              </a:r>
              <a:endParaRPr sz="800" u="none" cap="none" strike="noStrike">
                <a:solidFill>
                  <a:srgbClr val="FFFFFF"/>
                </a:solidFill>
                <a:latin typeface="Poppins"/>
                <a:ea typeface="Poppins"/>
                <a:cs typeface="Poppins"/>
                <a:sym typeface="Poppins"/>
              </a:endParaRPr>
            </a:p>
          </p:txBody>
        </p:sp>
        <p:sp>
          <p:nvSpPr>
            <p:cNvPr id="1041" name="Google Shape;1041;p52"/>
            <p:cNvSpPr/>
            <p:nvPr/>
          </p:nvSpPr>
          <p:spPr>
            <a:xfrm>
              <a:off x="7620651" y="2515089"/>
              <a:ext cx="152400" cy="1524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Calibri"/>
                <a:buNone/>
              </a:pPr>
              <a:r>
                <a:t/>
              </a:r>
              <a:endParaRPr sz="700" u="none" cap="none" strike="noStrike">
                <a:solidFill>
                  <a:srgbClr val="FFFFFF"/>
                </a:solidFill>
                <a:latin typeface="Poppins"/>
                <a:ea typeface="Poppins"/>
                <a:cs typeface="Poppins"/>
                <a:sym typeface="Poppins"/>
              </a:endParaRPr>
            </a:p>
          </p:txBody>
        </p:sp>
      </p:grpSp>
      <p:grpSp>
        <p:nvGrpSpPr>
          <p:cNvPr id="1042" name="Google Shape;1042;p52"/>
          <p:cNvGrpSpPr/>
          <p:nvPr/>
        </p:nvGrpSpPr>
        <p:grpSpPr>
          <a:xfrm>
            <a:off x="3355555" y="3615068"/>
            <a:ext cx="5403613" cy="869680"/>
            <a:chOff x="719750" y="4909345"/>
            <a:chExt cx="7204817" cy="1159573"/>
          </a:xfrm>
        </p:grpSpPr>
        <p:grpSp>
          <p:nvGrpSpPr>
            <p:cNvPr id="1043" name="Google Shape;1043;p52"/>
            <p:cNvGrpSpPr/>
            <p:nvPr/>
          </p:nvGrpSpPr>
          <p:grpSpPr>
            <a:xfrm>
              <a:off x="719750" y="4909345"/>
              <a:ext cx="4910526" cy="381000"/>
              <a:chOff x="719750" y="4909345"/>
              <a:chExt cx="4910526" cy="381000"/>
            </a:xfrm>
          </p:grpSpPr>
          <p:sp>
            <p:nvSpPr>
              <p:cNvPr id="1044" name="Google Shape;1044;p52"/>
              <p:cNvSpPr/>
              <p:nvPr/>
            </p:nvSpPr>
            <p:spPr>
              <a:xfrm>
                <a:off x="2507663" y="4909345"/>
                <a:ext cx="1334700" cy="381000"/>
              </a:xfrm>
              <a:prstGeom prst="roundRect">
                <a:avLst>
                  <a:gd fmla="val 50000" name="adj"/>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New York</a:t>
                </a:r>
                <a:endParaRPr sz="700" u="none" cap="none" strike="noStrike">
                  <a:solidFill>
                    <a:schemeClr val="dk1"/>
                  </a:solidFill>
                  <a:latin typeface="Poppins"/>
                  <a:ea typeface="Poppins"/>
                  <a:cs typeface="Poppins"/>
                  <a:sym typeface="Poppins"/>
                </a:endParaRPr>
              </a:p>
            </p:txBody>
          </p:sp>
          <p:sp>
            <p:nvSpPr>
              <p:cNvPr id="1045" name="Google Shape;1045;p52"/>
              <p:cNvSpPr/>
              <p:nvPr/>
            </p:nvSpPr>
            <p:spPr>
              <a:xfrm>
                <a:off x="719750" y="4909345"/>
                <a:ext cx="1334700" cy="381000"/>
              </a:xfrm>
              <a:prstGeom prst="roundRect">
                <a:avLst>
                  <a:gd fmla="val 50000" name="adj"/>
                </a:avLst>
              </a:prstGeom>
              <a:solidFill>
                <a:schemeClr val="accent1"/>
              </a:solidFill>
              <a:ln>
                <a:noFill/>
              </a:ln>
              <a:effectLst>
                <a:outerShdw blurRad="76200" rotWithShape="0" algn="t" dir="5400000" dist="254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800"/>
                  <a:buFont typeface="Poppins"/>
                  <a:buNone/>
                </a:pPr>
                <a:r>
                  <a:rPr b="1" lang="en" sz="800" u="none" cap="none" strike="noStrike">
                    <a:solidFill>
                      <a:schemeClr val="lt1"/>
                    </a:solidFill>
                    <a:latin typeface="Poppins"/>
                    <a:ea typeface="Poppins"/>
                    <a:cs typeface="Poppins"/>
                    <a:sym typeface="Poppins"/>
                  </a:rPr>
                  <a:t>Los Angeles</a:t>
                </a:r>
                <a:endParaRPr b="1" sz="800" u="none" cap="none" strike="noStrike">
                  <a:solidFill>
                    <a:schemeClr val="lt1"/>
                  </a:solidFill>
                  <a:latin typeface="Poppins"/>
                  <a:ea typeface="Poppins"/>
                  <a:cs typeface="Poppins"/>
                  <a:sym typeface="Poppins"/>
                </a:endParaRPr>
              </a:p>
            </p:txBody>
          </p:sp>
          <p:sp>
            <p:nvSpPr>
              <p:cNvPr id="1046" name="Google Shape;1046;p52"/>
              <p:cNvSpPr/>
              <p:nvPr/>
            </p:nvSpPr>
            <p:spPr>
              <a:xfrm>
                <a:off x="4295576" y="4909345"/>
                <a:ext cx="1334700" cy="381000"/>
              </a:xfrm>
              <a:prstGeom prst="roundRect">
                <a:avLst>
                  <a:gd fmla="val 50000" name="adj"/>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700"/>
                  <a:buFont typeface="Poppins"/>
                  <a:buNone/>
                </a:pPr>
                <a:r>
                  <a:rPr lang="en" sz="700" u="none" cap="none" strike="noStrike">
                    <a:solidFill>
                      <a:schemeClr val="dk1"/>
                    </a:solidFill>
                    <a:latin typeface="Poppins"/>
                    <a:ea typeface="Poppins"/>
                    <a:cs typeface="Poppins"/>
                    <a:sym typeface="Poppins"/>
                  </a:rPr>
                  <a:t>San Francisco</a:t>
                </a:r>
                <a:endParaRPr sz="700" u="none" cap="none" strike="noStrike">
                  <a:solidFill>
                    <a:schemeClr val="dk1"/>
                  </a:solidFill>
                  <a:latin typeface="Poppins"/>
                  <a:ea typeface="Poppins"/>
                  <a:cs typeface="Poppins"/>
                  <a:sym typeface="Poppins"/>
                </a:endParaRPr>
              </a:p>
            </p:txBody>
          </p:sp>
        </p:grpSp>
        <p:grpSp>
          <p:nvGrpSpPr>
            <p:cNvPr id="1047" name="Google Shape;1047;p52"/>
            <p:cNvGrpSpPr/>
            <p:nvPr/>
          </p:nvGrpSpPr>
          <p:grpSpPr>
            <a:xfrm>
              <a:off x="719750" y="5564683"/>
              <a:ext cx="7204817" cy="504235"/>
              <a:chOff x="719750" y="5564683"/>
              <a:chExt cx="7204817" cy="504235"/>
            </a:xfrm>
          </p:grpSpPr>
          <p:grpSp>
            <p:nvGrpSpPr>
              <p:cNvPr id="1048" name="Google Shape;1048;p52"/>
              <p:cNvGrpSpPr/>
              <p:nvPr/>
            </p:nvGrpSpPr>
            <p:grpSpPr>
              <a:xfrm>
                <a:off x="719750" y="5564683"/>
                <a:ext cx="2148300" cy="504235"/>
                <a:chOff x="1614448" y="5757445"/>
                <a:chExt cx="2148300" cy="504235"/>
              </a:xfrm>
            </p:grpSpPr>
            <p:sp>
              <p:nvSpPr>
                <p:cNvPr id="1049" name="Google Shape;1049;p52"/>
                <p:cNvSpPr txBox="1"/>
                <p:nvPr/>
              </p:nvSpPr>
              <p:spPr>
                <a:xfrm>
                  <a:off x="1614448" y="6025580"/>
                  <a:ext cx="2148300" cy="2361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sz="700">
                      <a:solidFill>
                        <a:schemeClr val="dk1"/>
                      </a:solidFill>
                      <a:latin typeface="Poppins"/>
                      <a:ea typeface="Poppins"/>
                      <a:cs typeface="Poppins"/>
                      <a:sym typeface="Poppins"/>
                    </a:rPr>
                    <a:t>256 Street view, Los Angeles</a:t>
                  </a:r>
                  <a:endParaRPr sz="1100"/>
                </a:p>
              </p:txBody>
            </p:sp>
            <p:sp>
              <p:nvSpPr>
                <p:cNvPr id="1050" name="Google Shape;1050;p52"/>
                <p:cNvSpPr txBox="1"/>
                <p:nvPr/>
              </p:nvSpPr>
              <p:spPr>
                <a:xfrm>
                  <a:off x="1614449" y="5757445"/>
                  <a:ext cx="7851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Poppins"/>
                      <a:ea typeface="Poppins"/>
                      <a:cs typeface="Poppins"/>
                      <a:sym typeface="Poppins"/>
                    </a:rPr>
                    <a:t>Address</a:t>
                  </a:r>
                  <a:endParaRPr sz="1100"/>
                </a:p>
              </p:txBody>
            </p:sp>
          </p:grpSp>
          <p:grpSp>
            <p:nvGrpSpPr>
              <p:cNvPr id="1051" name="Google Shape;1051;p52"/>
              <p:cNvGrpSpPr/>
              <p:nvPr/>
            </p:nvGrpSpPr>
            <p:grpSpPr>
              <a:xfrm>
                <a:off x="2944800" y="5564683"/>
                <a:ext cx="1642800" cy="504235"/>
                <a:chOff x="1614448" y="5757445"/>
                <a:chExt cx="1642800" cy="504235"/>
              </a:xfrm>
            </p:grpSpPr>
            <p:sp>
              <p:nvSpPr>
                <p:cNvPr id="1052" name="Google Shape;1052;p52"/>
                <p:cNvSpPr txBox="1"/>
                <p:nvPr/>
              </p:nvSpPr>
              <p:spPr>
                <a:xfrm>
                  <a:off x="1614448" y="6025580"/>
                  <a:ext cx="1642800" cy="2361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sz="700">
                      <a:solidFill>
                        <a:schemeClr val="dk1"/>
                      </a:solidFill>
                      <a:latin typeface="Poppins"/>
                      <a:ea typeface="Poppins"/>
                      <a:cs typeface="Poppins"/>
                      <a:sym typeface="Poppins"/>
                    </a:rPr>
                    <a:t>mail@company.com</a:t>
                  </a:r>
                  <a:endParaRPr sz="1100"/>
                </a:p>
              </p:txBody>
            </p:sp>
            <p:sp>
              <p:nvSpPr>
                <p:cNvPr id="1053" name="Google Shape;1053;p52"/>
                <p:cNvSpPr txBox="1"/>
                <p:nvPr/>
              </p:nvSpPr>
              <p:spPr>
                <a:xfrm>
                  <a:off x="1614448" y="5757445"/>
                  <a:ext cx="63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Poppins"/>
                      <a:ea typeface="Poppins"/>
                      <a:cs typeface="Poppins"/>
                      <a:sym typeface="Poppins"/>
                    </a:rPr>
                    <a:t>Email</a:t>
                  </a:r>
                  <a:endParaRPr sz="1100"/>
                </a:p>
              </p:txBody>
            </p:sp>
          </p:grpSp>
          <p:grpSp>
            <p:nvGrpSpPr>
              <p:cNvPr id="1054" name="Google Shape;1054;p52"/>
              <p:cNvGrpSpPr/>
              <p:nvPr/>
            </p:nvGrpSpPr>
            <p:grpSpPr>
              <a:xfrm>
                <a:off x="4789943" y="5564683"/>
                <a:ext cx="1562700" cy="504235"/>
                <a:chOff x="1614448" y="5757445"/>
                <a:chExt cx="1562700" cy="504235"/>
              </a:xfrm>
            </p:grpSpPr>
            <p:sp>
              <p:nvSpPr>
                <p:cNvPr id="1055" name="Google Shape;1055;p52"/>
                <p:cNvSpPr txBox="1"/>
                <p:nvPr/>
              </p:nvSpPr>
              <p:spPr>
                <a:xfrm>
                  <a:off x="1614448" y="6025580"/>
                  <a:ext cx="1562700" cy="2361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sz="700">
                      <a:solidFill>
                        <a:schemeClr val="dk1"/>
                      </a:solidFill>
                      <a:latin typeface="Poppins"/>
                      <a:ea typeface="Poppins"/>
                      <a:cs typeface="Poppins"/>
                      <a:sym typeface="Poppins"/>
                    </a:rPr>
                    <a:t>+88 1234 5678 90</a:t>
                  </a:r>
                  <a:endParaRPr sz="1100"/>
                </a:p>
              </p:txBody>
            </p:sp>
            <p:sp>
              <p:nvSpPr>
                <p:cNvPr id="1056" name="Google Shape;1056;p52"/>
                <p:cNvSpPr txBox="1"/>
                <p:nvPr/>
              </p:nvSpPr>
              <p:spPr>
                <a:xfrm>
                  <a:off x="1614449" y="5757445"/>
                  <a:ext cx="63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Poppins"/>
                      <a:ea typeface="Poppins"/>
                      <a:cs typeface="Poppins"/>
                      <a:sym typeface="Poppins"/>
                    </a:rPr>
                    <a:t>Phone</a:t>
                  </a:r>
                  <a:endParaRPr sz="1100"/>
                </a:p>
              </p:txBody>
            </p:sp>
          </p:grpSp>
          <p:grpSp>
            <p:nvGrpSpPr>
              <p:cNvPr id="1057" name="Google Shape;1057;p52"/>
              <p:cNvGrpSpPr/>
              <p:nvPr/>
            </p:nvGrpSpPr>
            <p:grpSpPr>
              <a:xfrm>
                <a:off x="6429367" y="5564683"/>
                <a:ext cx="1495200" cy="504235"/>
                <a:chOff x="1614448" y="5757445"/>
                <a:chExt cx="1495200" cy="504235"/>
              </a:xfrm>
            </p:grpSpPr>
            <p:sp>
              <p:nvSpPr>
                <p:cNvPr id="1058" name="Google Shape;1058;p52"/>
                <p:cNvSpPr txBox="1"/>
                <p:nvPr/>
              </p:nvSpPr>
              <p:spPr>
                <a:xfrm>
                  <a:off x="1614448" y="6025580"/>
                  <a:ext cx="1495200" cy="2361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sz="700">
                      <a:solidFill>
                        <a:schemeClr val="dk1"/>
                      </a:solidFill>
                      <a:latin typeface="Poppins"/>
                      <a:ea typeface="Poppins"/>
                      <a:cs typeface="Poppins"/>
                      <a:sym typeface="Poppins"/>
                    </a:rPr>
                    <a:t>www.company.com</a:t>
                  </a:r>
                  <a:endParaRPr sz="700">
                    <a:solidFill>
                      <a:schemeClr val="dk1"/>
                    </a:solidFill>
                    <a:latin typeface="Poppins"/>
                    <a:ea typeface="Poppins"/>
                    <a:cs typeface="Poppins"/>
                    <a:sym typeface="Poppins"/>
                  </a:endParaRPr>
                </a:p>
              </p:txBody>
            </p:sp>
            <p:sp>
              <p:nvSpPr>
                <p:cNvPr id="1059" name="Google Shape;1059;p52"/>
                <p:cNvSpPr txBox="1"/>
                <p:nvPr/>
              </p:nvSpPr>
              <p:spPr>
                <a:xfrm>
                  <a:off x="1614448" y="5757445"/>
                  <a:ext cx="8124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Poppins"/>
                      <a:ea typeface="Poppins"/>
                      <a:cs typeface="Poppins"/>
                      <a:sym typeface="Poppins"/>
                    </a:rPr>
                    <a:t>Website</a:t>
                  </a:r>
                  <a:endParaRPr sz="1100"/>
                </a:p>
              </p:txBody>
            </p:sp>
          </p:grpSp>
        </p:grpSp>
      </p:grpSp>
      <p:cxnSp>
        <p:nvCxnSpPr>
          <p:cNvPr id="1060" name="Google Shape;1060;p52"/>
          <p:cNvCxnSpPr/>
          <p:nvPr/>
        </p:nvCxnSpPr>
        <p:spPr>
          <a:xfrm>
            <a:off x="0" y="3342847"/>
            <a:ext cx="9144000" cy="0"/>
          </a:xfrm>
          <a:prstGeom prst="straightConnector1">
            <a:avLst/>
          </a:prstGeom>
          <a:noFill/>
          <a:ln cap="flat" cmpd="sng" w="101600">
            <a:solidFill>
              <a:schemeClr val="accent1"/>
            </a:solidFill>
            <a:prstDash val="solid"/>
            <a:miter lim="800000"/>
            <a:headEnd len="sm" w="sm" type="none"/>
            <a:tailEnd len="sm" w="sm" type="none"/>
          </a:ln>
        </p:spPr>
      </p:cxnSp>
      <p:sp>
        <p:nvSpPr>
          <p:cNvPr id="1061" name="Google Shape;1061;p52"/>
          <p:cNvSpPr txBox="1"/>
          <p:nvPr/>
        </p:nvSpPr>
        <p:spPr>
          <a:xfrm>
            <a:off x="449580" y="3906187"/>
            <a:ext cx="2521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dk1"/>
                </a:solidFill>
                <a:latin typeface="Poppins"/>
                <a:ea typeface="Poppins"/>
                <a:cs typeface="Poppins"/>
                <a:sym typeface="Poppins"/>
              </a:rPr>
              <a:t>CONTACT</a:t>
            </a:r>
            <a:endParaRPr sz="1100"/>
          </a:p>
        </p:txBody>
      </p:sp>
      <p:sp>
        <p:nvSpPr>
          <p:cNvPr id="1062" name="Google Shape;106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i="0" lang="en" sz="1000">
                <a:solidFill>
                  <a:srgbClr val="F9F8F5"/>
                </a:solidFill>
                <a:latin typeface="Arial"/>
                <a:ea typeface="Arial"/>
                <a:cs typeface="Arial"/>
                <a:sym typeface="Arial"/>
              </a:rPr>
              <a:t>‹#›</a:t>
            </a:fld>
            <a:endParaRPr i="0" sz="1000">
              <a:solidFill>
                <a:srgbClr val="F9F8F5"/>
              </a:solidFill>
              <a:latin typeface="Arial"/>
              <a:ea typeface="Arial"/>
              <a:cs typeface="Arial"/>
              <a:sym typeface="Arial"/>
            </a:endParaRPr>
          </a:p>
        </p:txBody>
      </p:sp>
      <p:sp>
        <p:nvSpPr>
          <p:cNvPr id="1063" name="Google Shape;1063;p52"/>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7" name="Shape 1067"/>
        <p:cNvGrpSpPr/>
        <p:nvPr/>
      </p:nvGrpSpPr>
      <p:grpSpPr>
        <a:xfrm>
          <a:off x="0" y="0"/>
          <a:ext cx="0" cy="0"/>
          <a:chOff x="0" y="0"/>
          <a:chExt cx="0" cy="0"/>
        </a:xfrm>
      </p:grpSpPr>
      <p:sp>
        <p:nvSpPr>
          <p:cNvPr id="1068" name="Google Shape;1068;p53"/>
          <p:cNvSpPr/>
          <p:nvPr/>
        </p:nvSpPr>
        <p:spPr>
          <a:xfrm>
            <a:off x="6986100" y="2693613"/>
            <a:ext cx="1097400" cy="1097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69" name="Google Shape;1069;p53"/>
          <p:cNvSpPr/>
          <p:nvPr/>
        </p:nvSpPr>
        <p:spPr>
          <a:xfrm>
            <a:off x="6986100" y="1352488"/>
            <a:ext cx="1097400" cy="109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70" name="Google Shape;1070;p53"/>
          <p:cNvSpPr/>
          <p:nvPr/>
        </p:nvSpPr>
        <p:spPr>
          <a:xfrm>
            <a:off x="5670000" y="2693613"/>
            <a:ext cx="1097400" cy="109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71" name="Google Shape;1071;p53"/>
          <p:cNvSpPr/>
          <p:nvPr/>
        </p:nvSpPr>
        <p:spPr>
          <a:xfrm>
            <a:off x="5670000" y="1352488"/>
            <a:ext cx="1097400" cy="1097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72" name="Google Shape;1072;p53"/>
          <p:cNvSpPr/>
          <p:nvPr/>
        </p:nvSpPr>
        <p:spPr>
          <a:xfrm>
            <a:off x="4353900" y="2693613"/>
            <a:ext cx="1097400" cy="1097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73" name="Google Shape;1073;p53"/>
          <p:cNvSpPr/>
          <p:nvPr/>
        </p:nvSpPr>
        <p:spPr>
          <a:xfrm>
            <a:off x="4353900" y="1352488"/>
            <a:ext cx="1097400" cy="109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74" name="Google Shape;1074;p53"/>
          <p:cNvSpPr txBox="1"/>
          <p:nvPr/>
        </p:nvSpPr>
        <p:spPr>
          <a:xfrm>
            <a:off x="384250" y="2611650"/>
            <a:ext cx="2771400" cy="8451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600"/>
              <a:buFont typeface="Poppins"/>
              <a:buNone/>
            </a:pPr>
            <a:r>
              <a:rPr lang="en" sz="900" u="none" cap="none" strike="noStrike">
                <a:solidFill>
                  <a:schemeClr val="dk1"/>
                </a:solidFill>
                <a:latin typeface="Poppins"/>
                <a:ea typeface="Poppins"/>
                <a:cs typeface="Poppins"/>
                <a:sym typeface="Poppins"/>
              </a:rPr>
              <a:t>Follow us on social media or visit our website to get the latest updates and industry trends. In addition to the contact options listed in the previous slide, you can also message us directly on any of these listed social channels</a:t>
            </a:r>
            <a:endParaRPr sz="900"/>
          </a:p>
        </p:txBody>
      </p:sp>
      <p:pic>
        <p:nvPicPr>
          <p:cNvPr id="1075" name="Google Shape;1075;p53"/>
          <p:cNvPicPr preferRelativeResize="0"/>
          <p:nvPr/>
        </p:nvPicPr>
        <p:blipFill rotWithShape="1">
          <a:blip r:embed="rId3">
            <a:alphaModFix/>
          </a:blip>
          <a:srcRect b="0" l="0" r="0" t="0"/>
          <a:stretch/>
        </p:blipFill>
        <p:spPr>
          <a:xfrm>
            <a:off x="7402915" y="1630563"/>
            <a:ext cx="263785" cy="263785"/>
          </a:xfrm>
          <a:prstGeom prst="rect">
            <a:avLst/>
          </a:prstGeom>
          <a:noFill/>
          <a:ln>
            <a:noFill/>
          </a:ln>
        </p:spPr>
      </p:pic>
      <p:sp>
        <p:nvSpPr>
          <p:cNvPr id="1076" name="Google Shape;1076;p53"/>
          <p:cNvSpPr/>
          <p:nvPr/>
        </p:nvSpPr>
        <p:spPr>
          <a:xfrm>
            <a:off x="7389654" y="3015938"/>
            <a:ext cx="290283" cy="204108"/>
          </a:xfrm>
          <a:custGeom>
            <a:rect b="b" l="l" r="r" t="t"/>
            <a:pathLst>
              <a:path extrusionOk="0" h="181833" w="258604">
                <a:moveTo>
                  <a:pt x="102488" y="51816"/>
                </a:moveTo>
                <a:lnTo>
                  <a:pt x="102488" y="124492"/>
                </a:lnTo>
                <a:lnTo>
                  <a:pt x="172402" y="88297"/>
                </a:lnTo>
                <a:close/>
                <a:moveTo>
                  <a:pt x="129254" y="0"/>
                </a:moveTo>
                <a:lnTo>
                  <a:pt x="129349" y="0"/>
                </a:lnTo>
                <a:cubicBezTo>
                  <a:pt x="129349" y="0"/>
                  <a:pt x="183642" y="0"/>
                  <a:pt x="219837" y="2572"/>
                </a:cubicBezTo>
                <a:cubicBezTo>
                  <a:pt x="224885" y="3144"/>
                  <a:pt x="235934" y="3239"/>
                  <a:pt x="245745" y="13526"/>
                </a:cubicBezTo>
                <a:cubicBezTo>
                  <a:pt x="253460" y="21336"/>
                  <a:pt x="256032" y="39243"/>
                  <a:pt x="256032" y="39243"/>
                </a:cubicBezTo>
                <a:cubicBezTo>
                  <a:pt x="256032" y="39243"/>
                  <a:pt x="258604" y="60198"/>
                  <a:pt x="258604" y="81058"/>
                </a:cubicBezTo>
                <a:lnTo>
                  <a:pt x="258604" y="100679"/>
                </a:lnTo>
                <a:cubicBezTo>
                  <a:pt x="258604" y="121635"/>
                  <a:pt x="256032" y="142494"/>
                  <a:pt x="256032" y="142494"/>
                </a:cubicBezTo>
                <a:cubicBezTo>
                  <a:pt x="256032" y="142494"/>
                  <a:pt x="253460" y="160306"/>
                  <a:pt x="245745" y="168212"/>
                </a:cubicBezTo>
                <a:cubicBezTo>
                  <a:pt x="235934" y="178499"/>
                  <a:pt x="224885" y="178594"/>
                  <a:pt x="219837" y="179166"/>
                </a:cubicBezTo>
                <a:cubicBezTo>
                  <a:pt x="183642" y="181737"/>
                  <a:pt x="129254" y="181833"/>
                  <a:pt x="129254" y="181833"/>
                </a:cubicBezTo>
                <a:cubicBezTo>
                  <a:pt x="129254" y="181833"/>
                  <a:pt x="62007" y="181261"/>
                  <a:pt x="41338" y="179261"/>
                </a:cubicBezTo>
                <a:cubicBezTo>
                  <a:pt x="35623" y="178213"/>
                  <a:pt x="22669" y="178499"/>
                  <a:pt x="12858" y="168212"/>
                </a:cubicBezTo>
                <a:cubicBezTo>
                  <a:pt x="5143" y="160401"/>
                  <a:pt x="2571" y="142494"/>
                  <a:pt x="2571" y="142494"/>
                </a:cubicBezTo>
                <a:cubicBezTo>
                  <a:pt x="2571" y="142494"/>
                  <a:pt x="0" y="121539"/>
                  <a:pt x="0" y="100679"/>
                </a:cubicBezTo>
                <a:lnTo>
                  <a:pt x="0" y="81058"/>
                </a:lnTo>
                <a:cubicBezTo>
                  <a:pt x="0" y="60103"/>
                  <a:pt x="2571" y="39243"/>
                  <a:pt x="2571" y="39243"/>
                </a:cubicBezTo>
                <a:cubicBezTo>
                  <a:pt x="2571" y="39243"/>
                  <a:pt x="5048" y="21432"/>
                  <a:pt x="12858" y="13526"/>
                </a:cubicBezTo>
                <a:cubicBezTo>
                  <a:pt x="22669" y="3239"/>
                  <a:pt x="33718" y="3144"/>
                  <a:pt x="38766" y="2572"/>
                </a:cubicBezTo>
                <a:cubicBezTo>
                  <a:pt x="74961" y="0"/>
                  <a:pt x="129254" y="0"/>
                  <a:pt x="129254"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77" name="Google Shape;1077;p53"/>
          <p:cNvSpPr/>
          <p:nvPr/>
        </p:nvSpPr>
        <p:spPr>
          <a:xfrm>
            <a:off x="4775394" y="3002627"/>
            <a:ext cx="61185" cy="61185"/>
          </a:xfrm>
          <a:custGeom>
            <a:rect b="b" l="l" r="r" t="t"/>
            <a:pathLst>
              <a:path extrusionOk="0" h="57722" w="57722">
                <a:moveTo>
                  <a:pt x="28861" y="0"/>
                </a:moveTo>
                <a:cubicBezTo>
                  <a:pt x="44768" y="0"/>
                  <a:pt x="57722" y="12955"/>
                  <a:pt x="57722" y="28861"/>
                </a:cubicBezTo>
                <a:cubicBezTo>
                  <a:pt x="57722" y="44768"/>
                  <a:pt x="44768" y="57722"/>
                  <a:pt x="28861" y="57722"/>
                </a:cubicBezTo>
                <a:cubicBezTo>
                  <a:pt x="12859" y="57722"/>
                  <a:pt x="0" y="44768"/>
                  <a:pt x="0" y="28861"/>
                </a:cubicBezTo>
                <a:cubicBezTo>
                  <a:pt x="0" y="12955"/>
                  <a:pt x="12859" y="0"/>
                  <a:pt x="28861"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78" name="Google Shape;1078;p53"/>
          <p:cNvSpPr/>
          <p:nvPr/>
        </p:nvSpPr>
        <p:spPr>
          <a:xfrm>
            <a:off x="4865376" y="3082724"/>
            <a:ext cx="164573" cy="174064"/>
          </a:xfrm>
          <a:custGeom>
            <a:rect b="b" l="l" r="r" t="t"/>
            <a:pathLst>
              <a:path extrusionOk="0" h="164211" w="155258">
                <a:moveTo>
                  <a:pt x="95536" y="0"/>
                </a:moveTo>
                <a:cubicBezTo>
                  <a:pt x="145923" y="0"/>
                  <a:pt x="155258" y="33147"/>
                  <a:pt x="155258" y="76295"/>
                </a:cubicBezTo>
                <a:lnTo>
                  <a:pt x="155258" y="164211"/>
                </a:lnTo>
                <a:lnTo>
                  <a:pt x="105537" y="164211"/>
                </a:lnTo>
                <a:lnTo>
                  <a:pt x="105537" y="86297"/>
                </a:lnTo>
                <a:cubicBezTo>
                  <a:pt x="105537" y="67723"/>
                  <a:pt x="105156" y="43815"/>
                  <a:pt x="79629" y="43815"/>
                </a:cubicBezTo>
                <a:cubicBezTo>
                  <a:pt x="53721" y="43815"/>
                  <a:pt x="49721" y="64008"/>
                  <a:pt x="49721" y="84963"/>
                </a:cubicBezTo>
                <a:lnTo>
                  <a:pt x="49721" y="164211"/>
                </a:lnTo>
                <a:lnTo>
                  <a:pt x="0" y="164211"/>
                </a:lnTo>
                <a:lnTo>
                  <a:pt x="0" y="4000"/>
                </a:lnTo>
                <a:lnTo>
                  <a:pt x="47721" y="4000"/>
                </a:lnTo>
                <a:lnTo>
                  <a:pt x="47721" y="25908"/>
                </a:lnTo>
                <a:lnTo>
                  <a:pt x="48387" y="25908"/>
                </a:lnTo>
                <a:cubicBezTo>
                  <a:pt x="55055" y="13335"/>
                  <a:pt x="71247" y="0"/>
                  <a:pt x="95536"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79" name="Google Shape;1079;p53"/>
          <p:cNvSpPr/>
          <p:nvPr/>
        </p:nvSpPr>
        <p:spPr>
          <a:xfrm>
            <a:off x="4779531" y="3086960"/>
            <a:ext cx="52804" cy="169824"/>
          </a:xfrm>
          <a:custGeom>
            <a:rect b="b" l="l" r="r" t="t"/>
            <a:pathLst>
              <a:path extrusionOk="0" h="160211" w="49815">
                <a:moveTo>
                  <a:pt x="0" y="0"/>
                </a:moveTo>
                <a:lnTo>
                  <a:pt x="49815" y="0"/>
                </a:lnTo>
                <a:lnTo>
                  <a:pt x="49815" y="160211"/>
                </a:lnTo>
                <a:lnTo>
                  <a:pt x="0" y="160211"/>
                </a:lnTo>
                <a:lnTo>
                  <a:pt x="0" y="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80" name="Google Shape;1080;p53"/>
          <p:cNvSpPr/>
          <p:nvPr/>
        </p:nvSpPr>
        <p:spPr>
          <a:xfrm>
            <a:off x="6063091" y="1602353"/>
            <a:ext cx="311218" cy="292006"/>
          </a:xfrm>
          <a:custGeom>
            <a:rect b="b" l="l" r="r" t="t"/>
            <a:pathLst>
              <a:path extrusionOk="0" h="257842" w="274806">
                <a:moveTo>
                  <a:pt x="134594" y="0"/>
                </a:moveTo>
                <a:cubicBezTo>
                  <a:pt x="134880" y="0"/>
                  <a:pt x="139452" y="0"/>
                  <a:pt x="139452" y="0"/>
                </a:cubicBezTo>
                <a:lnTo>
                  <a:pt x="140119" y="0"/>
                </a:lnTo>
                <a:cubicBezTo>
                  <a:pt x="151263" y="0"/>
                  <a:pt x="189077" y="3143"/>
                  <a:pt x="206889" y="43053"/>
                </a:cubicBezTo>
                <a:cubicBezTo>
                  <a:pt x="212795" y="56388"/>
                  <a:pt x="211366" y="79724"/>
                  <a:pt x="210128" y="98488"/>
                </a:cubicBezTo>
                <a:lnTo>
                  <a:pt x="210128" y="99345"/>
                </a:lnTo>
                <a:cubicBezTo>
                  <a:pt x="209937" y="101917"/>
                  <a:pt x="209842" y="104489"/>
                  <a:pt x="209651" y="106965"/>
                </a:cubicBezTo>
                <a:cubicBezTo>
                  <a:pt x="209937" y="107251"/>
                  <a:pt x="212223" y="109442"/>
                  <a:pt x="217367" y="109633"/>
                </a:cubicBezTo>
                <a:cubicBezTo>
                  <a:pt x="221272" y="109442"/>
                  <a:pt x="225749" y="108204"/>
                  <a:pt x="230702" y="105918"/>
                </a:cubicBezTo>
                <a:cubicBezTo>
                  <a:pt x="232130" y="105251"/>
                  <a:pt x="233750" y="105061"/>
                  <a:pt x="234797" y="105061"/>
                </a:cubicBezTo>
                <a:cubicBezTo>
                  <a:pt x="236512" y="105061"/>
                  <a:pt x="238131" y="105346"/>
                  <a:pt x="239560" y="106013"/>
                </a:cubicBezTo>
                <a:lnTo>
                  <a:pt x="239655" y="106013"/>
                </a:lnTo>
                <a:cubicBezTo>
                  <a:pt x="243656" y="107442"/>
                  <a:pt x="246227" y="110204"/>
                  <a:pt x="246323" y="113157"/>
                </a:cubicBezTo>
                <a:cubicBezTo>
                  <a:pt x="246418" y="115919"/>
                  <a:pt x="244322" y="120015"/>
                  <a:pt x="233940" y="124111"/>
                </a:cubicBezTo>
                <a:cubicBezTo>
                  <a:pt x="232892" y="124491"/>
                  <a:pt x="231464" y="124968"/>
                  <a:pt x="230035" y="125444"/>
                </a:cubicBezTo>
                <a:cubicBezTo>
                  <a:pt x="224129" y="127349"/>
                  <a:pt x="215271" y="130111"/>
                  <a:pt x="212509" y="136588"/>
                </a:cubicBezTo>
                <a:cubicBezTo>
                  <a:pt x="210985" y="140113"/>
                  <a:pt x="211461" y="144399"/>
                  <a:pt x="213938" y="149257"/>
                </a:cubicBezTo>
                <a:cubicBezTo>
                  <a:pt x="213938" y="149257"/>
                  <a:pt x="213938" y="149352"/>
                  <a:pt x="214033" y="149352"/>
                </a:cubicBezTo>
                <a:cubicBezTo>
                  <a:pt x="214795" y="151066"/>
                  <a:pt x="232607" y="191643"/>
                  <a:pt x="272231" y="198215"/>
                </a:cubicBezTo>
                <a:cubicBezTo>
                  <a:pt x="273659" y="198501"/>
                  <a:pt x="274707" y="199739"/>
                  <a:pt x="274707" y="201263"/>
                </a:cubicBezTo>
                <a:cubicBezTo>
                  <a:pt x="274898" y="201549"/>
                  <a:pt x="274802" y="202120"/>
                  <a:pt x="274517" y="202692"/>
                </a:cubicBezTo>
                <a:cubicBezTo>
                  <a:pt x="272897" y="206502"/>
                  <a:pt x="265468" y="211931"/>
                  <a:pt x="239655" y="215932"/>
                </a:cubicBezTo>
                <a:cubicBezTo>
                  <a:pt x="237560" y="216217"/>
                  <a:pt x="236702" y="218980"/>
                  <a:pt x="235464" y="224790"/>
                </a:cubicBezTo>
                <a:cubicBezTo>
                  <a:pt x="234988" y="226885"/>
                  <a:pt x="234512" y="228981"/>
                  <a:pt x="233940" y="231076"/>
                </a:cubicBezTo>
                <a:cubicBezTo>
                  <a:pt x="233369" y="232981"/>
                  <a:pt x="232226" y="233838"/>
                  <a:pt x="230225" y="233838"/>
                </a:cubicBezTo>
                <a:lnTo>
                  <a:pt x="229940" y="233838"/>
                </a:lnTo>
                <a:cubicBezTo>
                  <a:pt x="228606" y="233838"/>
                  <a:pt x="226606" y="233553"/>
                  <a:pt x="224129" y="233077"/>
                </a:cubicBezTo>
                <a:cubicBezTo>
                  <a:pt x="219748" y="232219"/>
                  <a:pt x="214890" y="231457"/>
                  <a:pt x="208604" y="231457"/>
                </a:cubicBezTo>
                <a:cubicBezTo>
                  <a:pt x="204984" y="231457"/>
                  <a:pt x="201174" y="231743"/>
                  <a:pt x="197364" y="232410"/>
                </a:cubicBezTo>
                <a:cubicBezTo>
                  <a:pt x="189649" y="233743"/>
                  <a:pt x="183077" y="238315"/>
                  <a:pt x="176028" y="243268"/>
                </a:cubicBezTo>
                <a:cubicBezTo>
                  <a:pt x="165932" y="250412"/>
                  <a:pt x="155454" y="257842"/>
                  <a:pt x="139166" y="257842"/>
                </a:cubicBezTo>
                <a:cubicBezTo>
                  <a:pt x="138500" y="257842"/>
                  <a:pt x="137738" y="257842"/>
                  <a:pt x="137071" y="257746"/>
                </a:cubicBezTo>
                <a:cubicBezTo>
                  <a:pt x="136594" y="257746"/>
                  <a:pt x="136118" y="257842"/>
                  <a:pt x="135737" y="257842"/>
                </a:cubicBezTo>
                <a:cubicBezTo>
                  <a:pt x="119450" y="257842"/>
                  <a:pt x="108972" y="250412"/>
                  <a:pt x="98876" y="243268"/>
                </a:cubicBezTo>
                <a:cubicBezTo>
                  <a:pt x="91922" y="238315"/>
                  <a:pt x="85350" y="233648"/>
                  <a:pt x="77540" y="232410"/>
                </a:cubicBezTo>
                <a:cubicBezTo>
                  <a:pt x="73730" y="231743"/>
                  <a:pt x="70015" y="231457"/>
                  <a:pt x="66300" y="231457"/>
                </a:cubicBezTo>
                <a:cubicBezTo>
                  <a:pt x="59728" y="231457"/>
                  <a:pt x="54584" y="232505"/>
                  <a:pt x="50774" y="233172"/>
                </a:cubicBezTo>
                <a:cubicBezTo>
                  <a:pt x="48488" y="233648"/>
                  <a:pt x="46488" y="234029"/>
                  <a:pt x="44964" y="234029"/>
                </a:cubicBezTo>
                <a:cubicBezTo>
                  <a:pt x="43440" y="234029"/>
                  <a:pt x="41726" y="233648"/>
                  <a:pt x="40964" y="231172"/>
                </a:cubicBezTo>
                <a:cubicBezTo>
                  <a:pt x="40297" y="228981"/>
                  <a:pt x="39821" y="226885"/>
                  <a:pt x="39440" y="224790"/>
                </a:cubicBezTo>
                <a:cubicBezTo>
                  <a:pt x="38296" y="219551"/>
                  <a:pt x="37439" y="216217"/>
                  <a:pt x="35249" y="215932"/>
                </a:cubicBezTo>
                <a:cubicBezTo>
                  <a:pt x="9436" y="211931"/>
                  <a:pt x="2006" y="206502"/>
                  <a:pt x="387" y="202692"/>
                </a:cubicBezTo>
                <a:cubicBezTo>
                  <a:pt x="196" y="202120"/>
                  <a:pt x="6" y="201549"/>
                  <a:pt x="6" y="201073"/>
                </a:cubicBezTo>
                <a:cubicBezTo>
                  <a:pt x="-89" y="199549"/>
                  <a:pt x="959" y="198310"/>
                  <a:pt x="2483" y="198025"/>
                </a:cubicBezTo>
                <a:cubicBezTo>
                  <a:pt x="42202" y="191452"/>
                  <a:pt x="60014" y="150876"/>
                  <a:pt x="60680" y="149161"/>
                </a:cubicBezTo>
                <a:cubicBezTo>
                  <a:pt x="60680" y="149161"/>
                  <a:pt x="60680" y="149066"/>
                  <a:pt x="60776" y="149066"/>
                </a:cubicBezTo>
                <a:cubicBezTo>
                  <a:pt x="63252" y="144113"/>
                  <a:pt x="63728" y="139827"/>
                  <a:pt x="62204" y="136398"/>
                </a:cubicBezTo>
                <a:cubicBezTo>
                  <a:pt x="59442" y="130016"/>
                  <a:pt x="50584" y="127159"/>
                  <a:pt x="44678" y="125254"/>
                </a:cubicBezTo>
                <a:cubicBezTo>
                  <a:pt x="43250" y="124777"/>
                  <a:pt x="41916" y="124396"/>
                  <a:pt x="40773" y="123920"/>
                </a:cubicBezTo>
                <a:cubicBezTo>
                  <a:pt x="29057" y="119253"/>
                  <a:pt x="28105" y="114490"/>
                  <a:pt x="28486" y="112109"/>
                </a:cubicBezTo>
                <a:cubicBezTo>
                  <a:pt x="29248" y="108013"/>
                  <a:pt x="34772" y="105061"/>
                  <a:pt x="39249" y="105061"/>
                </a:cubicBezTo>
                <a:cubicBezTo>
                  <a:pt x="40487" y="105061"/>
                  <a:pt x="41535" y="105251"/>
                  <a:pt x="42488" y="105727"/>
                </a:cubicBezTo>
                <a:cubicBezTo>
                  <a:pt x="47726" y="108204"/>
                  <a:pt x="52489" y="109442"/>
                  <a:pt x="56585" y="109442"/>
                </a:cubicBezTo>
                <a:cubicBezTo>
                  <a:pt x="62300" y="109442"/>
                  <a:pt x="64776" y="107061"/>
                  <a:pt x="65062" y="106775"/>
                </a:cubicBezTo>
                <a:cubicBezTo>
                  <a:pt x="64871" y="104108"/>
                  <a:pt x="64776" y="101251"/>
                  <a:pt x="64586" y="98393"/>
                </a:cubicBezTo>
                <a:cubicBezTo>
                  <a:pt x="63443" y="79629"/>
                  <a:pt x="61919" y="56293"/>
                  <a:pt x="67919" y="42957"/>
                </a:cubicBezTo>
                <a:cubicBezTo>
                  <a:pt x="85731" y="3048"/>
                  <a:pt x="123450" y="0"/>
                  <a:pt x="134594"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81" name="Google Shape;1081;p53"/>
          <p:cNvSpPr/>
          <p:nvPr/>
        </p:nvSpPr>
        <p:spPr>
          <a:xfrm>
            <a:off x="4746049" y="1621178"/>
            <a:ext cx="312876" cy="254358"/>
          </a:xfrm>
          <a:custGeom>
            <a:rect b="b" l="l" r="r" t="t"/>
            <a:pathLst>
              <a:path extrusionOk="0" h="228124" w="280606">
                <a:moveTo>
                  <a:pt x="194310" y="0"/>
                </a:moveTo>
                <a:cubicBezTo>
                  <a:pt x="210883" y="0"/>
                  <a:pt x="225838" y="7048"/>
                  <a:pt x="236315" y="18193"/>
                </a:cubicBezTo>
                <a:cubicBezTo>
                  <a:pt x="249460" y="15621"/>
                  <a:pt x="261747" y="10858"/>
                  <a:pt x="272891" y="4191"/>
                </a:cubicBezTo>
                <a:cubicBezTo>
                  <a:pt x="268605" y="17621"/>
                  <a:pt x="259461" y="28956"/>
                  <a:pt x="247554" y="36004"/>
                </a:cubicBezTo>
                <a:cubicBezTo>
                  <a:pt x="259175" y="34576"/>
                  <a:pt x="270319" y="31527"/>
                  <a:pt x="280606" y="26956"/>
                </a:cubicBezTo>
                <a:cubicBezTo>
                  <a:pt x="272891" y="38576"/>
                  <a:pt x="263176" y="48672"/>
                  <a:pt x="251936" y="56864"/>
                </a:cubicBezTo>
                <a:cubicBezTo>
                  <a:pt x="252031" y="59341"/>
                  <a:pt x="252127" y="61817"/>
                  <a:pt x="252127" y="64293"/>
                </a:cubicBezTo>
                <a:cubicBezTo>
                  <a:pt x="252127" y="140398"/>
                  <a:pt x="194215" y="228124"/>
                  <a:pt x="88297" y="228124"/>
                </a:cubicBezTo>
                <a:cubicBezTo>
                  <a:pt x="55816" y="228124"/>
                  <a:pt x="25527" y="218599"/>
                  <a:pt x="0" y="202216"/>
                </a:cubicBezTo>
                <a:cubicBezTo>
                  <a:pt x="4477" y="202787"/>
                  <a:pt x="9048" y="202977"/>
                  <a:pt x="13716" y="202977"/>
                </a:cubicBezTo>
                <a:cubicBezTo>
                  <a:pt x="40672" y="202977"/>
                  <a:pt x="65532" y="193738"/>
                  <a:pt x="85249" y="178308"/>
                </a:cubicBezTo>
                <a:cubicBezTo>
                  <a:pt x="60007" y="177831"/>
                  <a:pt x="38767" y="161163"/>
                  <a:pt x="31432" y="138303"/>
                </a:cubicBezTo>
                <a:cubicBezTo>
                  <a:pt x="34956" y="138970"/>
                  <a:pt x="38576" y="139351"/>
                  <a:pt x="42291" y="139351"/>
                </a:cubicBezTo>
                <a:cubicBezTo>
                  <a:pt x="47529" y="139351"/>
                  <a:pt x="52673" y="138684"/>
                  <a:pt x="57435" y="137350"/>
                </a:cubicBezTo>
                <a:cubicBezTo>
                  <a:pt x="31051" y="132112"/>
                  <a:pt x="11239" y="108775"/>
                  <a:pt x="11239" y="80867"/>
                </a:cubicBezTo>
                <a:cubicBezTo>
                  <a:pt x="11239" y="80581"/>
                  <a:pt x="11239" y="80391"/>
                  <a:pt x="11239" y="80105"/>
                </a:cubicBezTo>
                <a:cubicBezTo>
                  <a:pt x="19050" y="84391"/>
                  <a:pt x="27908" y="87058"/>
                  <a:pt x="37338" y="87344"/>
                </a:cubicBezTo>
                <a:cubicBezTo>
                  <a:pt x="21907" y="77057"/>
                  <a:pt x="11716" y="59436"/>
                  <a:pt x="11716" y="39433"/>
                </a:cubicBezTo>
                <a:cubicBezTo>
                  <a:pt x="11716" y="28860"/>
                  <a:pt x="14573" y="18954"/>
                  <a:pt x="19526" y="10477"/>
                </a:cubicBezTo>
                <a:cubicBezTo>
                  <a:pt x="47910" y="45339"/>
                  <a:pt x="90392" y="68199"/>
                  <a:pt x="138207" y="70675"/>
                </a:cubicBezTo>
                <a:cubicBezTo>
                  <a:pt x="137255" y="66484"/>
                  <a:pt x="136683" y="62103"/>
                  <a:pt x="136683" y="57531"/>
                </a:cubicBezTo>
                <a:cubicBezTo>
                  <a:pt x="136683" y="25717"/>
                  <a:pt x="162496" y="0"/>
                  <a:pt x="19431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82" name="Google Shape;1082;p53"/>
          <p:cNvSpPr txBox="1"/>
          <p:nvPr/>
        </p:nvSpPr>
        <p:spPr>
          <a:xfrm>
            <a:off x="4463998" y="1988825"/>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
        <p:nvSpPr>
          <p:cNvPr id="1083" name="Google Shape;1083;p53"/>
          <p:cNvSpPr txBox="1"/>
          <p:nvPr>
            <p:ph type="title"/>
          </p:nvPr>
        </p:nvSpPr>
        <p:spPr>
          <a:xfrm>
            <a:off x="413650" y="1693275"/>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
              <a:t>Stay in Touch</a:t>
            </a:r>
            <a:endParaRPr/>
          </a:p>
        </p:txBody>
      </p:sp>
      <p:sp>
        <p:nvSpPr>
          <p:cNvPr id="1084" name="Google Shape;1084;p5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85" name="Google Shape;1085;p53"/>
          <p:cNvSpPr txBox="1"/>
          <p:nvPr/>
        </p:nvSpPr>
        <p:spPr>
          <a:xfrm>
            <a:off x="4463998" y="3329950"/>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
        <p:nvSpPr>
          <p:cNvPr id="1086" name="Google Shape;1086;p53"/>
          <p:cNvSpPr txBox="1"/>
          <p:nvPr/>
        </p:nvSpPr>
        <p:spPr>
          <a:xfrm>
            <a:off x="5780098" y="1988825"/>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
        <p:nvSpPr>
          <p:cNvPr id="1087" name="Google Shape;1087;p53"/>
          <p:cNvSpPr txBox="1"/>
          <p:nvPr/>
        </p:nvSpPr>
        <p:spPr>
          <a:xfrm>
            <a:off x="5780098" y="3329950"/>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
        <p:nvSpPr>
          <p:cNvPr id="1088" name="Google Shape;1088;p53"/>
          <p:cNvSpPr/>
          <p:nvPr/>
        </p:nvSpPr>
        <p:spPr>
          <a:xfrm>
            <a:off x="6135596" y="2957981"/>
            <a:ext cx="166211" cy="320041"/>
          </a:xfrm>
          <a:custGeom>
            <a:rect b="b" l="l" r="r" t="t"/>
            <a:pathLst>
              <a:path extrusionOk="0" h="317659" w="164974">
                <a:moveTo>
                  <a:pt x="121444" y="0"/>
                </a:moveTo>
                <a:cubicBezTo>
                  <a:pt x="142114" y="0"/>
                  <a:pt x="159830" y="1524"/>
                  <a:pt x="164974" y="2191"/>
                </a:cubicBezTo>
                <a:lnTo>
                  <a:pt x="164974" y="52768"/>
                </a:lnTo>
                <a:lnTo>
                  <a:pt x="135065" y="52768"/>
                </a:lnTo>
                <a:cubicBezTo>
                  <a:pt x="111634" y="52768"/>
                  <a:pt x="107062" y="63913"/>
                  <a:pt x="107062" y="80296"/>
                </a:cubicBezTo>
                <a:lnTo>
                  <a:pt x="107062" y="116300"/>
                </a:lnTo>
                <a:lnTo>
                  <a:pt x="162973" y="116300"/>
                </a:lnTo>
                <a:lnTo>
                  <a:pt x="155639" y="172783"/>
                </a:lnTo>
                <a:lnTo>
                  <a:pt x="107062" y="172783"/>
                </a:lnTo>
                <a:lnTo>
                  <a:pt x="107062" y="317659"/>
                </a:lnTo>
                <a:lnTo>
                  <a:pt x="48769" y="317659"/>
                </a:lnTo>
                <a:lnTo>
                  <a:pt x="48769" y="172783"/>
                </a:lnTo>
                <a:lnTo>
                  <a:pt x="0" y="172783"/>
                </a:lnTo>
                <a:lnTo>
                  <a:pt x="0" y="116300"/>
                </a:lnTo>
                <a:lnTo>
                  <a:pt x="48769" y="116300"/>
                </a:lnTo>
                <a:lnTo>
                  <a:pt x="48769" y="74676"/>
                </a:lnTo>
                <a:cubicBezTo>
                  <a:pt x="48769" y="26384"/>
                  <a:pt x="78296" y="0"/>
                  <a:pt x="121444"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1089" name="Google Shape;1089;p53"/>
          <p:cNvSpPr txBox="1"/>
          <p:nvPr/>
        </p:nvSpPr>
        <p:spPr>
          <a:xfrm>
            <a:off x="7096198" y="1988825"/>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
        <p:nvSpPr>
          <p:cNvPr id="1090" name="Google Shape;1090;p53"/>
          <p:cNvSpPr txBox="1"/>
          <p:nvPr/>
        </p:nvSpPr>
        <p:spPr>
          <a:xfrm>
            <a:off x="7096198" y="3329950"/>
            <a:ext cx="877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800">
                <a:solidFill>
                  <a:schemeClr val="dk1"/>
                </a:solidFill>
                <a:latin typeface="Poppins"/>
                <a:ea typeface="Poppins"/>
                <a:cs typeface="Poppins"/>
                <a:sym typeface="Poppins"/>
              </a:rPr>
              <a:t>/username</a:t>
            </a:r>
            <a:endParaRPr sz="11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54"/>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0" lvl="0" marL="0" rtl="0" algn="ctr">
              <a:spcBef>
                <a:spcPts val="0"/>
              </a:spcBef>
              <a:spcAft>
                <a:spcPts val="1000"/>
              </a:spcAft>
              <a:buNone/>
            </a:pPr>
            <a:r>
              <a:rPr lang="en"/>
              <a:t>Thank You</a:t>
            </a:r>
            <a:endParaRPr/>
          </a:p>
        </p:txBody>
      </p:sp>
      <p:sp>
        <p:nvSpPr>
          <p:cNvPr id="1096" name="Google Shape;1096;p5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Additional data slides</a:t>
            </a:r>
            <a:endParaRPr/>
          </a:p>
        </p:txBody>
      </p:sp>
      <p:sp>
        <p:nvSpPr>
          <p:cNvPr id="1097" name="Google Shape;1097;p5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grpSp>
        <p:nvGrpSpPr>
          <p:cNvPr id="1102" name="Google Shape;1102;p55"/>
          <p:cNvGrpSpPr/>
          <p:nvPr/>
        </p:nvGrpSpPr>
        <p:grpSpPr>
          <a:xfrm>
            <a:off x="379576" y="2147756"/>
            <a:ext cx="7032532" cy="1912667"/>
            <a:chOff x="1291302" y="3464541"/>
            <a:chExt cx="9376710" cy="2550222"/>
          </a:xfrm>
        </p:grpSpPr>
        <p:grpSp>
          <p:nvGrpSpPr>
            <p:cNvPr id="1103" name="Google Shape;1103;p55"/>
            <p:cNvGrpSpPr/>
            <p:nvPr/>
          </p:nvGrpSpPr>
          <p:grpSpPr>
            <a:xfrm>
              <a:off x="2037075" y="3464541"/>
              <a:ext cx="8630936" cy="2155500"/>
              <a:chOff x="2340016" y="3200400"/>
              <a:chExt cx="7735200" cy="2155500"/>
            </a:xfrm>
          </p:grpSpPr>
          <p:cxnSp>
            <p:nvCxnSpPr>
              <p:cNvPr id="1104" name="Google Shape;1104;p55"/>
              <p:cNvCxnSpPr/>
              <p:nvPr/>
            </p:nvCxnSpPr>
            <p:spPr>
              <a:xfrm>
                <a:off x="2340016" y="5355755"/>
                <a:ext cx="77352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05" name="Google Shape;1105;p55"/>
              <p:cNvCxnSpPr/>
              <p:nvPr/>
            </p:nvCxnSpPr>
            <p:spPr>
              <a:xfrm>
                <a:off x="2340016" y="4882832"/>
                <a:ext cx="77352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06" name="Google Shape;1106;p55"/>
              <p:cNvCxnSpPr/>
              <p:nvPr/>
            </p:nvCxnSpPr>
            <p:spPr>
              <a:xfrm>
                <a:off x="2340016" y="4409910"/>
                <a:ext cx="77352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07" name="Google Shape;1107;p55"/>
              <p:cNvCxnSpPr/>
              <p:nvPr/>
            </p:nvCxnSpPr>
            <p:spPr>
              <a:xfrm>
                <a:off x="2340016" y="3936988"/>
                <a:ext cx="77352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08" name="Google Shape;1108;p55"/>
              <p:cNvCxnSpPr/>
              <p:nvPr/>
            </p:nvCxnSpPr>
            <p:spPr>
              <a:xfrm>
                <a:off x="2340016" y="3464066"/>
                <a:ext cx="77352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09" name="Google Shape;1109;p55"/>
              <p:cNvCxnSpPr/>
              <p:nvPr/>
            </p:nvCxnSpPr>
            <p:spPr>
              <a:xfrm>
                <a:off x="2340016" y="3200400"/>
                <a:ext cx="0" cy="215550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110" name="Google Shape;1110;p55"/>
              <p:cNvCxnSpPr/>
              <p:nvPr/>
            </p:nvCxnSpPr>
            <p:spPr>
              <a:xfrm>
                <a:off x="7267486" y="3200400"/>
                <a:ext cx="0" cy="2155500"/>
              </a:xfrm>
              <a:prstGeom prst="straightConnector1">
                <a:avLst/>
              </a:prstGeom>
              <a:noFill/>
              <a:ln cap="flat" cmpd="sng" w="12700">
                <a:solidFill>
                  <a:srgbClr val="A5A5A5">
                    <a:alpha val="40000"/>
                  </a:srgbClr>
                </a:solidFill>
                <a:prstDash val="dash"/>
                <a:round/>
                <a:headEnd len="sm" w="sm" type="none"/>
                <a:tailEnd len="sm" w="sm" type="none"/>
              </a:ln>
            </p:spPr>
          </p:cxnSp>
        </p:grpSp>
        <p:grpSp>
          <p:nvGrpSpPr>
            <p:cNvPr id="1111" name="Google Shape;1111;p55"/>
            <p:cNvGrpSpPr/>
            <p:nvPr/>
          </p:nvGrpSpPr>
          <p:grpSpPr>
            <a:xfrm>
              <a:off x="1291302" y="3589708"/>
              <a:ext cx="9222032" cy="2425055"/>
              <a:chOff x="1291302" y="3589708"/>
              <a:chExt cx="9222032" cy="2425055"/>
            </a:xfrm>
          </p:grpSpPr>
          <p:grpSp>
            <p:nvGrpSpPr>
              <p:cNvPr id="1112" name="Google Shape;1112;p55"/>
              <p:cNvGrpSpPr/>
              <p:nvPr/>
            </p:nvGrpSpPr>
            <p:grpSpPr>
              <a:xfrm>
                <a:off x="1291302" y="3589708"/>
                <a:ext cx="745800" cy="2168588"/>
                <a:chOff x="1594256" y="3325567"/>
                <a:chExt cx="745800" cy="2168588"/>
              </a:xfrm>
            </p:grpSpPr>
            <p:sp>
              <p:nvSpPr>
                <p:cNvPr id="1113" name="Google Shape;1113;p55"/>
                <p:cNvSpPr txBox="1"/>
                <p:nvPr/>
              </p:nvSpPr>
              <p:spPr>
                <a:xfrm>
                  <a:off x="1594256" y="5217255"/>
                  <a:ext cx="745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a:t>
                  </a:r>
                  <a:endParaRPr sz="1100"/>
                </a:p>
              </p:txBody>
            </p:sp>
            <p:sp>
              <p:nvSpPr>
                <p:cNvPr id="1114" name="Google Shape;1114;p55"/>
                <p:cNvSpPr txBox="1"/>
                <p:nvPr/>
              </p:nvSpPr>
              <p:spPr>
                <a:xfrm>
                  <a:off x="1594256" y="4744333"/>
                  <a:ext cx="745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100</a:t>
                  </a:r>
                  <a:endParaRPr sz="1100"/>
                </a:p>
              </p:txBody>
            </p:sp>
            <p:sp>
              <p:nvSpPr>
                <p:cNvPr id="1115" name="Google Shape;1115;p55"/>
                <p:cNvSpPr txBox="1"/>
                <p:nvPr/>
              </p:nvSpPr>
              <p:spPr>
                <a:xfrm>
                  <a:off x="1594256" y="4271411"/>
                  <a:ext cx="745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200</a:t>
                  </a:r>
                  <a:endParaRPr sz="1100"/>
                </a:p>
              </p:txBody>
            </p:sp>
            <p:sp>
              <p:nvSpPr>
                <p:cNvPr id="1116" name="Google Shape;1116;p55"/>
                <p:cNvSpPr txBox="1"/>
                <p:nvPr/>
              </p:nvSpPr>
              <p:spPr>
                <a:xfrm>
                  <a:off x="1594256" y="3798489"/>
                  <a:ext cx="745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300</a:t>
                  </a:r>
                  <a:endParaRPr sz="1100"/>
                </a:p>
              </p:txBody>
            </p:sp>
            <p:sp>
              <p:nvSpPr>
                <p:cNvPr id="1117" name="Google Shape;1117;p55"/>
                <p:cNvSpPr txBox="1"/>
                <p:nvPr/>
              </p:nvSpPr>
              <p:spPr>
                <a:xfrm>
                  <a:off x="1594256" y="3325567"/>
                  <a:ext cx="745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400</a:t>
                  </a:r>
                  <a:endParaRPr sz="1100"/>
                </a:p>
              </p:txBody>
            </p:sp>
          </p:grpSp>
          <p:grpSp>
            <p:nvGrpSpPr>
              <p:cNvPr id="1118" name="Google Shape;1118;p55"/>
              <p:cNvGrpSpPr/>
              <p:nvPr/>
            </p:nvGrpSpPr>
            <p:grpSpPr>
              <a:xfrm>
                <a:off x="2164796" y="5737863"/>
                <a:ext cx="8348538" cy="276900"/>
                <a:chOff x="2164796" y="5595969"/>
                <a:chExt cx="8348538" cy="276900"/>
              </a:xfrm>
            </p:grpSpPr>
            <p:sp>
              <p:nvSpPr>
                <p:cNvPr id="1119" name="Google Shape;1119;p55"/>
                <p:cNvSpPr txBox="1"/>
                <p:nvPr/>
              </p:nvSpPr>
              <p:spPr>
                <a:xfrm>
                  <a:off x="2164796"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0" name="Google Shape;1120;p55"/>
                <p:cNvSpPr txBox="1"/>
                <p:nvPr/>
              </p:nvSpPr>
              <p:spPr>
                <a:xfrm>
                  <a:off x="3387319"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1" name="Google Shape;1121;p55"/>
                <p:cNvSpPr txBox="1"/>
                <p:nvPr/>
              </p:nvSpPr>
              <p:spPr>
                <a:xfrm>
                  <a:off x="4609842"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2" name="Google Shape;1122;p55"/>
                <p:cNvSpPr txBox="1"/>
                <p:nvPr/>
              </p:nvSpPr>
              <p:spPr>
                <a:xfrm>
                  <a:off x="5832365"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3" name="Google Shape;1123;p55"/>
                <p:cNvSpPr txBox="1"/>
                <p:nvPr/>
              </p:nvSpPr>
              <p:spPr>
                <a:xfrm>
                  <a:off x="7054888"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4" name="Google Shape;1124;p55"/>
                <p:cNvSpPr txBox="1"/>
                <p:nvPr/>
              </p:nvSpPr>
              <p:spPr>
                <a:xfrm>
                  <a:off x="8277411"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sp>
              <p:nvSpPr>
                <p:cNvPr id="1125" name="Google Shape;1125;p55"/>
                <p:cNvSpPr txBox="1"/>
                <p:nvPr/>
              </p:nvSpPr>
              <p:spPr>
                <a:xfrm>
                  <a:off x="9499934" y="5595969"/>
                  <a:ext cx="10134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Week 1</a:t>
                  </a:r>
                  <a:endParaRPr sz="1100"/>
                </a:p>
              </p:txBody>
            </p:sp>
          </p:grpSp>
        </p:grpSp>
      </p:grpSp>
      <p:sp>
        <p:nvSpPr>
          <p:cNvPr id="1126" name="Google Shape;1126;p55"/>
          <p:cNvSpPr/>
          <p:nvPr/>
        </p:nvSpPr>
        <p:spPr>
          <a:xfrm>
            <a:off x="938896" y="2359302"/>
            <a:ext cx="6482978" cy="1396377"/>
          </a:xfrm>
          <a:custGeom>
            <a:rect b="b" l="l" r="r" t="t"/>
            <a:pathLst>
              <a:path extrusionOk="0" h="1718618" w="7740869">
                <a:moveTo>
                  <a:pt x="0" y="1718618"/>
                </a:moveTo>
                <a:cubicBezTo>
                  <a:pt x="1104899" y="1144490"/>
                  <a:pt x="2209799" y="570363"/>
                  <a:pt x="3499944" y="283956"/>
                </a:cubicBezTo>
                <a:cubicBezTo>
                  <a:pt x="4790089" y="-2451"/>
                  <a:pt x="6265479" y="-1137"/>
                  <a:pt x="7740869" y="177"/>
                </a:cubicBezTo>
              </a:path>
            </a:pathLst>
          </a:custGeom>
          <a:noFill/>
          <a:ln cap="flat" cmpd="sng" w="12700">
            <a:solidFill>
              <a:schemeClr val="accent2"/>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27" name="Google Shape;1127;p55"/>
          <p:cNvSpPr/>
          <p:nvPr/>
        </p:nvSpPr>
        <p:spPr>
          <a:xfrm>
            <a:off x="938896" y="2354026"/>
            <a:ext cx="6474309" cy="1058929"/>
          </a:xfrm>
          <a:custGeom>
            <a:rect b="b" l="l" r="r" t="t"/>
            <a:pathLst>
              <a:path extrusionOk="0" h="1411905" w="8067675">
                <a:moveTo>
                  <a:pt x="0" y="249502"/>
                </a:moveTo>
                <a:cubicBezTo>
                  <a:pt x="89693" y="211402"/>
                  <a:pt x="179387" y="173302"/>
                  <a:pt x="276225" y="163777"/>
                </a:cubicBezTo>
                <a:cubicBezTo>
                  <a:pt x="373063" y="154252"/>
                  <a:pt x="460375" y="208227"/>
                  <a:pt x="581025" y="192352"/>
                </a:cubicBezTo>
                <a:cubicBezTo>
                  <a:pt x="701675" y="176477"/>
                  <a:pt x="863528" y="-134408"/>
                  <a:pt x="1000125" y="68527"/>
                </a:cubicBezTo>
                <a:cubicBezTo>
                  <a:pt x="1136722" y="271462"/>
                  <a:pt x="1148844" y="1405995"/>
                  <a:pt x="1400606" y="1409964"/>
                </a:cubicBezTo>
                <a:cubicBezTo>
                  <a:pt x="1652368" y="1413933"/>
                  <a:pt x="1933441" y="1411288"/>
                  <a:pt x="2153059" y="1406790"/>
                </a:cubicBezTo>
                <a:cubicBezTo>
                  <a:pt x="2372677" y="1402292"/>
                  <a:pt x="2425768" y="1096433"/>
                  <a:pt x="2628900" y="1040077"/>
                </a:cubicBezTo>
                <a:cubicBezTo>
                  <a:pt x="2832032" y="983721"/>
                  <a:pt x="3076575" y="1116277"/>
                  <a:pt x="3371850" y="1068652"/>
                </a:cubicBezTo>
                <a:cubicBezTo>
                  <a:pt x="3667125" y="1021027"/>
                  <a:pt x="4127500" y="755914"/>
                  <a:pt x="4400550" y="754327"/>
                </a:cubicBezTo>
                <a:cubicBezTo>
                  <a:pt x="4673600" y="752740"/>
                  <a:pt x="4819650" y="1090877"/>
                  <a:pt x="5010150" y="1059127"/>
                </a:cubicBezTo>
                <a:cubicBezTo>
                  <a:pt x="5200650" y="1027377"/>
                  <a:pt x="5386388" y="628914"/>
                  <a:pt x="5543550" y="563827"/>
                </a:cubicBezTo>
                <a:cubicBezTo>
                  <a:pt x="5700712" y="498740"/>
                  <a:pt x="5819775" y="719402"/>
                  <a:pt x="5953125" y="668602"/>
                </a:cubicBezTo>
                <a:cubicBezTo>
                  <a:pt x="6086475" y="617802"/>
                  <a:pt x="6231164" y="331977"/>
                  <a:pt x="6343650" y="259027"/>
                </a:cubicBezTo>
                <a:cubicBezTo>
                  <a:pt x="6456136" y="186078"/>
                  <a:pt x="6511093" y="268778"/>
                  <a:pt x="6628039" y="230905"/>
                </a:cubicBezTo>
                <a:cubicBezTo>
                  <a:pt x="6744985" y="193032"/>
                  <a:pt x="6921727" y="-54617"/>
                  <a:pt x="7045325" y="31788"/>
                </a:cubicBezTo>
                <a:cubicBezTo>
                  <a:pt x="7168923" y="118193"/>
                  <a:pt x="7199237" y="668601"/>
                  <a:pt x="7369629" y="749337"/>
                </a:cubicBezTo>
                <a:cubicBezTo>
                  <a:pt x="7540021" y="830073"/>
                  <a:pt x="7747000" y="687652"/>
                  <a:pt x="8067675" y="516202"/>
                </a:cubicBezTo>
              </a:path>
            </a:pathLst>
          </a:custGeom>
          <a:no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128" name="Google Shape;1128;p55"/>
          <p:cNvGrpSpPr/>
          <p:nvPr/>
        </p:nvGrpSpPr>
        <p:grpSpPr>
          <a:xfrm>
            <a:off x="4841094" y="2244789"/>
            <a:ext cx="1725862" cy="575100"/>
            <a:chOff x="7043737" y="5026819"/>
            <a:chExt cx="2301149" cy="766800"/>
          </a:xfrm>
        </p:grpSpPr>
        <p:sp>
          <p:nvSpPr>
            <p:cNvPr id="1129" name="Google Shape;1129;p55"/>
            <p:cNvSpPr/>
            <p:nvPr/>
          </p:nvSpPr>
          <p:spPr>
            <a:xfrm>
              <a:off x="7043737" y="5026819"/>
              <a:ext cx="2139900" cy="766800"/>
            </a:xfrm>
            <a:prstGeom prst="roundRect">
              <a:avLst>
                <a:gd fmla="val 15667"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130" name="Google Shape;1130;p55"/>
            <p:cNvGrpSpPr/>
            <p:nvPr/>
          </p:nvGrpSpPr>
          <p:grpSpPr>
            <a:xfrm>
              <a:off x="7475586" y="5082186"/>
              <a:ext cx="1869300" cy="512917"/>
              <a:chOff x="7475586" y="5051706"/>
              <a:chExt cx="1869300" cy="512917"/>
            </a:xfrm>
          </p:grpSpPr>
          <p:sp>
            <p:nvSpPr>
              <p:cNvPr id="1131" name="Google Shape;1131;p55"/>
              <p:cNvSpPr txBox="1"/>
              <p:nvPr/>
            </p:nvSpPr>
            <p:spPr>
              <a:xfrm>
                <a:off x="7475586" y="528772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3500+ deals</a:t>
                </a:r>
                <a:endParaRPr sz="1100"/>
              </a:p>
            </p:txBody>
          </p:sp>
          <p:sp>
            <p:nvSpPr>
              <p:cNvPr id="1132" name="Google Shape;1132;p55"/>
              <p:cNvSpPr txBox="1"/>
              <p:nvPr/>
            </p:nvSpPr>
            <p:spPr>
              <a:xfrm>
                <a:off x="7475586" y="5051706"/>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262626"/>
                  </a:buClr>
                  <a:buSzPts val="900"/>
                  <a:buFont typeface="Poppins"/>
                  <a:buNone/>
                </a:pPr>
                <a:r>
                  <a:rPr lang="en" sz="900" u="none" cap="none" strike="noStrike">
                    <a:solidFill>
                      <a:srgbClr val="262626"/>
                    </a:solidFill>
                    <a:latin typeface="Poppins"/>
                    <a:ea typeface="Poppins"/>
                    <a:cs typeface="Poppins"/>
                    <a:sym typeface="Poppins"/>
                  </a:rPr>
                  <a:t>Creative project</a:t>
                </a:r>
                <a:endParaRPr sz="1100"/>
              </a:p>
            </p:txBody>
          </p:sp>
        </p:grpSp>
        <p:grpSp>
          <p:nvGrpSpPr>
            <p:cNvPr id="1133" name="Google Shape;1133;p55"/>
            <p:cNvGrpSpPr/>
            <p:nvPr/>
          </p:nvGrpSpPr>
          <p:grpSpPr>
            <a:xfrm>
              <a:off x="7221253" y="5160676"/>
              <a:ext cx="230360" cy="230360"/>
              <a:chOff x="7391400" y="2895600"/>
              <a:chExt cx="685800" cy="685800"/>
            </a:xfrm>
          </p:grpSpPr>
          <p:sp>
            <p:nvSpPr>
              <p:cNvPr id="1134" name="Google Shape;1134;p55"/>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35" name="Google Shape;1135;p55"/>
              <p:cNvSpPr/>
              <p:nvPr/>
            </p:nvSpPr>
            <p:spPr>
              <a:xfrm>
                <a:off x="7448550" y="2952750"/>
                <a:ext cx="571500" cy="5715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36" name="Google Shape;1136;p55"/>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grpSp>
      <p:grpSp>
        <p:nvGrpSpPr>
          <p:cNvPr id="1137" name="Google Shape;1137;p55"/>
          <p:cNvGrpSpPr/>
          <p:nvPr/>
        </p:nvGrpSpPr>
        <p:grpSpPr>
          <a:xfrm>
            <a:off x="3635032" y="2904433"/>
            <a:ext cx="1725862" cy="575100"/>
            <a:chOff x="7043737" y="5026819"/>
            <a:chExt cx="2301149" cy="766800"/>
          </a:xfrm>
        </p:grpSpPr>
        <p:sp>
          <p:nvSpPr>
            <p:cNvPr id="1138" name="Google Shape;1138;p55"/>
            <p:cNvSpPr/>
            <p:nvPr/>
          </p:nvSpPr>
          <p:spPr>
            <a:xfrm>
              <a:off x="7043737" y="5026819"/>
              <a:ext cx="2139900" cy="766800"/>
            </a:xfrm>
            <a:prstGeom prst="roundRect">
              <a:avLst>
                <a:gd fmla="val 15667"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139" name="Google Shape;1139;p55"/>
            <p:cNvGrpSpPr/>
            <p:nvPr/>
          </p:nvGrpSpPr>
          <p:grpSpPr>
            <a:xfrm>
              <a:off x="7475586" y="5105336"/>
              <a:ext cx="1869300" cy="512917"/>
              <a:chOff x="7475586" y="5074856"/>
              <a:chExt cx="1869300" cy="512917"/>
            </a:xfrm>
          </p:grpSpPr>
          <p:sp>
            <p:nvSpPr>
              <p:cNvPr id="1140" name="Google Shape;1140;p55"/>
              <p:cNvSpPr txBox="1"/>
              <p:nvPr/>
            </p:nvSpPr>
            <p:spPr>
              <a:xfrm>
                <a:off x="7475586" y="531087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3500+ deals</a:t>
                </a:r>
                <a:endParaRPr sz="1100"/>
              </a:p>
            </p:txBody>
          </p:sp>
          <p:sp>
            <p:nvSpPr>
              <p:cNvPr id="1141" name="Google Shape;1141;p55"/>
              <p:cNvSpPr txBox="1"/>
              <p:nvPr/>
            </p:nvSpPr>
            <p:spPr>
              <a:xfrm>
                <a:off x="7475586" y="5074856"/>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262626"/>
                  </a:buClr>
                  <a:buSzPts val="900"/>
                  <a:buFont typeface="Poppins"/>
                  <a:buNone/>
                </a:pPr>
                <a:r>
                  <a:rPr lang="en" sz="900" u="none" cap="none" strike="noStrike">
                    <a:solidFill>
                      <a:srgbClr val="262626"/>
                    </a:solidFill>
                    <a:latin typeface="Poppins"/>
                    <a:ea typeface="Poppins"/>
                    <a:cs typeface="Poppins"/>
                    <a:sym typeface="Poppins"/>
                  </a:rPr>
                  <a:t>Creative project</a:t>
                </a:r>
                <a:endParaRPr sz="1100"/>
              </a:p>
            </p:txBody>
          </p:sp>
        </p:grpSp>
        <p:grpSp>
          <p:nvGrpSpPr>
            <p:cNvPr id="1142" name="Google Shape;1142;p55"/>
            <p:cNvGrpSpPr/>
            <p:nvPr/>
          </p:nvGrpSpPr>
          <p:grpSpPr>
            <a:xfrm>
              <a:off x="7221253" y="5160676"/>
              <a:ext cx="230360" cy="230360"/>
              <a:chOff x="7391400" y="2895600"/>
              <a:chExt cx="685800" cy="685800"/>
            </a:xfrm>
          </p:grpSpPr>
          <p:sp>
            <p:nvSpPr>
              <p:cNvPr id="1143" name="Google Shape;1143;p55"/>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44" name="Google Shape;1144;p55"/>
              <p:cNvSpPr/>
              <p:nvPr/>
            </p:nvSpPr>
            <p:spPr>
              <a:xfrm>
                <a:off x="7448550" y="2952750"/>
                <a:ext cx="571500" cy="5715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45" name="Google Shape;1145;p55"/>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grpSp>
      <p:sp>
        <p:nvSpPr>
          <p:cNvPr id="1146" name="Google Shape;1146;p55"/>
          <p:cNvSpPr txBox="1"/>
          <p:nvPr/>
        </p:nvSpPr>
        <p:spPr>
          <a:xfrm>
            <a:off x="413650" y="1461200"/>
            <a:ext cx="7032600" cy="3672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and have strong scalability.</a:t>
            </a:r>
            <a:endParaRPr sz="900">
              <a:solidFill>
                <a:schemeClr val="dk1"/>
              </a:solidFill>
            </a:endParaRPr>
          </a:p>
        </p:txBody>
      </p:sp>
      <p:sp>
        <p:nvSpPr>
          <p:cNvPr id="1147" name="Google Shape;1147;p5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Subtitle</a:t>
            </a:r>
            <a:endParaRPr/>
          </a:p>
        </p:txBody>
      </p:sp>
      <p:sp>
        <p:nvSpPr>
          <p:cNvPr id="1148" name="Google Shape;1148;p5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56"/>
          <p:cNvSpPr/>
          <p:nvPr/>
        </p:nvSpPr>
        <p:spPr>
          <a:xfrm>
            <a:off x="4515562" y="1628776"/>
            <a:ext cx="3974100" cy="2486100"/>
          </a:xfrm>
          <a:prstGeom prst="round1Rect">
            <a:avLst>
              <a:gd fmla="val 11436"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154" name="Google Shape;1154;p56"/>
          <p:cNvGrpSpPr/>
          <p:nvPr/>
        </p:nvGrpSpPr>
        <p:grpSpPr>
          <a:xfrm>
            <a:off x="4436652" y="1950983"/>
            <a:ext cx="3806292" cy="2163927"/>
            <a:chOff x="4303349" y="2373587"/>
            <a:chExt cx="5075056" cy="2885236"/>
          </a:xfrm>
        </p:grpSpPr>
        <p:grpSp>
          <p:nvGrpSpPr>
            <p:cNvPr id="1155" name="Google Shape;1155;p56"/>
            <p:cNvGrpSpPr/>
            <p:nvPr/>
          </p:nvGrpSpPr>
          <p:grpSpPr>
            <a:xfrm>
              <a:off x="4303349" y="2373587"/>
              <a:ext cx="814800" cy="2885100"/>
              <a:chOff x="4303349" y="2373587"/>
              <a:chExt cx="814800" cy="2885100"/>
            </a:xfrm>
          </p:grpSpPr>
          <p:sp>
            <p:nvSpPr>
              <p:cNvPr id="1156" name="Google Shape;1156;p56"/>
              <p:cNvSpPr/>
              <p:nvPr/>
            </p:nvSpPr>
            <p:spPr>
              <a:xfrm>
                <a:off x="4443189"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57" name="Google Shape;1157;p56"/>
              <p:cNvSpPr/>
              <p:nvPr/>
            </p:nvSpPr>
            <p:spPr>
              <a:xfrm>
                <a:off x="4443189" y="4784568"/>
                <a:ext cx="535200" cy="474000"/>
              </a:xfrm>
              <a:prstGeom prst="round2SameRect">
                <a:avLst>
                  <a:gd fmla="val 19407" name="adj1"/>
                  <a:gd fmla="val 0" name="adj2"/>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58" name="Google Shape;1158;p56"/>
              <p:cNvSpPr txBox="1"/>
              <p:nvPr/>
            </p:nvSpPr>
            <p:spPr>
              <a:xfrm>
                <a:off x="4303349" y="4863398"/>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u="none" cap="none" strike="noStrike">
                    <a:solidFill>
                      <a:srgbClr val="FFFFFF"/>
                    </a:solidFill>
                    <a:latin typeface="Poppins"/>
                    <a:ea typeface="Poppins"/>
                    <a:cs typeface="Poppins"/>
                    <a:sym typeface="Poppins"/>
                  </a:rPr>
                  <a:t>15%</a:t>
                </a:r>
                <a:endParaRPr sz="1100"/>
              </a:p>
            </p:txBody>
          </p:sp>
        </p:grpSp>
        <p:grpSp>
          <p:nvGrpSpPr>
            <p:cNvPr id="1159" name="Google Shape;1159;p56"/>
            <p:cNvGrpSpPr/>
            <p:nvPr/>
          </p:nvGrpSpPr>
          <p:grpSpPr>
            <a:xfrm>
              <a:off x="5155399" y="2373587"/>
              <a:ext cx="814800" cy="2885100"/>
              <a:chOff x="5155399" y="2373587"/>
              <a:chExt cx="814800" cy="2885100"/>
            </a:xfrm>
          </p:grpSpPr>
          <p:sp>
            <p:nvSpPr>
              <p:cNvPr id="1160" name="Google Shape;1160;p56"/>
              <p:cNvSpPr/>
              <p:nvPr/>
            </p:nvSpPr>
            <p:spPr>
              <a:xfrm>
                <a:off x="5295240"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61" name="Google Shape;1161;p56"/>
              <p:cNvSpPr/>
              <p:nvPr/>
            </p:nvSpPr>
            <p:spPr>
              <a:xfrm>
                <a:off x="5295240" y="4477626"/>
                <a:ext cx="535200" cy="780900"/>
              </a:xfrm>
              <a:prstGeom prst="round2SameRect">
                <a:avLst>
                  <a:gd fmla="val 19407" name="adj1"/>
                  <a:gd fmla="val 0" name="adj2"/>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62" name="Google Shape;1162;p56"/>
              <p:cNvSpPr txBox="1"/>
              <p:nvPr/>
            </p:nvSpPr>
            <p:spPr>
              <a:xfrm>
                <a:off x="5155399" y="4556456"/>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u="none" cap="none" strike="noStrike">
                    <a:solidFill>
                      <a:srgbClr val="FFFFFF"/>
                    </a:solidFill>
                    <a:latin typeface="Poppins"/>
                    <a:ea typeface="Poppins"/>
                    <a:cs typeface="Poppins"/>
                    <a:sym typeface="Poppins"/>
                  </a:rPr>
                  <a:t>25%</a:t>
                </a:r>
                <a:endParaRPr sz="1100"/>
              </a:p>
            </p:txBody>
          </p:sp>
        </p:grpSp>
        <p:grpSp>
          <p:nvGrpSpPr>
            <p:cNvPr id="1163" name="Google Shape;1163;p56"/>
            <p:cNvGrpSpPr/>
            <p:nvPr/>
          </p:nvGrpSpPr>
          <p:grpSpPr>
            <a:xfrm>
              <a:off x="6007452" y="2373587"/>
              <a:ext cx="814800" cy="2885196"/>
              <a:chOff x="6007452" y="2373587"/>
              <a:chExt cx="814800" cy="2885196"/>
            </a:xfrm>
          </p:grpSpPr>
          <p:sp>
            <p:nvSpPr>
              <p:cNvPr id="1164" name="Google Shape;1164;p56"/>
              <p:cNvSpPr/>
              <p:nvPr/>
            </p:nvSpPr>
            <p:spPr>
              <a:xfrm>
                <a:off x="6147292"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65" name="Google Shape;1165;p56"/>
              <p:cNvSpPr/>
              <p:nvPr/>
            </p:nvSpPr>
            <p:spPr>
              <a:xfrm>
                <a:off x="6147292" y="4170683"/>
                <a:ext cx="535200" cy="1088100"/>
              </a:xfrm>
              <a:prstGeom prst="round2SameRect">
                <a:avLst>
                  <a:gd fmla="val 19407" name="adj1"/>
                  <a:gd fmla="val 0" name="adj2"/>
                </a:avLst>
              </a:prstGeom>
              <a:solidFill>
                <a:srgbClr val="59595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66" name="Google Shape;1166;p56"/>
              <p:cNvSpPr txBox="1"/>
              <p:nvPr/>
            </p:nvSpPr>
            <p:spPr>
              <a:xfrm>
                <a:off x="6007452" y="4249513"/>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u="none" cap="none" strike="noStrike">
                    <a:solidFill>
                      <a:srgbClr val="FFFFFF"/>
                    </a:solidFill>
                    <a:latin typeface="Poppins"/>
                    <a:ea typeface="Poppins"/>
                    <a:cs typeface="Poppins"/>
                    <a:sym typeface="Poppins"/>
                  </a:rPr>
                  <a:t>30%</a:t>
                </a:r>
                <a:endParaRPr sz="1100"/>
              </a:p>
            </p:txBody>
          </p:sp>
        </p:grpSp>
        <p:grpSp>
          <p:nvGrpSpPr>
            <p:cNvPr id="1167" name="Google Shape;1167;p56"/>
            <p:cNvGrpSpPr/>
            <p:nvPr/>
          </p:nvGrpSpPr>
          <p:grpSpPr>
            <a:xfrm>
              <a:off x="6859502" y="2373587"/>
              <a:ext cx="814800" cy="2885236"/>
              <a:chOff x="6859502" y="2373587"/>
              <a:chExt cx="814800" cy="2885236"/>
            </a:xfrm>
          </p:grpSpPr>
          <p:sp>
            <p:nvSpPr>
              <p:cNvPr id="1168" name="Google Shape;1168;p56"/>
              <p:cNvSpPr/>
              <p:nvPr/>
            </p:nvSpPr>
            <p:spPr>
              <a:xfrm>
                <a:off x="6999342"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69" name="Google Shape;1169;p56"/>
              <p:cNvSpPr/>
              <p:nvPr/>
            </p:nvSpPr>
            <p:spPr>
              <a:xfrm>
                <a:off x="6999343" y="3849123"/>
                <a:ext cx="535200" cy="1409700"/>
              </a:xfrm>
              <a:prstGeom prst="round2SameRect">
                <a:avLst>
                  <a:gd fmla="val 19407" name="adj1"/>
                  <a:gd fmla="val 0" name="adj2"/>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70" name="Google Shape;1170;p56"/>
              <p:cNvSpPr txBox="1"/>
              <p:nvPr/>
            </p:nvSpPr>
            <p:spPr>
              <a:xfrm>
                <a:off x="6859502" y="3927953"/>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a:solidFill>
                      <a:srgbClr val="FFFFFF"/>
                    </a:solidFill>
                    <a:latin typeface="Poppins"/>
                    <a:ea typeface="Poppins"/>
                    <a:cs typeface="Poppins"/>
                    <a:sym typeface="Poppins"/>
                  </a:rPr>
                  <a:t>50</a:t>
                </a:r>
                <a:r>
                  <a:rPr lang="en" sz="900" u="none" cap="none" strike="noStrike">
                    <a:solidFill>
                      <a:srgbClr val="FFFFFF"/>
                    </a:solidFill>
                    <a:latin typeface="Poppins"/>
                    <a:ea typeface="Poppins"/>
                    <a:cs typeface="Poppins"/>
                    <a:sym typeface="Poppins"/>
                  </a:rPr>
                  <a:t>%</a:t>
                </a:r>
                <a:endParaRPr sz="1100"/>
              </a:p>
            </p:txBody>
          </p:sp>
        </p:grpSp>
        <p:grpSp>
          <p:nvGrpSpPr>
            <p:cNvPr id="1171" name="Google Shape;1171;p56"/>
            <p:cNvGrpSpPr/>
            <p:nvPr/>
          </p:nvGrpSpPr>
          <p:grpSpPr>
            <a:xfrm>
              <a:off x="7711554" y="2373587"/>
              <a:ext cx="814800" cy="2885128"/>
              <a:chOff x="7711554" y="2373587"/>
              <a:chExt cx="814800" cy="2885128"/>
            </a:xfrm>
          </p:grpSpPr>
          <p:sp>
            <p:nvSpPr>
              <p:cNvPr id="1172" name="Google Shape;1172;p56"/>
              <p:cNvSpPr/>
              <p:nvPr/>
            </p:nvSpPr>
            <p:spPr>
              <a:xfrm>
                <a:off x="7851394"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73" name="Google Shape;1173;p56"/>
              <p:cNvSpPr/>
              <p:nvPr/>
            </p:nvSpPr>
            <p:spPr>
              <a:xfrm>
                <a:off x="7851394" y="3396015"/>
                <a:ext cx="535200" cy="1862700"/>
              </a:xfrm>
              <a:prstGeom prst="round2SameRect">
                <a:avLst>
                  <a:gd fmla="val 19407" name="adj1"/>
                  <a:gd fmla="val 0" name="adj2"/>
                </a:avLst>
              </a:prstGeom>
              <a:solidFill>
                <a:srgbClr val="26262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74" name="Google Shape;1174;p56"/>
              <p:cNvSpPr txBox="1"/>
              <p:nvPr/>
            </p:nvSpPr>
            <p:spPr>
              <a:xfrm>
                <a:off x="7711554" y="3474845"/>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a:solidFill>
                      <a:srgbClr val="FFFFFF"/>
                    </a:solidFill>
                    <a:latin typeface="Poppins"/>
                    <a:ea typeface="Poppins"/>
                    <a:cs typeface="Poppins"/>
                    <a:sym typeface="Poppins"/>
                  </a:rPr>
                  <a:t>70</a:t>
                </a:r>
                <a:r>
                  <a:rPr lang="en" sz="900" u="none" cap="none" strike="noStrike">
                    <a:solidFill>
                      <a:srgbClr val="FFFFFF"/>
                    </a:solidFill>
                    <a:latin typeface="Poppins"/>
                    <a:ea typeface="Poppins"/>
                    <a:cs typeface="Poppins"/>
                    <a:sym typeface="Poppins"/>
                  </a:rPr>
                  <a:t>%</a:t>
                </a:r>
                <a:endParaRPr sz="1100"/>
              </a:p>
            </p:txBody>
          </p:sp>
        </p:grpSp>
        <p:grpSp>
          <p:nvGrpSpPr>
            <p:cNvPr id="1175" name="Google Shape;1175;p56"/>
            <p:cNvGrpSpPr/>
            <p:nvPr/>
          </p:nvGrpSpPr>
          <p:grpSpPr>
            <a:xfrm>
              <a:off x="8563605" y="2373587"/>
              <a:ext cx="814800" cy="2885121"/>
              <a:chOff x="8563605" y="2373587"/>
              <a:chExt cx="814800" cy="2885121"/>
            </a:xfrm>
          </p:grpSpPr>
          <p:sp>
            <p:nvSpPr>
              <p:cNvPr id="1176" name="Google Shape;1176;p56"/>
              <p:cNvSpPr/>
              <p:nvPr/>
            </p:nvSpPr>
            <p:spPr>
              <a:xfrm>
                <a:off x="8703445" y="2373587"/>
                <a:ext cx="535200" cy="2885100"/>
              </a:xfrm>
              <a:prstGeom prst="round2SameRect">
                <a:avLst>
                  <a:gd fmla="val 19407" name="adj1"/>
                  <a:gd fmla="val 0" name="adj2"/>
                </a:avLst>
              </a:prstGeom>
              <a:gradFill>
                <a:gsLst>
                  <a:gs pos="0">
                    <a:srgbClr val="A5A5A5">
                      <a:alpha val="20000"/>
                    </a:srgbClr>
                  </a:gs>
                  <a:gs pos="1000">
                    <a:srgbClr val="A5A5A5">
                      <a:alpha val="20000"/>
                    </a:srgbClr>
                  </a:gs>
                  <a:gs pos="100000">
                    <a:srgbClr val="A5A5A5">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77" name="Google Shape;1177;p56"/>
              <p:cNvSpPr/>
              <p:nvPr/>
            </p:nvSpPr>
            <p:spPr>
              <a:xfrm>
                <a:off x="8703445" y="3030608"/>
                <a:ext cx="535200" cy="2228100"/>
              </a:xfrm>
              <a:prstGeom prst="round2SameRect">
                <a:avLst>
                  <a:gd fmla="val 1940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78" name="Google Shape;1178;p56"/>
              <p:cNvSpPr txBox="1"/>
              <p:nvPr/>
            </p:nvSpPr>
            <p:spPr>
              <a:xfrm>
                <a:off x="8563605" y="3109438"/>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Poppins"/>
                  <a:buNone/>
                </a:pPr>
                <a:r>
                  <a:rPr lang="en" sz="900">
                    <a:solidFill>
                      <a:srgbClr val="FFFFFF"/>
                    </a:solidFill>
                    <a:latin typeface="Poppins"/>
                    <a:ea typeface="Poppins"/>
                    <a:cs typeface="Poppins"/>
                    <a:sym typeface="Poppins"/>
                  </a:rPr>
                  <a:t>8</a:t>
                </a:r>
                <a:r>
                  <a:rPr lang="en" sz="900" u="none" cap="none" strike="noStrike">
                    <a:solidFill>
                      <a:srgbClr val="FFFFFF"/>
                    </a:solidFill>
                    <a:latin typeface="Poppins"/>
                    <a:ea typeface="Poppins"/>
                    <a:cs typeface="Poppins"/>
                    <a:sym typeface="Poppins"/>
                  </a:rPr>
                  <a:t>0%</a:t>
                </a:r>
                <a:endParaRPr sz="1100"/>
              </a:p>
            </p:txBody>
          </p:sp>
        </p:grpSp>
      </p:grpSp>
      <p:grpSp>
        <p:nvGrpSpPr>
          <p:cNvPr id="1179" name="Google Shape;1179;p56"/>
          <p:cNvGrpSpPr/>
          <p:nvPr/>
        </p:nvGrpSpPr>
        <p:grpSpPr>
          <a:xfrm>
            <a:off x="127362" y="1162471"/>
            <a:ext cx="3667091" cy="192375"/>
            <a:chOff x="169816" y="1549961"/>
            <a:chExt cx="4889455" cy="256500"/>
          </a:xfrm>
        </p:grpSpPr>
        <p:sp>
          <p:nvSpPr>
            <p:cNvPr id="1180" name="Google Shape;1180;p56"/>
            <p:cNvSpPr txBox="1"/>
            <p:nvPr/>
          </p:nvSpPr>
          <p:spPr>
            <a:xfrm>
              <a:off x="1020671" y="1549961"/>
              <a:ext cx="40386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7F7F7F"/>
                </a:buClr>
                <a:buSzPts val="800"/>
                <a:buFont typeface="Poppins"/>
                <a:buNone/>
              </a:pPr>
              <a:r>
                <a:rPr lang="en" sz="800" u="none" cap="none" strike="noStrike">
                  <a:solidFill>
                    <a:srgbClr val="7F7F7F"/>
                  </a:solidFill>
                  <a:latin typeface="Poppins"/>
                  <a:ea typeface="Poppins"/>
                  <a:cs typeface="Poppins"/>
                  <a:sym typeface="Poppins"/>
                </a:rPr>
                <a:t>Subtitle goes here</a:t>
              </a:r>
              <a:endParaRPr sz="1100"/>
            </a:p>
          </p:txBody>
        </p:sp>
        <p:cxnSp>
          <p:nvCxnSpPr>
            <p:cNvPr id="1181" name="Google Shape;1181;p56"/>
            <p:cNvCxnSpPr/>
            <p:nvPr/>
          </p:nvCxnSpPr>
          <p:spPr>
            <a:xfrm>
              <a:off x="169816" y="1729794"/>
              <a:ext cx="685800" cy="0"/>
            </a:xfrm>
            <a:prstGeom prst="straightConnector1">
              <a:avLst/>
            </a:prstGeom>
            <a:noFill/>
            <a:ln cap="flat" cmpd="sng" w="9525">
              <a:solidFill>
                <a:srgbClr val="262626"/>
              </a:solidFill>
              <a:prstDash val="solid"/>
              <a:round/>
              <a:headEnd len="sm" w="sm" type="none"/>
              <a:tailEnd len="sm" w="sm" type="none"/>
            </a:ln>
          </p:spPr>
        </p:cxnSp>
      </p:grpSp>
      <p:sp>
        <p:nvSpPr>
          <p:cNvPr id="1182" name="Google Shape;1182;p56"/>
          <p:cNvSpPr/>
          <p:nvPr/>
        </p:nvSpPr>
        <p:spPr>
          <a:xfrm rot="4005741">
            <a:off x="6279469" y="1090367"/>
            <a:ext cx="173364" cy="3494419"/>
          </a:xfrm>
          <a:prstGeom prst="upArrow">
            <a:avLst>
              <a:gd fmla="val 43291" name="adj1"/>
              <a:gd fmla="val 78742" name="adj2"/>
            </a:avLst>
          </a:prstGeom>
          <a:gradFill>
            <a:gsLst>
              <a:gs pos="0">
                <a:schemeClr val="accent1"/>
              </a:gs>
              <a:gs pos="1000">
                <a:schemeClr val="accent1"/>
              </a:gs>
              <a:gs pos="100000">
                <a:srgbClr val="FF5B4C">
                  <a:alpha val="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183" name="Google Shape;1183;p56"/>
          <p:cNvGrpSpPr/>
          <p:nvPr/>
        </p:nvGrpSpPr>
        <p:grpSpPr>
          <a:xfrm>
            <a:off x="4436652" y="4185110"/>
            <a:ext cx="3806292" cy="207675"/>
            <a:chOff x="5915536" y="5580147"/>
            <a:chExt cx="5075056" cy="276900"/>
          </a:xfrm>
        </p:grpSpPr>
        <p:sp>
          <p:nvSpPr>
            <p:cNvPr id="1184" name="Google Shape;1184;p56"/>
            <p:cNvSpPr txBox="1"/>
            <p:nvPr/>
          </p:nvSpPr>
          <p:spPr>
            <a:xfrm>
              <a:off x="5915536"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Year 1</a:t>
              </a:r>
              <a:endParaRPr sz="1100"/>
            </a:p>
          </p:txBody>
        </p:sp>
        <p:sp>
          <p:nvSpPr>
            <p:cNvPr id="1185" name="Google Shape;1185;p56"/>
            <p:cNvSpPr txBox="1"/>
            <p:nvPr/>
          </p:nvSpPr>
          <p:spPr>
            <a:xfrm>
              <a:off x="6767586"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a:solidFill>
                    <a:srgbClr val="A0A1A3"/>
                  </a:solidFill>
                  <a:latin typeface="Poppins"/>
                  <a:ea typeface="Poppins"/>
                  <a:cs typeface="Poppins"/>
                  <a:sym typeface="Poppins"/>
                </a:rPr>
                <a:t>Year 2</a:t>
              </a:r>
              <a:endParaRPr sz="900" u="none" cap="none" strike="noStrike">
                <a:solidFill>
                  <a:srgbClr val="A0A1A3"/>
                </a:solidFill>
                <a:latin typeface="Poppins"/>
                <a:ea typeface="Poppins"/>
                <a:cs typeface="Poppins"/>
                <a:sym typeface="Poppins"/>
              </a:endParaRPr>
            </a:p>
          </p:txBody>
        </p:sp>
        <p:sp>
          <p:nvSpPr>
            <p:cNvPr id="1186" name="Google Shape;1186;p56"/>
            <p:cNvSpPr txBox="1"/>
            <p:nvPr/>
          </p:nvSpPr>
          <p:spPr>
            <a:xfrm>
              <a:off x="7619639"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Year 3</a:t>
              </a:r>
              <a:endParaRPr sz="1100"/>
            </a:p>
          </p:txBody>
        </p:sp>
        <p:sp>
          <p:nvSpPr>
            <p:cNvPr id="1187" name="Google Shape;1187;p56"/>
            <p:cNvSpPr txBox="1"/>
            <p:nvPr/>
          </p:nvSpPr>
          <p:spPr>
            <a:xfrm>
              <a:off x="8471689"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Year 4</a:t>
              </a:r>
              <a:endParaRPr sz="1100"/>
            </a:p>
          </p:txBody>
        </p:sp>
        <p:sp>
          <p:nvSpPr>
            <p:cNvPr id="1188" name="Google Shape;1188;p56"/>
            <p:cNvSpPr txBox="1"/>
            <p:nvPr/>
          </p:nvSpPr>
          <p:spPr>
            <a:xfrm>
              <a:off x="9323741"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Year 5</a:t>
              </a:r>
              <a:endParaRPr sz="1100"/>
            </a:p>
          </p:txBody>
        </p:sp>
        <p:sp>
          <p:nvSpPr>
            <p:cNvPr id="1189" name="Google Shape;1189;p56"/>
            <p:cNvSpPr txBox="1"/>
            <p:nvPr/>
          </p:nvSpPr>
          <p:spPr>
            <a:xfrm>
              <a:off x="10175792" y="5580147"/>
              <a:ext cx="814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Year 6</a:t>
              </a:r>
              <a:endParaRPr sz="1100"/>
            </a:p>
          </p:txBody>
        </p:sp>
      </p:grpSp>
      <p:grpSp>
        <p:nvGrpSpPr>
          <p:cNvPr id="1190" name="Google Shape;1190;p56"/>
          <p:cNvGrpSpPr/>
          <p:nvPr/>
        </p:nvGrpSpPr>
        <p:grpSpPr>
          <a:xfrm>
            <a:off x="4515562" y="1224512"/>
            <a:ext cx="2247525" cy="401850"/>
            <a:chOff x="6020749" y="1632683"/>
            <a:chExt cx="2996700" cy="535800"/>
          </a:xfrm>
        </p:grpSpPr>
        <p:sp>
          <p:nvSpPr>
            <p:cNvPr id="1191" name="Google Shape;1191;p56"/>
            <p:cNvSpPr/>
            <p:nvPr/>
          </p:nvSpPr>
          <p:spPr>
            <a:xfrm>
              <a:off x="6020749" y="1632683"/>
              <a:ext cx="2996700" cy="535800"/>
            </a:xfrm>
            <a:prstGeom prst="round1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92" name="Google Shape;1192;p56"/>
            <p:cNvSpPr txBox="1"/>
            <p:nvPr/>
          </p:nvSpPr>
          <p:spPr>
            <a:xfrm>
              <a:off x="6151333" y="1762110"/>
              <a:ext cx="25584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FFFFFF"/>
                </a:buClr>
                <a:buSzPts val="900"/>
                <a:buFont typeface="Poppins"/>
                <a:buNone/>
              </a:pPr>
              <a:r>
                <a:rPr lang="en" sz="900" u="none" cap="none" strike="noStrike">
                  <a:solidFill>
                    <a:srgbClr val="FFFFFF"/>
                  </a:solidFill>
                  <a:latin typeface="Poppins"/>
                  <a:ea typeface="Poppins"/>
                  <a:cs typeface="Poppins"/>
                  <a:sym typeface="Poppins"/>
                </a:rPr>
                <a:t>August Current Year</a:t>
              </a:r>
              <a:endParaRPr sz="1100"/>
            </a:p>
          </p:txBody>
        </p:sp>
      </p:grpSp>
      <p:grpSp>
        <p:nvGrpSpPr>
          <p:cNvPr id="1193" name="Google Shape;1193;p56"/>
          <p:cNvGrpSpPr/>
          <p:nvPr/>
        </p:nvGrpSpPr>
        <p:grpSpPr>
          <a:xfrm>
            <a:off x="6532312" y="1225921"/>
            <a:ext cx="387134" cy="387134"/>
            <a:chOff x="7391400" y="2895600"/>
            <a:chExt cx="685800" cy="685800"/>
          </a:xfrm>
        </p:grpSpPr>
        <p:sp>
          <p:nvSpPr>
            <p:cNvPr id="1194" name="Google Shape;1194;p56"/>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95" name="Google Shape;1195;p56"/>
            <p:cNvSpPr/>
            <p:nvPr/>
          </p:nvSpPr>
          <p:spPr>
            <a:xfrm>
              <a:off x="7448550" y="2952750"/>
              <a:ext cx="571500" cy="571500"/>
            </a:xfrm>
            <a:prstGeom prst="ellipse">
              <a:avLst/>
            </a:prstGeom>
            <a:solidFill>
              <a:schemeClr val="accent3"/>
            </a:solidFill>
            <a:ln>
              <a:noFill/>
            </a:ln>
            <a:effectLst>
              <a:outerShdw blurRad="508000" rotWithShape="0" algn="t" dir="5400000" dist="165100">
                <a:srgbClr val="000000">
                  <a:alpha val="2863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196" name="Google Shape;1196;p56"/>
            <p:cNvSpPr/>
            <p:nvPr/>
          </p:nvSpPr>
          <p:spPr>
            <a:xfrm rot="5400000">
              <a:off x="7658088" y="3167052"/>
              <a:ext cx="152400" cy="1314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sp>
        <p:nvSpPr>
          <p:cNvPr id="1197" name="Google Shape;1197;p56"/>
          <p:cNvSpPr txBox="1"/>
          <p:nvPr/>
        </p:nvSpPr>
        <p:spPr>
          <a:xfrm>
            <a:off x="413653" y="2069576"/>
            <a:ext cx="3029100" cy="8451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and have strong scalability.</a:t>
            </a:r>
            <a:endParaRPr sz="900">
              <a:solidFill>
                <a:schemeClr val="dk1"/>
              </a:solidFill>
            </a:endParaRPr>
          </a:p>
        </p:txBody>
      </p:sp>
      <p:sp>
        <p:nvSpPr>
          <p:cNvPr id="1198" name="Google Shape;1198;p56"/>
          <p:cNvSpPr txBox="1"/>
          <p:nvPr>
            <p:ph type="title"/>
          </p:nvPr>
        </p:nvSpPr>
        <p:spPr>
          <a:xfrm>
            <a:off x="413650" y="15402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Line Chart</a:t>
            </a:r>
            <a:endParaRPr/>
          </a:p>
        </p:txBody>
      </p:sp>
      <p:sp>
        <p:nvSpPr>
          <p:cNvPr id="1199" name="Google Shape;1199;p5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grpSp>
        <p:nvGrpSpPr>
          <p:cNvPr id="1204" name="Google Shape;1204;p57"/>
          <p:cNvGrpSpPr/>
          <p:nvPr/>
        </p:nvGrpSpPr>
        <p:grpSpPr>
          <a:xfrm>
            <a:off x="127362" y="1162471"/>
            <a:ext cx="3667091" cy="192375"/>
            <a:chOff x="169816" y="1549961"/>
            <a:chExt cx="4889455" cy="256500"/>
          </a:xfrm>
        </p:grpSpPr>
        <p:sp>
          <p:nvSpPr>
            <p:cNvPr id="1205" name="Google Shape;1205;p57"/>
            <p:cNvSpPr txBox="1"/>
            <p:nvPr/>
          </p:nvSpPr>
          <p:spPr>
            <a:xfrm>
              <a:off x="1020671" y="1549961"/>
              <a:ext cx="40386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7F7F7F"/>
                </a:buClr>
                <a:buSzPts val="800"/>
                <a:buFont typeface="Poppins"/>
                <a:buNone/>
              </a:pPr>
              <a:r>
                <a:rPr lang="en" sz="800" u="none" cap="none" strike="noStrike">
                  <a:solidFill>
                    <a:srgbClr val="7F7F7F"/>
                  </a:solidFill>
                  <a:latin typeface="Poppins"/>
                  <a:ea typeface="Poppins"/>
                  <a:cs typeface="Poppins"/>
                  <a:sym typeface="Poppins"/>
                </a:rPr>
                <a:t>Subtitle goes here</a:t>
              </a:r>
              <a:endParaRPr sz="1100"/>
            </a:p>
          </p:txBody>
        </p:sp>
        <p:cxnSp>
          <p:nvCxnSpPr>
            <p:cNvPr id="1206" name="Google Shape;1206;p57"/>
            <p:cNvCxnSpPr/>
            <p:nvPr/>
          </p:nvCxnSpPr>
          <p:spPr>
            <a:xfrm>
              <a:off x="169816" y="1729794"/>
              <a:ext cx="685800" cy="0"/>
            </a:xfrm>
            <a:prstGeom prst="straightConnector1">
              <a:avLst/>
            </a:prstGeom>
            <a:noFill/>
            <a:ln cap="flat" cmpd="sng" w="9525">
              <a:solidFill>
                <a:srgbClr val="262626"/>
              </a:solidFill>
              <a:prstDash val="solid"/>
              <a:round/>
              <a:headEnd len="sm" w="sm" type="none"/>
              <a:tailEnd len="sm" w="sm" type="none"/>
            </a:ln>
          </p:spPr>
        </p:cxnSp>
      </p:grpSp>
      <p:sp>
        <p:nvSpPr>
          <p:cNvPr id="1207" name="Google Shape;1207;p57"/>
          <p:cNvSpPr txBox="1"/>
          <p:nvPr/>
        </p:nvSpPr>
        <p:spPr>
          <a:xfrm>
            <a:off x="413653" y="2069576"/>
            <a:ext cx="3029100" cy="1004400"/>
          </a:xfrm>
          <a:prstGeom prst="rect">
            <a:avLst/>
          </a:prstGeom>
          <a:noFill/>
          <a:ln>
            <a:noFill/>
          </a:ln>
        </p:spPr>
        <p:txBody>
          <a:bodyPr anchorCtr="0" anchor="t" bIns="34275" lIns="68575" spcFirstLastPara="1" rIns="68575" wrap="square" tIns="34275">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and have strong scalability.</a:t>
            </a:r>
            <a:endParaRPr sz="900">
              <a:solidFill>
                <a:schemeClr val="dk1"/>
              </a:solidFill>
            </a:endParaRPr>
          </a:p>
          <a:p>
            <a:pPr indent="0" lvl="0" marL="0" marR="0" rtl="0" algn="l">
              <a:lnSpc>
                <a:spcPct val="115000"/>
              </a:lnSpc>
              <a:spcBef>
                <a:spcPts val="0"/>
              </a:spcBef>
              <a:spcAft>
                <a:spcPts val="0"/>
              </a:spcAft>
              <a:buNone/>
            </a:pPr>
            <a:r>
              <a:t/>
            </a:r>
            <a:endParaRPr sz="900">
              <a:solidFill>
                <a:schemeClr val="dk1"/>
              </a:solidFill>
              <a:latin typeface="Poppins"/>
              <a:ea typeface="Poppins"/>
              <a:cs typeface="Poppins"/>
              <a:sym typeface="Poppins"/>
            </a:endParaRPr>
          </a:p>
        </p:txBody>
      </p:sp>
      <p:sp>
        <p:nvSpPr>
          <p:cNvPr id="1208" name="Google Shape;1208;p5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209" name="Google Shape;1209;p57"/>
          <p:cNvSpPr txBox="1"/>
          <p:nvPr>
            <p:ph type="title"/>
          </p:nvPr>
        </p:nvSpPr>
        <p:spPr>
          <a:xfrm>
            <a:off x="413650" y="15402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Text Slide</a:t>
            </a:r>
            <a:endParaRPr/>
          </a:p>
        </p:txBody>
      </p:sp>
      <p:sp>
        <p:nvSpPr>
          <p:cNvPr id="1210" name="Google Shape;1210;p57"/>
          <p:cNvSpPr/>
          <p:nvPr/>
        </p:nvSpPr>
        <p:spPr>
          <a:xfrm>
            <a:off x="4220723" y="2350146"/>
            <a:ext cx="2220849" cy="2209800"/>
          </a:xfrm>
          <a:custGeom>
            <a:rect b="b" l="l" r="r" t="t"/>
            <a:pathLst>
              <a:path extrusionOk="0" h="1905000" w="1914525">
                <a:moveTo>
                  <a:pt x="1918335" y="954405"/>
                </a:moveTo>
                <a:cubicBezTo>
                  <a:pt x="1918335" y="1481508"/>
                  <a:pt x="1488901" y="1908810"/>
                  <a:pt x="959168" y="1908810"/>
                </a:cubicBezTo>
                <a:cubicBezTo>
                  <a:pt x="429434" y="1908810"/>
                  <a:pt x="0" y="1481508"/>
                  <a:pt x="0" y="954405"/>
                </a:cubicBezTo>
                <a:cubicBezTo>
                  <a:pt x="0" y="427302"/>
                  <a:pt x="429434" y="0"/>
                  <a:pt x="959168" y="0"/>
                </a:cubicBezTo>
                <a:cubicBezTo>
                  <a:pt x="1488901" y="0"/>
                  <a:pt x="1918335" y="427302"/>
                  <a:pt x="1918335" y="95440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211" name="Google Shape;1211;p57"/>
          <p:cNvGrpSpPr/>
          <p:nvPr/>
        </p:nvGrpSpPr>
        <p:grpSpPr>
          <a:xfrm>
            <a:off x="4536584" y="2660527"/>
            <a:ext cx="1587640" cy="1587640"/>
            <a:chOff x="2582424" y="4223251"/>
            <a:chExt cx="2116854" cy="2116854"/>
          </a:xfrm>
        </p:grpSpPr>
        <p:grpSp>
          <p:nvGrpSpPr>
            <p:cNvPr id="1212" name="Google Shape;1212;p57"/>
            <p:cNvGrpSpPr/>
            <p:nvPr/>
          </p:nvGrpSpPr>
          <p:grpSpPr>
            <a:xfrm>
              <a:off x="2582424" y="4223251"/>
              <a:ext cx="2116854" cy="2116854"/>
              <a:chOff x="2511396" y="4152169"/>
              <a:chExt cx="2258700" cy="2258700"/>
            </a:xfrm>
          </p:grpSpPr>
          <p:sp>
            <p:nvSpPr>
              <p:cNvPr id="1213" name="Google Shape;1213;p57"/>
              <p:cNvSpPr/>
              <p:nvPr/>
            </p:nvSpPr>
            <p:spPr>
              <a:xfrm>
                <a:off x="2511396" y="4152169"/>
                <a:ext cx="2258700" cy="2258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14" name="Google Shape;1214;p57"/>
              <p:cNvSpPr/>
              <p:nvPr/>
            </p:nvSpPr>
            <p:spPr>
              <a:xfrm>
                <a:off x="2571282" y="4212056"/>
                <a:ext cx="2138700" cy="2138700"/>
              </a:xfrm>
              <a:prstGeom prst="chord">
                <a:avLst>
                  <a:gd fmla="val 19091455" name="adj1"/>
                  <a:gd fmla="val 13319685" name="adj2"/>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15" name="Google Shape;1215;p57"/>
              <p:cNvSpPr/>
              <p:nvPr/>
            </p:nvSpPr>
            <p:spPr>
              <a:xfrm>
                <a:off x="3024705" y="4665478"/>
                <a:ext cx="1231800" cy="12318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grpSp>
          <p:nvGrpSpPr>
            <p:cNvPr id="1216" name="Google Shape;1216;p57"/>
            <p:cNvGrpSpPr/>
            <p:nvPr/>
          </p:nvGrpSpPr>
          <p:grpSpPr>
            <a:xfrm>
              <a:off x="2914803" y="4967388"/>
              <a:ext cx="1451700" cy="653921"/>
              <a:chOff x="2914803" y="4967388"/>
              <a:chExt cx="1451700" cy="653921"/>
            </a:xfrm>
          </p:grpSpPr>
          <p:sp>
            <p:nvSpPr>
              <p:cNvPr id="1217" name="Google Shape;1217;p57"/>
              <p:cNvSpPr txBox="1"/>
              <p:nvPr/>
            </p:nvSpPr>
            <p:spPr>
              <a:xfrm>
                <a:off x="2914803" y="4967388"/>
                <a:ext cx="1451700" cy="48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62626"/>
                  </a:buClr>
                  <a:buSzPts val="1900"/>
                  <a:buFont typeface="Poppins"/>
                  <a:buNone/>
                </a:pPr>
                <a:r>
                  <a:rPr lang="en" sz="1900" u="none" cap="none" strike="noStrike">
                    <a:solidFill>
                      <a:srgbClr val="262626"/>
                    </a:solidFill>
                    <a:latin typeface="Poppins"/>
                    <a:ea typeface="Poppins"/>
                    <a:cs typeface="Poppins"/>
                    <a:sym typeface="Poppins"/>
                  </a:rPr>
                  <a:t>85%</a:t>
                </a:r>
                <a:endParaRPr sz="1100"/>
              </a:p>
            </p:txBody>
          </p:sp>
          <p:sp>
            <p:nvSpPr>
              <p:cNvPr id="1218" name="Google Shape;1218;p57"/>
              <p:cNvSpPr txBox="1"/>
              <p:nvPr/>
            </p:nvSpPr>
            <p:spPr>
              <a:xfrm>
                <a:off x="2914803" y="5364809"/>
                <a:ext cx="1451700" cy="256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9D9C9D"/>
                  </a:buClr>
                  <a:buSzPts val="800"/>
                  <a:buFont typeface="Poppins"/>
                  <a:buNone/>
                </a:pPr>
                <a:r>
                  <a:rPr lang="en" sz="800" u="none" cap="none" strike="noStrike">
                    <a:solidFill>
                      <a:srgbClr val="9D9C9D"/>
                    </a:solidFill>
                    <a:latin typeface="Poppins"/>
                    <a:ea typeface="Poppins"/>
                    <a:cs typeface="Poppins"/>
                    <a:sym typeface="Poppins"/>
                  </a:rPr>
                  <a:t>Average</a:t>
                </a:r>
                <a:endParaRPr sz="1100"/>
              </a:p>
            </p:txBody>
          </p:sp>
        </p:grpSp>
      </p:grpSp>
      <p:sp>
        <p:nvSpPr>
          <p:cNvPr id="1219" name="Google Shape;1219;p57"/>
          <p:cNvSpPr/>
          <p:nvPr/>
        </p:nvSpPr>
        <p:spPr>
          <a:xfrm>
            <a:off x="6239204" y="2350146"/>
            <a:ext cx="2220849" cy="2209800"/>
          </a:xfrm>
          <a:custGeom>
            <a:rect b="b" l="l" r="r" t="t"/>
            <a:pathLst>
              <a:path extrusionOk="0" h="1905000" w="1914525">
                <a:moveTo>
                  <a:pt x="1918335" y="954405"/>
                </a:moveTo>
                <a:cubicBezTo>
                  <a:pt x="1918335" y="1481508"/>
                  <a:pt x="1488901" y="1908810"/>
                  <a:pt x="959168" y="1908810"/>
                </a:cubicBezTo>
                <a:cubicBezTo>
                  <a:pt x="429434" y="1908810"/>
                  <a:pt x="0" y="1481508"/>
                  <a:pt x="0" y="954405"/>
                </a:cubicBezTo>
                <a:cubicBezTo>
                  <a:pt x="0" y="427302"/>
                  <a:pt x="429434" y="0"/>
                  <a:pt x="959168" y="0"/>
                </a:cubicBezTo>
                <a:cubicBezTo>
                  <a:pt x="1488901" y="0"/>
                  <a:pt x="1918335" y="427302"/>
                  <a:pt x="1918335" y="95440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220" name="Google Shape;1220;p57"/>
          <p:cNvGrpSpPr/>
          <p:nvPr/>
        </p:nvGrpSpPr>
        <p:grpSpPr>
          <a:xfrm>
            <a:off x="6555064" y="2660527"/>
            <a:ext cx="1587640" cy="1587640"/>
            <a:chOff x="2582424" y="4223251"/>
            <a:chExt cx="2116854" cy="2116854"/>
          </a:xfrm>
        </p:grpSpPr>
        <p:grpSp>
          <p:nvGrpSpPr>
            <p:cNvPr id="1221" name="Google Shape;1221;p57"/>
            <p:cNvGrpSpPr/>
            <p:nvPr/>
          </p:nvGrpSpPr>
          <p:grpSpPr>
            <a:xfrm>
              <a:off x="2582424" y="4223251"/>
              <a:ext cx="2116854" cy="2116854"/>
              <a:chOff x="2511396" y="4152169"/>
              <a:chExt cx="2258700" cy="2258700"/>
            </a:xfrm>
          </p:grpSpPr>
          <p:sp>
            <p:nvSpPr>
              <p:cNvPr id="1222" name="Google Shape;1222;p57"/>
              <p:cNvSpPr/>
              <p:nvPr/>
            </p:nvSpPr>
            <p:spPr>
              <a:xfrm>
                <a:off x="2511396" y="4152169"/>
                <a:ext cx="2258700" cy="2258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23" name="Google Shape;1223;p57"/>
              <p:cNvSpPr/>
              <p:nvPr/>
            </p:nvSpPr>
            <p:spPr>
              <a:xfrm>
                <a:off x="2571282" y="4212056"/>
                <a:ext cx="2138700" cy="2138700"/>
              </a:xfrm>
              <a:prstGeom prst="chord">
                <a:avLst>
                  <a:gd fmla="val 1120705" name="adj1"/>
                  <a:gd fmla="val 9680474" name="adj2"/>
                </a:avLst>
              </a:prstGeom>
              <a:solidFill>
                <a:srgbClr val="9D9C9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24" name="Google Shape;1224;p57"/>
              <p:cNvSpPr/>
              <p:nvPr/>
            </p:nvSpPr>
            <p:spPr>
              <a:xfrm>
                <a:off x="3024705" y="4665478"/>
                <a:ext cx="1231800" cy="12318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grpSp>
          <p:nvGrpSpPr>
            <p:cNvPr id="1225" name="Google Shape;1225;p57"/>
            <p:cNvGrpSpPr/>
            <p:nvPr/>
          </p:nvGrpSpPr>
          <p:grpSpPr>
            <a:xfrm>
              <a:off x="2914803" y="4967388"/>
              <a:ext cx="1451700" cy="653921"/>
              <a:chOff x="2914803" y="4967388"/>
              <a:chExt cx="1451700" cy="653921"/>
            </a:xfrm>
          </p:grpSpPr>
          <p:sp>
            <p:nvSpPr>
              <p:cNvPr id="1226" name="Google Shape;1226;p57"/>
              <p:cNvSpPr txBox="1"/>
              <p:nvPr/>
            </p:nvSpPr>
            <p:spPr>
              <a:xfrm>
                <a:off x="2914803" y="4967388"/>
                <a:ext cx="1451700" cy="48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62626"/>
                  </a:buClr>
                  <a:buSzPts val="1900"/>
                  <a:buFont typeface="Poppins"/>
                  <a:buNone/>
                </a:pPr>
                <a:r>
                  <a:rPr lang="en" sz="1900" u="none" cap="none" strike="noStrike">
                    <a:solidFill>
                      <a:srgbClr val="262626"/>
                    </a:solidFill>
                    <a:latin typeface="Poppins"/>
                    <a:ea typeface="Poppins"/>
                    <a:cs typeface="Poppins"/>
                    <a:sym typeface="Poppins"/>
                  </a:rPr>
                  <a:t>43%</a:t>
                </a:r>
                <a:endParaRPr sz="1100"/>
              </a:p>
            </p:txBody>
          </p:sp>
          <p:sp>
            <p:nvSpPr>
              <p:cNvPr id="1227" name="Google Shape;1227;p57"/>
              <p:cNvSpPr txBox="1"/>
              <p:nvPr/>
            </p:nvSpPr>
            <p:spPr>
              <a:xfrm>
                <a:off x="2914803" y="5364809"/>
                <a:ext cx="1451700" cy="256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9D9C9D"/>
                  </a:buClr>
                  <a:buSzPts val="800"/>
                  <a:buFont typeface="Poppins"/>
                  <a:buNone/>
                </a:pPr>
                <a:r>
                  <a:rPr lang="en" sz="800" u="none" cap="none" strike="noStrike">
                    <a:solidFill>
                      <a:srgbClr val="9D9C9D"/>
                    </a:solidFill>
                    <a:latin typeface="Poppins"/>
                    <a:ea typeface="Poppins"/>
                    <a:cs typeface="Poppins"/>
                    <a:sym typeface="Poppins"/>
                  </a:rPr>
                  <a:t>Average</a:t>
                </a:r>
                <a:endParaRPr sz="1100"/>
              </a:p>
            </p:txBody>
          </p:sp>
        </p:grpSp>
      </p:grpSp>
      <p:grpSp>
        <p:nvGrpSpPr>
          <p:cNvPr id="1228" name="Google Shape;1228;p57"/>
          <p:cNvGrpSpPr/>
          <p:nvPr/>
        </p:nvGrpSpPr>
        <p:grpSpPr>
          <a:xfrm>
            <a:off x="4404711" y="2387692"/>
            <a:ext cx="447750" cy="447750"/>
            <a:chOff x="1088159" y="5109015"/>
            <a:chExt cx="597000" cy="597000"/>
          </a:xfrm>
        </p:grpSpPr>
        <p:sp>
          <p:nvSpPr>
            <p:cNvPr id="1229" name="Google Shape;1229;p57"/>
            <p:cNvSpPr/>
            <p:nvPr/>
          </p:nvSpPr>
          <p:spPr>
            <a:xfrm>
              <a:off x="1088159" y="5109015"/>
              <a:ext cx="597000" cy="597000"/>
            </a:xfrm>
            <a:prstGeom prst="ellipse">
              <a:avLst/>
            </a:prstGeom>
            <a:solidFill>
              <a:srgbClr val="F3F3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pic>
          <p:nvPicPr>
            <p:cNvPr id="1230" name="Google Shape;1230;p57"/>
            <p:cNvPicPr preferRelativeResize="0"/>
            <p:nvPr/>
          </p:nvPicPr>
          <p:blipFill rotWithShape="1">
            <a:blip r:embed="rId3">
              <a:alphaModFix/>
            </a:blip>
            <a:srcRect b="0" l="0" r="0" t="0"/>
            <a:stretch/>
          </p:blipFill>
          <p:spPr>
            <a:xfrm>
              <a:off x="1240285" y="5261141"/>
              <a:ext cx="292755" cy="292755"/>
            </a:xfrm>
            <a:prstGeom prst="rect">
              <a:avLst/>
            </a:prstGeom>
            <a:noFill/>
            <a:ln>
              <a:noFill/>
            </a:ln>
          </p:spPr>
        </p:pic>
      </p:grpSp>
      <p:grpSp>
        <p:nvGrpSpPr>
          <p:cNvPr id="1231" name="Google Shape;1231;p57"/>
          <p:cNvGrpSpPr/>
          <p:nvPr/>
        </p:nvGrpSpPr>
        <p:grpSpPr>
          <a:xfrm>
            <a:off x="7826557" y="2387692"/>
            <a:ext cx="447750" cy="447750"/>
            <a:chOff x="1088159" y="4297197"/>
            <a:chExt cx="597000" cy="597000"/>
          </a:xfrm>
        </p:grpSpPr>
        <p:sp>
          <p:nvSpPr>
            <p:cNvPr id="1232" name="Google Shape;1232;p57"/>
            <p:cNvSpPr/>
            <p:nvPr/>
          </p:nvSpPr>
          <p:spPr>
            <a:xfrm>
              <a:off x="1088159" y="4297197"/>
              <a:ext cx="597000" cy="5970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pic>
          <p:nvPicPr>
            <p:cNvPr id="1233" name="Google Shape;1233;p57"/>
            <p:cNvPicPr preferRelativeResize="0"/>
            <p:nvPr/>
          </p:nvPicPr>
          <p:blipFill rotWithShape="1">
            <a:blip r:embed="rId4">
              <a:alphaModFix/>
            </a:blip>
            <a:srcRect b="0" l="0" r="0" t="0"/>
            <a:stretch/>
          </p:blipFill>
          <p:spPr>
            <a:xfrm>
              <a:off x="1234600" y="4443638"/>
              <a:ext cx="304124" cy="304124"/>
            </a:xfrm>
            <a:prstGeom prst="rect">
              <a:avLst/>
            </a:prstGeom>
            <a:noFill/>
            <a:ln>
              <a:noFill/>
            </a:ln>
          </p:spPr>
        </p:pic>
      </p:grpSp>
      <p:sp>
        <p:nvSpPr>
          <p:cNvPr id="1234" name="Google Shape;1234;p57"/>
          <p:cNvSpPr/>
          <p:nvPr/>
        </p:nvSpPr>
        <p:spPr>
          <a:xfrm>
            <a:off x="5229963" y="585295"/>
            <a:ext cx="2220849" cy="2209800"/>
          </a:xfrm>
          <a:custGeom>
            <a:rect b="b" l="l" r="r" t="t"/>
            <a:pathLst>
              <a:path extrusionOk="0" h="1905000" w="1914525">
                <a:moveTo>
                  <a:pt x="1918335" y="954405"/>
                </a:moveTo>
                <a:cubicBezTo>
                  <a:pt x="1918335" y="1481508"/>
                  <a:pt x="1488901" y="1908810"/>
                  <a:pt x="959168" y="1908810"/>
                </a:cubicBezTo>
                <a:cubicBezTo>
                  <a:pt x="429434" y="1908810"/>
                  <a:pt x="0" y="1481508"/>
                  <a:pt x="0" y="954405"/>
                </a:cubicBezTo>
                <a:cubicBezTo>
                  <a:pt x="0" y="427302"/>
                  <a:pt x="429434" y="0"/>
                  <a:pt x="959168" y="0"/>
                </a:cubicBezTo>
                <a:cubicBezTo>
                  <a:pt x="1488901" y="0"/>
                  <a:pt x="1918335" y="427302"/>
                  <a:pt x="1918335" y="954405"/>
                </a:cubicBezTo>
                <a:close/>
              </a:path>
            </a:pathLst>
          </a:custGeom>
          <a:solidFill>
            <a:schemeClr val="lt1"/>
          </a:solidFill>
          <a:ln>
            <a:noFill/>
          </a:ln>
          <a:effectLst>
            <a:outerShdw blurRad="838200" sx="95000" rotWithShape="0" algn="t" dir="5400000" dist="952500" sy="9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235" name="Google Shape;1235;p57"/>
          <p:cNvGrpSpPr/>
          <p:nvPr/>
        </p:nvGrpSpPr>
        <p:grpSpPr>
          <a:xfrm>
            <a:off x="5545823" y="895676"/>
            <a:ext cx="1587640" cy="1587640"/>
            <a:chOff x="2582424" y="4223251"/>
            <a:chExt cx="2116854" cy="2116854"/>
          </a:xfrm>
        </p:grpSpPr>
        <p:grpSp>
          <p:nvGrpSpPr>
            <p:cNvPr id="1236" name="Google Shape;1236;p57"/>
            <p:cNvGrpSpPr/>
            <p:nvPr/>
          </p:nvGrpSpPr>
          <p:grpSpPr>
            <a:xfrm>
              <a:off x="2582424" y="4223251"/>
              <a:ext cx="2116854" cy="2116854"/>
              <a:chOff x="2511396" y="4152169"/>
              <a:chExt cx="2258700" cy="2258700"/>
            </a:xfrm>
          </p:grpSpPr>
          <p:sp>
            <p:nvSpPr>
              <p:cNvPr id="1237" name="Google Shape;1237;p57"/>
              <p:cNvSpPr/>
              <p:nvPr/>
            </p:nvSpPr>
            <p:spPr>
              <a:xfrm>
                <a:off x="2511396" y="4152169"/>
                <a:ext cx="2258700" cy="2258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38" name="Google Shape;1238;p57"/>
              <p:cNvSpPr/>
              <p:nvPr/>
            </p:nvSpPr>
            <p:spPr>
              <a:xfrm>
                <a:off x="2571282" y="4212056"/>
                <a:ext cx="2138700" cy="2138700"/>
              </a:xfrm>
              <a:prstGeom prst="chord">
                <a:avLst>
                  <a:gd fmla="val 20976033" name="adj1"/>
                  <a:gd fmla="val 11428656" name="adj2"/>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39" name="Google Shape;1239;p57"/>
              <p:cNvSpPr/>
              <p:nvPr/>
            </p:nvSpPr>
            <p:spPr>
              <a:xfrm>
                <a:off x="3024705" y="4665478"/>
                <a:ext cx="1231800" cy="12318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grpSp>
          <p:nvGrpSpPr>
            <p:cNvPr id="1240" name="Google Shape;1240;p57"/>
            <p:cNvGrpSpPr/>
            <p:nvPr/>
          </p:nvGrpSpPr>
          <p:grpSpPr>
            <a:xfrm>
              <a:off x="2914803" y="4967388"/>
              <a:ext cx="1451700" cy="653921"/>
              <a:chOff x="2914803" y="4967388"/>
              <a:chExt cx="1451700" cy="653921"/>
            </a:xfrm>
          </p:grpSpPr>
          <p:sp>
            <p:nvSpPr>
              <p:cNvPr id="1241" name="Google Shape;1241;p57"/>
              <p:cNvSpPr txBox="1"/>
              <p:nvPr/>
            </p:nvSpPr>
            <p:spPr>
              <a:xfrm>
                <a:off x="2914803" y="4967388"/>
                <a:ext cx="1451700" cy="48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62626"/>
                  </a:buClr>
                  <a:buSzPts val="1900"/>
                  <a:buFont typeface="Poppins"/>
                  <a:buNone/>
                </a:pPr>
                <a:r>
                  <a:rPr lang="en" sz="1900" u="none" cap="none" strike="noStrike">
                    <a:solidFill>
                      <a:srgbClr val="262626"/>
                    </a:solidFill>
                    <a:latin typeface="Poppins"/>
                    <a:ea typeface="Poppins"/>
                    <a:cs typeface="Poppins"/>
                    <a:sym typeface="Poppins"/>
                  </a:rPr>
                  <a:t>78%</a:t>
                </a:r>
                <a:endParaRPr sz="1100"/>
              </a:p>
            </p:txBody>
          </p:sp>
          <p:sp>
            <p:nvSpPr>
              <p:cNvPr id="1242" name="Google Shape;1242;p57"/>
              <p:cNvSpPr txBox="1"/>
              <p:nvPr/>
            </p:nvSpPr>
            <p:spPr>
              <a:xfrm>
                <a:off x="2914803" y="5364809"/>
                <a:ext cx="1451700" cy="256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9D9C9D"/>
                  </a:buClr>
                  <a:buSzPts val="800"/>
                  <a:buFont typeface="Poppins"/>
                  <a:buNone/>
                </a:pPr>
                <a:r>
                  <a:rPr lang="en" sz="800" u="none" cap="none" strike="noStrike">
                    <a:solidFill>
                      <a:srgbClr val="9D9C9D"/>
                    </a:solidFill>
                    <a:latin typeface="Poppins"/>
                    <a:ea typeface="Poppins"/>
                    <a:cs typeface="Poppins"/>
                    <a:sym typeface="Poppins"/>
                  </a:rPr>
                  <a:t>Average</a:t>
                </a:r>
                <a:endParaRPr sz="1100"/>
              </a:p>
            </p:txBody>
          </p:sp>
        </p:grpSp>
      </p:grpSp>
      <p:grpSp>
        <p:nvGrpSpPr>
          <p:cNvPr id="1243" name="Google Shape;1243;p57"/>
          <p:cNvGrpSpPr/>
          <p:nvPr/>
        </p:nvGrpSpPr>
        <p:grpSpPr>
          <a:xfrm>
            <a:off x="5413951" y="622842"/>
            <a:ext cx="447750" cy="447750"/>
            <a:chOff x="1088159" y="3485379"/>
            <a:chExt cx="597000" cy="597000"/>
          </a:xfrm>
        </p:grpSpPr>
        <p:sp>
          <p:nvSpPr>
            <p:cNvPr id="1244" name="Google Shape;1244;p57"/>
            <p:cNvSpPr/>
            <p:nvPr/>
          </p:nvSpPr>
          <p:spPr>
            <a:xfrm>
              <a:off x="1088159" y="3485379"/>
              <a:ext cx="597000" cy="5970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pic>
          <p:nvPicPr>
            <p:cNvPr id="1245" name="Google Shape;1245;p57"/>
            <p:cNvPicPr preferRelativeResize="0"/>
            <p:nvPr/>
          </p:nvPicPr>
          <p:blipFill rotWithShape="1">
            <a:blip r:embed="rId5">
              <a:alphaModFix/>
            </a:blip>
            <a:srcRect b="0" l="0" r="0" t="0"/>
            <a:stretch/>
          </p:blipFill>
          <p:spPr>
            <a:xfrm>
              <a:off x="1227021" y="3624241"/>
              <a:ext cx="319284" cy="319284"/>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58"/>
          <p:cNvSpPr/>
          <p:nvPr/>
        </p:nvSpPr>
        <p:spPr>
          <a:xfrm flipH="1" rot="10800000">
            <a:off x="413661" y="2695443"/>
            <a:ext cx="6983400" cy="1536900"/>
          </a:xfrm>
          <a:prstGeom prst="round2SameRect">
            <a:avLst>
              <a:gd fmla="val 19288" name="adj1"/>
              <a:gd fmla="val 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251" name="Google Shape;1251;p58"/>
          <p:cNvGrpSpPr/>
          <p:nvPr/>
        </p:nvGrpSpPr>
        <p:grpSpPr>
          <a:xfrm>
            <a:off x="588399" y="1519017"/>
            <a:ext cx="6462437" cy="2258129"/>
            <a:chOff x="1673465" y="2606315"/>
            <a:chExt cx="8616583" cy="3010839"/>
          </a:xfrm>
        </p:grpSpPr>
        <p:grpSp>
          <p:nvGrpSpPr>
            <p:cNvPr id="1252" name="Google Shape;1252;p58"/>
            <p:cNvGrpSpPr/>
            <p:nvPr/>
          </p:nvGrpSpPr>
          <p:grpSpPr>
            <a:xfrm>
              <a:off x="2220048" y="5340254"/>
              <a:ext cx="8070000" cy="276900"/>
              <a:chOff x="2334348" y="5419082"/>
              <a:chExt cx="8070000" cy="276900"/>
            </a:xfrm>
          </p:grpSpPr>
          <p:sp>
            <p:nvSpPr>
              <p:cNvPr id="1253" name="Google Shape;1253;p58"/>
              <p:cNvSpPr txBox="1"/>
              <p:nvPr/>
            </p:nvSpPr>
            <p:spPr>
              <a:xfrm>
                <a:off x="23343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01</a:t>
                </a:r>
                <a:endParaRPr sz="1100"/>
              </a:p>
            </p:txBody>
          </p:sp>
          <p:sp>
            <p:nvSpPr>
              <p:cNvPr id="1254" name="Google Shape;1254;p58"/>
              <p:cNvSpPr txBox="1"/>
              <p:nvPr/>
            </p:nvSpPr>
            <p:spPr>
              <a:xfrm>
                <a:off x="28296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02</a:t>
                </a:r>
                <a:endParaRPr sz="1100"/>
              </a:p>
            </p:txBody>
          </p:sp>
          <p:sp>
            <p:nvSpPr>
              <p:cNvPr id="1255" name="Google Shape;1255;p58"/>
              <p:cNvSpPr txBox="1"/>
              <p:nvPr/>
            </p:nvSpPr>
            <p:spPr>
              <a:xfrm>
                <a:off x="33249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03</a:t>
                </a:r>
                <a:endParaRPr sz="1100"/>
              </a:p>
            </p:txBody>
          </p:sp>
          <p:sp>
            <p:nvSpPr>
              <p:cNvPr id="1256" name="Google Shape;1256;p58"/>
              <p:cNvSpPr txBox="1"/>
              <p:nvPr/>
            </p:nvSpPr>
            <p:spPr>
              <a:xfrm>
                <a:off x="38202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04</a:t>
                </a:r>
                <a:endParaRPr sz="1100"/>
              </a:p>
            </p:txBody>
          </p:sp>
          <p:sp>
            <p:nvSpPr>
              <p:cNvPr id="1257" name="Google Shape;1257;p58"/>
              <p:cNvSpPr txBox="1"/>
              <p:nvPr/>
            </p:nvSpPr>
            <p:spPr>
              <a:xfrm>
                <a:off x="43155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05</a:t>
                </a:r>
                <a:endParaRPr sz="1100"/>
              </a:p>
            </p:txBody>
          </p:sp>
          <p:sp>
            <p:nvSpPr>
              <p:cNvPr id="1258" name="Google Shape;1258;p58"/>
              <p:cNvSpPr txBox="1"/>
              <p:nvPr/>
            </p:nvSpPr>
            <p:spPr>
              <a:xfrm>
                <a:off x="48108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06</a:t>
                </a:r>
                <a:endParaRPr sz="1100"/>
              </a:p>
            </p:txBody>
          </p:sp>
          <p:sp>
            <p:nvSpPr>
              <p:cNvPr id="1259" name="Google Shape;1259;p58"/>
              <p:cNvSpPr txBox="1"/>
              <p:nvPr/>
            </p:nvSpPr>
            <p:spPr>
              <a:xfrm>
                <a:off x="53061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07</a:t>
                </a:r>
                <a:endParaRPr sz="1100"/>
              </a:p>
            </p:txBody>
          </p:sp>
          <p:sp>
            <p:nvSpPr>
              <p:cNvPr id="1260" name="Google Shape;1260;p58"/>
              <p:cNvSpPr txBox="1"/>
              <p:nvPr/>
            </p:nvSpPr>
            <p:spPr>
              <a:xfrm>
                <a:off x="58014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08</a:t>
                </a:r>
                <a:endParaRPr sz="1100"/>
              </a:p>
            </p:txBody>
          </p:sp>
          <p:sp>
            <p:nvSpPr>
              <p:cNvPr id="1261" name="Google Shape;1261;p58"/>
              <p:cNvSpPr txBox="1"/>
              <p:nvPr/>
            </p:nvSpPr>
            <p:spPr>
              <a:xfrm>
                <a:off x="62967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09</a:t>
                </a:r>
                <a:endParaRPr sz="1100"/>
              </a:p>
            </p:txBody>
          </p:sp>
          <p:sp>
            <p:nvSpPr>
              <p:cNvPr id="1262" name="Google Shape;1262;p58"/>
              <p:cNvSpPr txBox="1"/>
              <p:nvPr/>
            </p:nvSpPr>
            <p:spPr>
              <a:xfrm>
                <a:off x="67920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10</a:t>
                </a:r>
                <a:endParaRPr sz="1100"/>
              </a:p>
            </p:txBody>
          </p:sp>
          <p:sp>
            <p:nvSpPr>
              <p:cNvPr id="1263" name="Google Shape;1263;p58"/>
              <p:cNvSpPr txBox="1"/>
              <p:nvPr/>
            </p:nvSpPr>
            <p:spPr>
              <a:xfrm>
                <a:off x="72873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11</a:t>
                </a:r>
                <a:endParaRPr sz="1100"/>
              </a:p>
            </p:txBody>
          </p:sp>
          <p:sp>
            <p:nvSpPr>
              <p:cNvPr id="1264" name="Google Shape;1264;p58"/>
              <p:cNvSpPr txBox="1"/>
              <p:nvPr/>
            </p:nvSpPr>
            <p:spPr>
              <a:xfrm>
                <a:off x="77826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12</a:t>
                </a:r>
                <a:endParaRPr sz="1100"/>
              </a:p>
            </p:txBody>
          </p:sp>
          <p:sp>
            <p:nvSpPr>
              <p:cNvPr id="1265" name="Google Shape;1265;p58"/>
              <p:cNvSpPr txBox="1"/>
              <p:nvPr/>
            </p:nvSpPr>
            <p:spPr>
              <a:xfrm>
                <a:off x="82779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13</a:t>
                </a:r>
                <a:endParaRPr sz="1100"/>
              </a:p>
            </p:txBody>
          </p:sp>
          <p:sp>
            <p:nvSpPr>
              <p:cNvPr id="1266" name="Google Shape;1266;p58"/>
              <p:cNvSpPr txBox="1"/>
              <p:nvPr/>
            </p:nvSpPr>
            <p:spPr>
              <a:xfrm>
                <a:off x="87732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14</a:t>
                </a:r>
                <a:endParaRPr sz="1100"/>
              </a:p>
            </p:txBody>
          </p:sp>
          <p:sp>
            <p:nvSpPr>
              <p:cNvPr id="1267" name="Google Shape;1267;p58"/>
              <p:cNvSpPr txBox="1"/>
              <p:nvPr/>
            </p:nvSpPr>
            <p:spPr>
              <a:xfrm>
                <a:off x="92685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15</a:t>
                </a:r>
                <a:endParaRPr sz="1100"/>
              </a:p>
            </p:txBody>
          </p:sp>
          <p:sp>
            <p:nvSpPr>
              <p:cNvPr id="1268" name="Google Shape;1268;p58"/>
              <p:cNvSpPr txBox="1"/>
              <p:nvPr/>
            </p:nvSpPr>
            <p:spPr>
              <a:xfrm>
                <a:off x="9763848" y="5419082"/>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16</a:t>
                </a:r>
                <a:endParaRPr sz="1100"/>
              </a:p>
            </p:txBody>
          </p:sp>
        </p:grpSp>
        <p:grpSp>
          <p:nvGrpSpPr>
            <p:cNvPr id="1269" name="Google Shape;1269;p58"/>
            <p:cNvGrpSpPr/>
            <p:nvPr/>
          </p:nvGrpSpPr>
          <p:grpSpPr>
            <a:xfrm>
              <a:off x="1673465" y="2730537"/>
              <a:ext cx="640500" cy="2554240"/>
              <a:chOff x="1787765" y="2809365"/>
              <a:chExt cx="640500" cy="2554240"/>
            </a:xfrm>
          </p:grpSpPr>
          <p:sp>
            <p:nvSpPr>
              <p:cNvPr id="1270" name="Google Shape;1270;p58"/>
              <p:cNvSpPr txBox="1"/>
              <p:nvPr/>
            </p:nvSpPr>
            <p:spPr>
              <a:xfrm>
                <a:off x="1787765" y="5086705"/>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10</a:t>
                </a:r>
                <a:endParaRPr sz="1100"/>
              </a:p>
            </p:txBody>
          </p:sp>
          <p:sp>
            <p:nvSpPr>
              <p:cNvPr id="1271" name="Google Shape;1271;p58"/>
              <p:cNvSpPr txBox="1"/>
              <p:nvPr/>
            </p:nvSpPr>
            <p:spPr>
              <a:xfrm>
                <a:off x="1787765" y="4631237"/>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15</a:t>
                </a:r>
                <a:endParaRPr sz="1100"/>
              </a:p>
            </p:txBody>
          </p:sp>
          <p:sp>
            <p:nvSpPr>
              <p:cNvPr id="1272" name="Google Shape;1272;p58"/>
              <p:cNvSpPr txBox="1"/>
              <p:nvPr/>
            </p:nvSpPr>
            <p:spPr>
              <a:xfrm>
                <a:off x="1787765" y="4175769"/>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30</a:t>
                </a:r>
                <a:endParaRPr sz="1100"/>
              </a:p>
            </p:txBody>
          </p:sp>
          <p:sp>
            <p:nvSpPr>
              <p:cNvPr id="1273" name="Google Shape;1273;p58"/>
              <p:cNvSpPr txBox="1"/>
              <p:nvPr/>
            </p:nvSpPr>
            <p:spPr>
              <a:xfrm>
                <a:off x="1787765" y="3720301"/>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45</a:t>
                </a:r>
                <a:endParaRPr sz="1100"/>
              </a:p>
            </p:txBody>
          </p:sp>
          <p:sp>
            <p:nvSpPr>
              <p:cNvPr id="1274" name="Google Shape;1274;p58"/>
              <p:cNvSpPr txBox="1"/>
              <p:nvPr/>
            </p:nvSpPr>
            <p:spPr>
              <a:xfrm>
                <a:off x="1787765" y="3264833"/>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60</a:t>
                </a:r>
                <a:endParaRPr sz="1100"/>
              </a:p>
            </p:txBody>
          </p:sp>
          <p:sp>
            <p:nvSpPr>
              <p:cNvPr id="1275" name="Google Shape;1275;p58"/>
              <p:cNvSpPr txBox="1"/>
              <p:nvPr/>
            </p:nvSpPr>
            <p:spPr>
              <a:xfrm>
                <a:off x="1787765" y="2809365"/>
                <a:ext cx="6405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75</a:t>
                </a:r>
                <a:endParaRPr sz="1100"/>
              </a:p>
            </p:txBody>
          </p:sp>
        </p:grpSp>
        <p:grpSp>
          <p:nvGrpSpPr>
            <p:cNvPr id="1276" name="Google Shape;1276;p58"/>
            <p:cNvGrpSpPr/>
            <p:nvPr/>
          </p:nvGrpSpPr>
          <p:grpSpPr>
            <a:xfrm>
              <a:off x="2279218" y="2606315"/>
              <a:ext cx="8010600" cy="2637900"/>
              <a:chOff x="2393518" y="2685143"/>
              <a:chExt cx="8010600" cy="2637900"/>
            </a:xfrm>
          </p:grpSpPr>
          <p:cxnSp>
            <p:nvCxnSpPr>
              <p:cNvPr id="1277" name="Google Shape;1277;p58"/>
              <p:cNvCxnSpPr/>
              <p:nvPr/>
            </p:nvCxnSpPr>
            <p:spPr>
              <a:xfrm>
                <a:off x="2393518" y="5323029"/>
                <a:ext cx="8010600" cy="0"/>
              </a:xfrm>
              <a:prstGeom prst="straightConnector1">
                <a:avLst/>
              </a:prstGeom>
              <a:noFill/>
              <a:ln cap="flat" cmpd="sng" w="12700">
                <a:solidFill>
                  <a:srgbClr val="A5A5A5">
                    <a:alpha val="40000"/>
                  </a:srgbClr>
                </a:solidFill>
                <a:prstDash val="solid"/>
                <a:round/>
                <a:headEnd len="sm" w="sm" type="none"/>
                <a:tailEnd len="sm" w="sm" type="none"/>
              </a:ln>
            </p:spPr>
          </p:cxnSp>
          <p:cxnSp>
            <p:nvCxnSpPr>
              <p:cNvPr id="1278" name="Google Shape;1278;p58"/>
              <p:cNvCxnSpPr/>
              <p:nvPr/>
            </p:nvCxnSpPr>
            <p:spPr>
              <a:xfrm>
                <a:off x="2393518" y="2685143"/>
                <a:ext cx="0" cy="2637900"/>
              </a:xfrm>
              <a:prstGeom prst="straightConnector1">
                <a:avLst/>
              </a:prstGeom>
              <a:noFill/>
              <a:ln cap="flat" cmpd="sng" w="12700">
                <a:solidFill>
                  <a:srgbClr val="A5A5A5">
                    <a:alpha val="40000"/>
                  </a:srgbClr>
                </a:solidFill>
                <a:prstDash val="solid"/>
                <a:round/>
                <a:headEnd len="sm" w="sm" type="none"/>
                <a:tailEnd len="sm" w="sm" type="none"/>
              </a:ln>
            </p:spPr>
          </p:cxnSp>
        </p:grpSp>
      </p:grpSp>
      <p:grpSp>
        <p:nvGrpSpPr>
          <p:cNvPr id="1279" name="Google Shape;1279;p58"/>
          <p:cNvGrpSpPr/>
          <p:nvPr/>
        </p:nvGrpSpPr>
        <p:grpSpPr>
          <a:xfrm>
            <a:off x="1204136" y="1625072"/>
            <a:ext cx="5640750" cy="1872454"/>
            <a:chOff x="2608748" y="2747721"/>
            <a:chExt cx="7521000" cy="2496605"/>
          </a:xfrm>
        </p:grpSpPr>
        <p:sp>
          <p:nvSpPr>
            <p:cNvPr id="1280" name="Google Shape;1280;p58"/>
            <p:cNvSpPr/>
            <p:nvPr/>
          </p:nvSpPr>
          <p:spPr>
            <a:xfrm>
              <a:off x="26087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1" name="Google Shape;1281;p58"/>
            <p:cNvSpPr/>
            <p:nvPr/>
          </p:nvSpPr>
          <p:spPr>
            <a:xfrm>
              <a:off x="31040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2" name="Google Shape;1282;p58"/>
            <p:cNvSpPr/>
            <p:nvPr/>
          </p:nvSpPr>
          <p:spPr>
            <a:xfrm>
              <a:off x="35993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3" name="Google Shape;1283;p58"/>
            <p:cNvSpPr/>
            <p:nvPr/>
          </p:nvSpPr>
          <p:spPr>
            <a:xfrm>
              <a:off x="40946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4" name="Google Shape;1284;p58"/>
            <p:cNvSpPr/>
            <p:nvPr/>
          </p:nvSpPr>
          <p:spPr>
            <a:xfrm>
              <a:off x="45899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5" name="Google Shape;1285;p58"/>
            <p:cNvSpPr/>
            <p:nvPr/>
          </p:nvSpPr>
          <p:spPr>
            <a:xfrm>
              <a:off x="50852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6" name="Google Shape;1286;p58"/>
            <p:cNvSpPr/>
            <p:nvPr/>
          </p:nvSpPr>
          <p:spPr>
            <a:xfrm>
              <a:off x="55805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7" name="Google Shape;1287;p58"/>
            <p:cNvSpPr/>
            <p:nvPr/>
          </p:nvSpPr>
          <p:spPr>
            <a:xfrm>
              <a:off x="60758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8" name="Google Shape;1288;p58"/>
            <p:cNvSpPr/>
            <p:nvPr/>
          </p:nvSpPr>
          <p:spPr>
            <a:xfrm>
              <a:off x="65711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89" name="Google Shape;1289;p58"/>
            <p:cNvSpPr/>
            <p:nvPr/>
          </p:nvSpPr>
          <p:spPr>
            <a:xfrm>
              <a:off x="70664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0" name="Google Shape;1290;p58"/>
            <p:cNvSpPr/>
            <p:nvPr/>
          </p:nvSpPr>
          <p:spPr>
            <a:xfrm>
              <a:off x="75617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1" name="Google Shape;1291;p58"/>
            <p:cNvSpPr/>
            <p:nvPr/>
          </p:nvSpPr>
          <p:spPr>
            <a:xfrm>
              <a:off x="80570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2" name="Google Shape;1292;p58"/>
            <p:cNvSpPr/>
            <p:nvPr/>
          </p:nvSpPr>
          <p:spPr>
            <a:xfrm>
              <a:off x="85523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3" name="Google Shape;1293;p58"/>
            <p:cNvSpPr/>
            <p:nvPr/>
          </p:nvSpPr>
          <p:spPr>
            <a:xfrm>
              <a:off x="90476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4" name="Google Shape;1294;p58"/>
            <p:cNvSpPr/>
            <p:nvPr/>
          </p:nvSpPr>
          <p:spPr>
            <a:xfrm>
              <a:off x="95429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5" name="Google Shape;1295;p58"/>
            <p:cNvSpPr/>
            <p:nvPr/>
          </p:nvSpPr>
          <p:spPr>
            <a:xfrm>
              <a:off x="10038248" y="2747721"/>
              <a:ext cx="91500" cy="24966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6" name="Google Shape;1296;p58"/>
            <p:cNvSpPr/>
            <p:nvPr/>
          </p:nvSpPr>
          <p:spPr>
            <a:xfrm>
              <a:off x="2608748" y="4536626"/>
              <a:ext cx="91500" cy="7077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7" name="Google Shape;1297;p58"/>
            <p:cNvSpPr/>
            <p:nvPr/>
          </p:nvSpPr>
          <p:spPr>
            <a:xfrm>
              <a:off x="3104048" y="4251456"/>
              <a:ext cx="91500" cy="9927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8" name="Google Shape;1298;p58"/>
            <p:cNvSpPr/>
            <p:nvPr/>
          </p:nvSpPr>
          <p:spPr>
            <a:xfrm>
              <a:off x="3599348" y="4645580"/>
              <a:ext cx="91500" cy="5985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299" name="Google Shape;1299;p58"/>
            <p:cNvSpPr/>
            <p:nvPr/>
          </p:nvSpPr>
          <p:spPr>
            <a:xfrm>
              <a:off x="4094648" y="4915765"/>
              <a:ext cx="91500" cy="3285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0" name="Google Shape;1300;p58"/>
            <p:cNvSpPr/>
            <p:nvPr/>
          </p:nvSpPr>
          <p:spPr>
            <a:xfrm>
              <a:off x="4589948" y="4536626"/>
              <a:ext cx="91500" cy="7077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1" name="Google Shape;1301;p58"/>
            <p:cNvSpPr/>
            <p:nvPr/>
          </p:nvSpPr>
          <p:spPr>
            <a:xfrm>
              <a:off x="5085248" y="3918471"/>
              <a:ext cx="91500" cy="13257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2" name="Google Shape;1302;p58"/>
            <p:cNvSpPr/>
            <p:nvPr/>
          </p:nvSpPr>
          <p:spPr>
            <a:xfrm>
              <a:off x="5580548" y="5039705"/>
              <a:ext cx="91500" cy="204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3" name="Google Shape;1303;p58"/>
            <p:cNvSpPr/>
            <p:nvPr/>
          </p:nvSpPr>
          <p:spPr>
            <a:xfrm>
              <a:off x="6075848" y="4705591"/>
              <a:ext cx="91500" cy="5385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4" name="Google Shape;1304;p58"/>
            <p:cNvSpPr/>
            <p:nvPr/>
          </p:nvSpPr>
          <p:spPr>
            <a:xfrm>
              <a:off x="6571148" y="5039705"/>
              <a:ext cx="91500" cy="204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5" name="Google Shape;1305;p58"/>
            <p:cNvSpPr/>
            <p:nvPr/>
          </p:nvSpPr>
          <p:spPr>
            <a:xfrm>
              <a:off x="7066448" y="4097024"/>
              <a:ext cx="91500" cy="11472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6" name="Google Shape;1306;p58"/>
            <p:cNvSpPr/>
            <p:nvPr/>
          </p:nvSpPr>
          <p:spPr>
            <a:xfrm>
              <a:off x="7561748" y="4536626"/>
              <a:ext cx="91500" cy="7077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7" name="Google Shape;1307;p58"/>
            <p:cNvSpPr/>
            <p:nvPr/>
          </p:nvSpPr>
          <p:spPr>
            <a:xfrm>
              <a:off x="8057048" y="4726196"/>
              <a:ext cx="91500" cy="5181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8" name="Google Shape;1308;p58"/>
            <p:cNvSpPr/>
            <p:nvPr/>
          </p:nvSpPr>
          <p:spPr>
            <a:xfrm>
              <a:off x="8552348" y="4885272"/>
              <a:ext cx="91500" cy="3588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09" name="Google Shape;1309;p58"/>
            <p:cNvSpPr/>
            <p:nvPr/>
          </p:nvSpPr>
          <p:spPr>
            <a:xfrm>
              <a:off x="3104048" y="3516859"/>
              <a:ext cx="91500" cy="5613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0" name="Google Shape;1310;p58"/>
            <p:cNvSpPr/>
            <p:nvPr/>
          </p:nvSpPr>
          <p:spPr>
            <a:xfrm>
              <a:off x="3599348" y="3384443"/>
              <a:ext cx="91500" cy="10563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1" name="Google Shape;1311;p58"/>
            <p:cNvSpPr/>
            <p:nvPr/>
          </p:nvSpPr>
          <p:spPr>
            <a:xfrm>
              <a:off x="4094648" y="3873538"/>
              <a:ext cx="91500" cy="8829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2" name="Google Shape;1312;p58"/>
            <p:cNvSpPr/>
            <p:nvPr/>
          </p:nvSpPr>
          <p:spPr>
            <a:xfrm>
              <a:off x="4589948" y="3719105"/>
              <a:ext cx="91500" cy="5325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3" name="Google Shape;1313;p58"/>
            <p:cNvSpPr/>
            <p:nvPr/>
          </p:nvSpPr>
          <p:spPr>
            <a:xfrm>
              <a:off x="5085248" y="3370459"/>
              <a:ext cx="91500" cy="3486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4" name="Google Shape;1314;p58"/>
            <p:cNvSpPr/>
            <p:nvPr/>
          </p:nvSpPr>
          <p:spPr>
            <a:xfrm>
              <a:off x="5580548" y="3643330"/>
              <a:ext cx="91500" cy="12078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5" name="Google Shape;1315;p58"/>
            <p:cNvSpPr/>
            <p:nvPr/>
          </p:nvSpPr>
          <p:spPr>
            <a:xfrm>
              <a:off x="6075848" y="3560029"/>
              <a:ext cx="91500" cy="9039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6" name="Google Shape;1316;p58"/>
            <p:cNvSpPr/>
            <p:nvPr/>
          </p:nvSpPr>
          <p:spPr>
            <a:xfrm>
              <a:off x="6571148" y="4096941"/>
              <a:ext cx="91500" cy="6087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7" name="Google Shape;1317;p58"/>
            <p:cNvSpPr/>
            <p:nvPr/>
          </p:nvSpPr>
          <p:spPr>
            <a:xfrm>
              <a:off x="7066448" y="3278735"/>
              <a:ext cx="91500" cy="6396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8" name="Google Shape;1318;p58"/>
            <p:cNvSpPr/>
            <p:nvPr/>
          </p:nvSpPr>
          <p:spPr>
            <a:xfrm>
              <a:off x="7561748" y="3842421"/>
              <a:ext cx="91500" cy="4365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19" name="Google Shape;1319;p58"/>
            <p:cNvSpPr/>
            <p:nvPr/>
          </p:nvSpPr>
          <p:spPr>
            <a:xfrm>
              <a:off x="8057048" y="3801698"/>
              <a:ext cx="91500" cy="7077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0" name="Google Shape;1320;p58"/>
            <p:cNvSpPr/>
            <p:nvPr/>
          </p:nvSpPr>
          <p:spPr>
            <a:xfrm>
              <a:off x="8552348" y="3516859"/>
              <a:ext cx="91500" cy="12723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1" name="Google Shape;1321;p58"/>
            <p:cNvSpPr/>
            <p:nvPr/>
          </p:nvSpPr>
          <p:spPr>
            <a:xfrm>
              <a:off x="2608748" y="3598603"/>
              <a:ext cx="91500" cy="7077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2" name="Google Shape;1322;p58"/>
            <p:cNvSpPr/>
            <p:nvPr/>
          </p:nvSpPr>
          <p:spPr>
            <a:xfrm>
              <a:off x="3104048" y="3007536"/>
              <a:ext cx="91500" cy="3867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3" name="Google Shape;1323;p58"/>
            <p:cNvSpPr/>
            <p:nvPr/>
          </p:nvSpPr>
          <p:spPr>
            <a:xfrm>
              <a:off x="3599348" y="2867493"/>
              <a:ext cx="91500" cy="4071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4" name="Google Shape;1324;p58"/>
            <p:cNvSpPr/>
            <p:nvPr/>
          </p:nvSpPr>
          <p:spPr>
            <a:xfrm>
              <a:off x="4094648" y="3021926"/>
              <a:ext cx="91500" cy="7008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5" name="Google Shape;1325;p58"/>
            <p:cNvSpPr/>
            <p:nvPr/>
          </p:nvSpPr>
          <p:spPr>
            <a:xfrm>
              <a:off x="4589948" y="2981239"/>
              <a:ext cx="91500" cy="5787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6" name="Google Shape;1326;p58"/>
            <p:cNvSpPr/>
            <p:nvPr/>
          </p:nvSpPr>
          <p:spPr>
            <a:xfrm>
              <a:off x="5085248" y="2877775"/>
              <a:ext cx="91500" cy="3486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7" name="Google Shape;1327;p58"/>
            <p:cNvSpPr/>
            <p:nvPr/>
          </p:nvSpPr>
          <p:spPr>
            <a:xfrm>
              <a:off x="5580548" y="3183539"/>
              <a:ext cx="91500" cy="3486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8" name="Google Shape;1328;p58"/>
            <p:cNvSpPr/>
            <p:nvPr/>
          </p:nvSpPr>
          <p:spPr>
            <a:xfrm>
              <a:off x="6075848" y="2867493"/>
              <a:ext cx="91500" cy="5643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29" name="Google Shape;1329;p58"/>
            <p:cNvSpPr/>
            <p:nvPr/>
          </p:nvSpPr>
          <p:spPr>
            <a:xfrm>
              <a:off x="6571148" y="3042831"/>
              <a:ext cx="91500" cy="9039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0" name="Google Shape;1330;p58"/>
            <p:cNvSpPr/>
            <p:nvPr/>
          </p:nvSpPr>
          <p:spPr>
            <a:xfrm>
              <a:off x="7066448" y="2867493"/>
              <a:ext cx="91500" cy="3588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1" name="Google Shape;1331;p58"/>
            <p:cNvSpPr/>
            <p:nvPr/>
          </p:nvSpPr>
          <p:spPr>
            <a:xfrm>
              <a:off x="7561748" y="3004075"/>
              <a:ext cx="91500" cy="7077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2" name="Google Shape;1332;p58"/>
            <p:cNvSpPr/>
            <p:nvPr/>
          </p:nvSpPr>
          <p:spPr>
            <a:xfrm>
              <a:off x="8057048" y="3165533"/>
              <a:ext cx="91500" cy="5181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3" name="Google Shape;1333;p58"/>
            <p:cNvSpPr/>
            <p:nvPr/>
          </p:nvSpPr>
          <p:spPr>
            <a:xfrm>
              <a:off x="8552348" y="2981240"/>
              <a:ext cx="91500" cy="429900"/>
            </a:xfrm>
            <a:prstGeom prst="roundRect">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4" name="Google Shape;1334;p58"/>
            <p:cNvSpPr/>
            <p:nvPr/>
          </p:nvSpPr>
          <p:spPr>
            <a:xfrm>
              <a:off x="9047648" y="4509271"/>
              <a:ext cx="91500" cy="7350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5" name="Google Shape;1335;p58"/>
            <p:cNvSpPr/>
            <p:nvPr/>
          </p:nvSpPr>
          <p:spPr>
            <a:xfrm>
              <a:off x="9542948" y="4078032"/>
              <a:ext cx="91500" cy="11661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6" name="Google Shape;1336;p58"/>
            <p:cNvSpPr/>
            <p:nvPr/>
          </p:nvSpPr>
          <p:spPr>
            <a:xfrm>
              <a:off x="10038248" y="4278980"/>
              <a:ext cx="91500" cy="9651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7" name="Google Shape;1337;p58"/>
            <p:cNvSpPr/>
            <p:nvPr/>
          </p:nvSpPr>
          <p:spPr>
            <a:xfrm>
              <a:off x="9047648" y="3719105"/>
              <a:ext cx="91500" cy="6336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8" name="Google Shape;1338;p58"/>
            <p:cNvSpPr/>
            <p:nvPr/>
          </p:nvSpPr>
          <p:spPr>
            <a:xfrm>
              <a:off x="9542948" y="3463004"/>
              <a:ext cx="91500" cy="4623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39" name="Google Shape;1339;p58"/>
            <p:cNvSpPr/>
            <p:nvPr/>
          </p:nvSpPr>
          <p:spPr>
            <a:xfrm>
              <a:off x="10038248" y="3679552"/>
              <a:ext cx="91500" cy="462300"/>
            </a:xfrm>
            <a:prstGeom prst="roundRect">
              <a:avLst>
                <a:gd fmla="val 50000" name="adj"/>
              </a:avLst>
            </a:prstGeom>
            <a:solidFill>
              <a:srgbClr val="A5A5A5">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sp>
        <p:nvSpPr>
          <p:cNvPr id="1340" name="Google Shape;1340;p58"/>
          <p:cNvSpPr/>
          <p:nvPr/>
        </p:nvSpPr>
        <p:spPr>
          <a:xfrm>
            <a:off x="4388188" y="2069584"/>
            <a:ext cx="2684700" cy="756600"/>
          </a:xfrm>
          <a:prstGeom prst="roundRect">
            <a:avLst>
              <a:gd fmla="val 15678"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341" name="Google Shape;1341;p58"/>
          <p:cNvGrpSpPr/>
          <p:nvPr/>
        </p:nvGrpSpPr>
        <p:grpSpPr>
          <a:xfrm>
            <a:off x="4582822" y="2223949"/>
            <a:ext cx="447750" cy="447750"/>
            <a:chOff x="2146186" y="4750624"/>
            <a:chExt cx="597000" cy="597000"/>
          </a:xfrm>
        </p:grpSpPr>
        <p:sp>
          <p:nvSpPr>
            <p:cNvPr id="1342" name="Google Shape;1342;p58"/>
            <p:cNvSpPr/>
            <p:nvPr/>
          </p:nvSpPr>
          <p:spPr>
            <a:xfrm>
              <a:off x="2146186" y="4750624"/>
              <a:ext cx="597000" cy="5970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pic>
          <p:nvPicPr>
            <p:cNvPr id="1343" name="Google Shape;1343;p58"/>
            <p:cNvPicPr preferRelativeResize="0"/>
            <p:nvPr/>
          </p:nvPicPr>
          <p:blipFill rotWithShape="1">
            <a:blip r:embed="rId3">
              <a:alphaModFix/>
            </a:blip>
            <a:srcRect b="0" l="0" r="0" t="0"/>
            <a:stretch/>
          </p:blipFill>
          <p:spPr>
            <a:xfrm>
              <a:off x="2291779" y="4890639"/>
              <a:ext cx="316977" cy="316977"/>
            </a:xfrm>
            <a:prstGeom prst="rect">
              <a:avLst/>
            </a:prstGeom>
            <a:noFill/>
            <a:ln>
              <a:noFill/>
            </a:ln>
          </p:spPr>
        </p:pic>
      </p:grpSp>
      <p:grpSp>
        <p:nvGrpSpPr>
          <p:cNvPr id="1344" name="Google Shape;1344;p58"/>
          <p:cNvGrpSpPr/>
          <p:nvPr/>
        </p:nvGrpSpPr>
        <p:grpSpPr>
          <a:xfrm>
            <a:off x="5153116" y="2126420"/>
            <a:ext cx="1904850" cy="513519"/>
            <a:chOff x="8601017" y="3004736"/>
            <a:chExt cx="2539800" cy="684692"/>
          </a:xfrm>
        </p:grpSpPr>
        <p:sp>
          <p:nvSpPr>
            <p:cNvPr id="1345" name="Google Shape;1345;p58"/>
            <p:cNvSpPr txBox="1"/>
            <p:nvPr/>
          </p:nvSpPr>
          <p:spPr>
            <a:xfrm>
              <a:off x="8601017" y="3004736"/>
              <a:ext cx="20646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262626"/>
                </a:buClr>
                <a:buSzPts val="1500"/>
                <a:buFont typeface="Poppins"/>
                <a:buNone/>
              </a:pPr>
              <a:r>
                <a:rPr lang="en" sz="1500" u="none" cap="none" strike="noStrike">
                  <a:solidFill>
                    <a:schemeClr val="dk1"/>
                  </a:solidFill>
                  <a:latin typeface="Poppins"/>
                  <a:ea typeface="Poppins"/>
                  <a:cs typeface="Poppins"/>
                  <a:sym typeface="Poppins"/>
                </a:rPr>
                <a:t>$22,600.00</a:t>
              </a:r>
              <a:endParaRPr sz="1100">
                <a:solidFill>
                  <a:schemeClr val="dk1"/>
                </a:solidFill>
              </a:endParaRPr>
            </a:p>
          </p:txBody>
        </p:sp>
        <p:sp>
          <p:nvSpPr>
            <p:cNvPr id="1346" name="Google Shape;1346;p58"/>
            <p:cNvSpPr txBox="1"/>
            <p:nvPr/>
          </p:nvSpPr>
          <p:spPr>
            <a:xfrm>
              <a:off x="8601017" y="3432928"/>
              <a:ext cx="25398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A0A1A3"/>
                </a:buClr>
                <a:buSzPts val="800"/>
                <a:buFont typeface="Poppins"/>
                <a:buNone/>
              </a:pPr>
              <a:r>
                <a:rPr lang="en" sz="800" u="none" cap="none" strike="noStrike">
                  <a:solidFill>
                    <a:schemeClr val="dk1"/>
                  </a:solidFill>
                  <a:latin typeface="Poppins"/>
                  <a:ea typeface="Poppins"/>
                  <a:cs typeface="Poppins"/>
                  <a:sym typeface="Poppins"/>
                </a:rPr>
                <a:t>Overall sales increase: 23%</a:t>
              </a:r>
              <a:endParaRPr sz="1100">
                <a:solidFill>
                  <a:schemeClr val="dk1"/>
                </a:solidFill>
              </a:endParaRPr>
            </a:p>
          </p:txBody>
        </p:sp>
      </p:grpSp>
      <p:sp>
        <p:nvSpPr>
          <p:cNvPr id="1347" name="Google Shape;1347;p5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Line Chart</a:t>
            </a:r>
            <a:endParaRPr/>
          </a:p>
        </p:txBody>
      </p:sp>
      <p:sp>
        <p:nvSpPr>
          <p:cNvPr id="1348" name="Google Shape;1348;p5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59"/>
          <p:cNvSpPr/>
          <p:nvPr/>
        </p:nvSpPr>
        <p:spPr>
          <a:xfrm>
            <a:off x="6113079" y="3504979"/>
            <a:ext cx="2232900" cy="1028700"/>
          </a:xfrm>
          <a:prstGeom prst="roundRect">
            <a:avLst>
              <a:gd fmla="val 9455" name="adj"/>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354" name="Google Shape;1354;p59"/>
          <p:cNvSpPr/>
          <p:nvPr/>
        </p:nvSpPr>
        <p:spPr>
          <a:xfrm>
            <a:off x="798033" y="3504979"/>
            <a:ext cx="2232900" cy="1028700"/>
          </a:xfrm>
          <a:prstGeom prst="roundRect">
            <a:avLst>
              <a:gd fmla="val 9455" name="adj"/>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355" name="Google Shape;1355;p59"/>
          <p:cNvGrpSpPr/>
          <p:nvPr/>
        </p:nvGrpSpPr>
        <p:grpSpPr>
          <a:xfrm>
            <a:off x="6298441" y="3627278"/>
            <a:ext cx="1862100" cy="720204"/>
            <a:chOff x="8397922" y="4963694"/>
            <a:chExt cx="2482800" cy="960272"/>
          </a:xfrm>
        </p:grpSpPr>
        <p:grpSp>
          <p:nvGrpSpPr>
            <p:cNvPr id="1356" name="Google Shape;1356;p59"/>
            <p:cNvGrpSpPr/>
            <p:nvPr/>
          </p:nvGrpSpPr>
          <p:grpSpPr>
            <a:xfrm>
              <a:off x="8397922" y="5353174"/>
              <a:ext cx="2482800" cy="570792"/>
              <a:chOff x="8397922" y="5447770"/>
              <a:chExt cx="2482800" cy="570792"/>
            </a:xfrm>
          </p:grpSpPr>
          <p:sp>
            <p:nvSpPr>
              <p:cNvPr id="1357" name="Google Shape;1357;p59"/>
              <p:cNvSpPr txBox="1"/>
              <p:nvPr/>
            </p:nvSpPr>
            <p:spPr>
              <a:xfrm>
                <a:off x="8397922" y="5741662"/>
                <a:ext cx="2482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3500+ deals</a:t>
                </a:r>
                <a:endParaRPr sz="1100"/>
              </a:p>
            </p:txBody>
          </p:sp>
          <p:sp>
            <p:nvSpPr>
              <p:cNvPr id="1358" name="Google Shape;1358;p59"/>
              <p:cNvSpPr txBox="1"/>
              <p:nvPr/>
            </p:nvSpPr>
            <p:spPr>
              <a:xfrm>
                <a:off x="8397922" y="5447770"/>
                <a:ext cx="248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262626"/>
                  </a:buClr>
                  <a:buSzPts val="1100"/>
                  <a:buFont typeface="Poppins"/>
                  <a:buNone/>
                </a:pPr>
                <a:r>
                  <a:rPr lang="en" sz="1100" u="none" cap="none" strike="noStrike">
                    <a:solidFill>
                      <a:srgbClr val="262626"/>
                    </a:solidFill>
                    <a:latin typeface="Poppins"/>
                    <a:ea typeface="Poppins"/>
                    <a:cs typeface="Poppins"/>
                    <a:sym typeface="Poppins"/>
                  </a:rPr>
                  <a:t>Creative Project Chart</a:t>
                </a:r>
                <a:endParaRPr sz="1100"/>
              </a:p>
            </p:txBody>
          </p:sp>
        </p:grpSp>
        <p:sp>
          <p:nvSpPr>
            <p:cNvPr id="1359" name="Google Shape;1359;p59"/>
            <p:cNvSpPr txBox="1"/>
            <p:nvPr/>
          </p:nvSpPr>
          <p:spPr>
            <a:xfrm>
              <a:off x="8572156" y="4963694"/>
              <a:ext cx="21345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Poppins"/>
                <a:buNone/>
              </a:pPr>
              <a:r>
                <a:rPr lang="en" sz="1800" u="none" cap="none" strike="noStrike">
                  <a:solidFill>
                    <a:schemeClr val="accent1"/>
                  </a:solidFill>
                  <a:latin typeface="Poppins"/>
                  <a:ea typeface="Poppins"/>
                  <a:cs typeface="Poppins"/>
                  <a:sym typeface="Poppins"/>
                </a:rPr>
                <a:t>220k</a:t>
              </a:r>
              <a:endParaRPr sz="1100"/>
            </a:p>
          </p:txBody>
        </p:sp>
      </p:grpSp>
      <p:grpSp>
        <p:nvGrpSpPr>
          <p:cNvPr id="1360" name="Google Shape;1360;p59"/>
          <p:cNvGrpSpPr/>
          <p:nvPr/>
        </p:nvGrpSpPr>
        <p:grpSpPr>
          <a:xfrm>
            <a:off x="983396" y="3627278"/>
            <a:ext cx="1862100" cy="721945"/>
            <a:chOff x="1311194" y="4963694"/>
            <a:chExt cx="2482800" cy="962593"/>
          </a:xfrm>
        </p:grpSpPr>
        <p:grpSp>
          <p:nvGrpSpPr>
            <p:cNvPr id="1361" name="Google Shape;1361;p59"/>
            <p:cNvGrpSpPr/>
            <p:nvPr/>
          </p:nvGrpSpPr>
          <p:grpSpPr>
            <a:xfrm>
              <a:off x="1311194" y="5355495"/>
              <a:ext cx="2482800" cy="570792"/>
              <a:chOff x="1311194" y="5450091"/>
              <a:chExt cx="2482800" cy="570792"/>
            </a:xfrm>
          </p:grpSpPr>
          <p:sp>
            <p:nvSpPr>
              <p:cNvPr id="1362" name="Google Shape;1362;p59"/>
              <p:cNvSpPr txBox="1"/>
              <p:nvPr/>
            </p:nvSpPr>
            <p:spPr>
              <a:xfrm>
                <a:off x="1311194" y="5743983"/>
                <a:ext cx="2482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3500+ deals</a:t>
                </a:r>
                <a:endParaRPr sz="1100"/>
              </a:p>
            </p:txBody>
          </p:sp>
          <p:sp>
            <p:nvSpPr>
              <p:cNvPr id="1363" name="Google Shape;1363;p59"/>
              <p:cNvSpPr txBox="1"/>
              <p:nvPr/>
            </p:nvSpPr>
            <p:spPr>
              <a:xfrm>
                <a:off x="1311194" y="5450091"/>
                <a:ext cx="248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262626"/>
                  </a:buClr>
                  <a:buSzPts val="1100"/>
                  <a:buFont typeface="Poppins"/>
                  <a:buNone/>
                </a:pPr>
                <a:r>
                  <a:rPr lang="en" sz="1100" u="none" cap="none" strike="noStrike">
                    <a:solidFill>
                      <a:srgbClr val="262626"/>
                    </a:solidFill>
                    <a:latin typeface="Poppins"/>
                    <a:ea typeface="Poppins"/>
                    <a:cs typeface="Poppins"/>
                    <a:sym typeface="Poppins"/>
                  </a:rPr>
                  <a:t>Creative Project Chart</a:t>
                </a:r>
                <a:endParaRPr sz="1100"/>
              </a:p>
            </p:txBody>
          </p:sp>
        </p:grpSp>
        <p:sp>
          <p:nvSpPr>
            <p:cNvPr id="1364" name="Google Shape;1364;p59"/>
            <p:cNvSpPr txBox="1"/>
            <p:nvPr/>
          </p:nvSpPr>
          <p:spPr>
            <a:xfrm>
              <a:off x="1485428" y="4963694"/>
              <a:ext cx="21345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Poppins"/>
                <a:buNone/>
              </a:pPr>
              <a:r>
                <a:rPr lang="en" sz="1800" u="none" cap="none" strike="noStrike">
                  <a:solidFill>
                    <a:schemeClr val="accent1"/>
                  </a:solidFill>
                  <a:latin typeface="Poppins"/>
                  <a:ea typeface="Poppins"/>
                  <a:cs typeface="Poppins"/>
                  <a:sym typeface="Poppins"/>
                </a:rPr>
                <a:t>115k</a:t>
              </a:r>
              <a:endParaRPr sz="1100"/>
            </a:p>
          </p:txBody>
        </p:sp>
      </p:grpSp>
      <p:sp>
        <p:nvSpPr>
          <p:cNvPr id="1365" name="Google Shape;1365;p59"/>
          <p:cNvSpPr/>
          <p:nvPr/>
        </p:nvSpPr>
        <p:spPr>
          <a:xfrm>
            <a:off x="3455556" y="3504979"/>
            <a:ext cx="2232900" cy="1028700"/>
          </a:xfrm>
          <a:prstGeom prst="roundRect">
            <a:avLst>
              <a:gd fmla="val 9455" name="adj"/>
            </a:avLst>
          </a:prstGeom>
          <a:solidFill>
            <a:schemeClr val="dk1"/>
          </a:solidFill>
          <a:ln>
            <a:noFill/>
          </a:ln>
          <a:effectLst>
            <a:outerShdw blurRad="838200" sx="95000" rotWithShape="0" algn="t" dir="5400000" dist="381000" sy="95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366" name="Google Shape;1366;p59"/>
          <p:cNvGrpSpPr/>
          <p:nvPr/>
        </p:nvGrpSpPr>
        <p:grpSpPr>
          <a:xfrm>
            <a:off x="3640918" y="3627278"/>
            <a:ext cx="1862100" cy="720204"/>
            <a:chOff x="4854558" y="4963694"/>
            <a:chExt cx="2482800" cy="960272"/>
          </a:xfrm>
        </p:grpSpPr>
        <p:grpSp>
          <p:nvGrpSpPr>
            <p:cNvPr id="1367" name="Google Shape;1367;p59"/>
            <p:cNvGrpSpPr/>
            <p:nvPr/>
          </p:nvGrpSpPr>
          <p:grpSpPr>
            <a:xfrm>
              <a:off x="4854558" y="5353174"/>
              <a:ext cx="2482800" cy="570792"/>
              <a:chOff x="4854558" y="5447770"/>
              <a:chExt cx="2482800" cy="570792"/>
            </a:xfrm>
          </p:grpSpPr>
          <p:sp>
            <p:nvSpPr>
              <p:cNvPr id="1368" name="Google Shape;1368;p59"/>
              <p:cNvSpPr txBox="1"/>
              <p:nvPr/>
            </p:nvSpPr>
            <p:spPr>
              <a:xfrm>
                <a:off x="4854558" y="5741662"/>
                <a:ext cx="2482800" cy="2769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A0A1A3"/>
                  </a:buClr>
                  <a:buSzPts val="900"/>
                  <a:buFont typeface="Poppins"/>
                  <a:buNone/>
                </a:pPr>
                <a:r>
                  <a:rPr lang="en" sz="900" u="none" cap="none" strike="noStrike">
                    <a:solidFill>
                      <a:srgbClr val="F3F3F3"/>
                    </a:solidFill>
                    <a:latin typeface="Poppins"/>
                    <a:ea typeface="Poppins"/>
                    <a:cs typeface="Poppins"/>
                    <a:sym typeface="Poppins"/>
                  </a:rPr>
                  <a:t>3500+ deals</a:t>
                </a:r>
                <a:endParaRPr sz="1100">
                  <a:solidFill>
                    <a:srgbClr val="F3F3F3"/>
                  </a:solidFill>
                </a:endParaRPr>
              </a:p>
            </p:txBody>
          </p:sp>
          <p:sp>
            <p:nvSpPr>
              <p:cNvPr id="1369" name="Google Shape;1369;p59"/>
              <p:cNvSpPr txBox="1"/>
              <p:nvPr/>
            </p:nvSpPr>
            <p:spPr>
              <a:xfrm>
                <a:off x="4854558" y="5447770"/>
                <a:ext cx="248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262626"/>
                  </a:buClr>
                  <a:buSzPts val="1100"/>
                  <a:buFont typeface="Poppins"/>
                  <a:buNone/>
                </a:pPr>
                <a:r>
                  <a:rPr lang="en" sz="1100" u="none" cap="none" strike="noStrike">
                    <a:solidFill>
                      <a:schemeClr val="lt1"/>
                    </a:solidFill>
                    <a:latin typeface="Poppins"/>
                    <a:ea typeface="Poppins"/>
                    <a:cs typeface="Poppins"/>
                    <a:sym typeface="Poppins"/>
                  </a:rPr>
                  <a:t>Creative Project Chart</a:t>
                </a:r>
                <a:endParaRPr sz="1100">
                  <a:solidFill>
                    <a:schemeClr val="lt1"/>
                  </a:solidFill>
                </a:endParaRPr>
              </a:p>
            </p:txBody>
          </p:sp>
        </p:grpSp>
        <p:sp>
          <p:nvSpPr>
            <p:cNvPr id="1370" name="Google Shape;1370;p59"/>
            <p:cNvSpPr txBox="1"/>
            <p:nvPr/>
          </p:nvSpPr>
          <p:spPr>
            <a:xfrm>
              <a:off x="5028792" y="4963694"/>
              <a:ext cx="21345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Poppins"/>
                <a:buNone/>
              </a:pPr>
              <a:r>
                <a:rPr lang="en" sz="1800" u="none" cap="none" strike="noStrike">
                  <a:solidFill>
                    <a:schemeClr val="lt1"/>
                  </a:solidFill>
                  <a:latin typeface="Poppins"/>
                  <a:ea typeface="Poppins"/>
                  <a:cs typeface="Poppins"/>
                  <a:sym typeface="Poppins"/>
                </a:rPr>
                <a:t>375k</a:t>
              </a:r>
              <a:endParaRPr sz="1100">
                <a:solidFill>
                  <a:schemeClr val="lt1"/>
                </a:solidFill>
              </a:endParaRPr>
            </a:p>
          </p:txBody>
        </p:sp>
      </p:grpSp>
      <p:grpSp>
        <p:nvGrpSpPr>
          <p:cNvPr id="1371" name="Google Shape;1371;p59"/>
          <p:cNvGrpSpPr/>
          <p:nvPr/>
        </p:nvGrpSpPr>
        <p:grpSpPr>
          <a:xfrm>
            <a:off x="3625453" y="1912723"/>
            <a:ext cx="1893150" cy="1466853"/>
            <a:chOff x="5227636" y="2383881"/>
            <a:chExt cx="2524200" cy="1995719"/>
          </a:xfrm>
        </p:grpSpPr>
        <p:cxnSp>
          <p:nvCxnSpPr>
            <p:cNvPr id="1372" name="Google Shape;1372;p59"/>
            <p:cNvCxnSpPr/>
            <p:nvPr/>
          </p:nvCxnSpPr>
          <p:spPr>
            <a:xfrm>
              <a:off x="5227636" y="437960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3" name="Google Shape;1373;p59"/>
            <p:cNvCxnSpPr/>
            <p:nvPr/>
          </p:nvCxnSpPr>
          <p:spPr>
            <a:xfrm>
              <a:off x="5227636" y="419817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4" name="Google Shape;1374;p59"/>
            <p:cNvCxnSpPr/>
            <p:nvPr/>
          </p:nvCxnSpPr>
          <p:spPr>
            <a:xfrm>
              <a:off x="5227636" y="4016742"/>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5" name="Google Shape;1375;p59"/>
            <p:cNvCxnSpPr/>
            <p:nvPr/>
          </p:nvCxnSpPr>
          <p:spPr>
            <a:xfrm>
              <a:off x="5227636" y="3835313"/>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6" name="Google Shape;1376;p59"/>
            <p:cNvCxnSpPr/>
            <p:nvPr/>
          </p:nvCxnSpPr>
          <p:spPr>
            <a:xfrm>
              <a:off x="5227636" y="3653884"/>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7" name="Google Shape;1377;p59"/>
            <p:cNvCxnSpPr/>
            <p:nvPr/>
          </p:nvCxnSpPr>
          <p:spPr>
            <a:xfrm>
              <a:off x="5227636" y="3472455"/>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8" name="Google Shape;1378;p59"/>
            <p:cNvCxnSpPr/>
            <p:nvPr/>
          </p:nvCxnSpPr>
          <p:spPr>
            <a:xfrm>
              <a:off x="5227636" y="3291026"/>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79" name="Google Shape;1379;p59"/>
            <p:cNvCxnSpPr/>
            <p:nvPr/>
          </p:nvCxnSpPr>
          <p:spPr>
            <a:xfrm>
              <a:off x="5227636" y="3109597"/>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80" name="Google Shape;1380;p59"/>
            <p:cNvCxnSpPr/>
            <p:nvPr/>
          </p:nvCxnSpPr>
          <p:spPr>
            <a:xfrm>
              <a:off x="5227636" y="2928168"/>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81" name="Google Shape;1381;p59"/>
            <p:cNvCxnSpPr/>
            <p:nvPr/>
          </p:nvCxnSpPr>
          <p:spPr>
            <a:xfrm>
              <a:off x="5227636" y="256531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82" name="Google Shape;1382;p59"/>
            <p:cNvCxnSpPr/>
            <p:nvPr/>
          </p:nvCxnSpPr>
          <p:spPr>
            <a:xfrm>
              <a:off x="5227636" y="238388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383" name="Google Shape;1383;p59"/>
            <p:cNvCxnSpPr/>
            <p:nvPr/>
          </p:nvCxnSpPr>
          <p:spPr>
            <a:xfrm>
              <a:off x="5227636" y="2746739"/>
              <a:ext cx="2524200" cy="0"/>
            </a:xfrm>
            <a:prstGeom prst="straightConnector1">
              <a:avLst/>
            </a:prstGeom>
            <a:noFill/>
            <a:ln cap="flat" cmpd="sng" w="12700">
              <a:solidFill>
                <a:srgbClr val="A5A5A5">
                  <a:alpha val="34900"/>
                </a:srgbClr>
              </a:solidFill>
              <a:prstDash val="dash"/>
              <a:round/>
              <a:headEnd len="sm" w="sm" type="none"/>
              <a:tailEnd len="sm" w="sm" type="none"/>
            </a:ln>
          </p:spPr>
        </p:cxnSp>
      </p:grpSp>
      <p:grpSp>
        <p:nvGrpSpPr>
          <p:cNvPr id="1384" name="Google Shape;1384;p59"/>
          <p:cNvGrpSpPr/>
          <p:nvPr/>
        </p:nvGrpSpPr>
        <p:grpSpPr>
          <a:xfrm>
            <a:off x="3771595" y="1823656"/>
            <a:ext cx="678425" cy="1555927"/>
            <a:chOff x="5028793" y="2558864"/>
            <a:chExt cx="904566" cy="2074570"/>
          </a:xfrm>
        </p:grpSpPr>
        <p:grpSp>
          <p:nvGrpSpPr>
            <p:cNvPr id="1385" name="Google Shape;1385;p59"/>
            <p:cNvGrpSpPr/>
            <p:nvPr/>
          </p:nvGrpSpPr>
          <p:grpSpPr>
            <a:xfrm>
              <a:off x="5028793" y="2908405"/>
              <a:ext cx="904566" cy="1725029"/>
              <a:chOff x="4553607" y="2619376"/>
              <a:chExt cx="904566" cy="1760234"/>
            </a:xfrm>
          </p:grpSpPr>
          <p:sp>
            <p:nvSpPr>
              <p:cNvPr id="1386" name="Google Shape;1386;p59"/>
              <p:cNvSpPr/>
              <p:nvPr/>
            </p:nvSpPr>
            <p:spPr>
              <a:xfrm>
                <a:off x="5041287" y="2619376"/>
                <a:ext cx="178800" cy="17601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87" name="Google Shape;1387;p59"/>
              <p:cNvSpPr/>
              <p:nvPr/>
            </p:nvSpPr>
            <p:spPr>
              <a:xfrm>
                <a:off x="4797447" y="3116010"/>
                <a:ext cx="178800" cy="12636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88" name="Google Shape;1388;p59"/>
              <p:cNvSpPr/>
              <p:nvPr/>
            </p:nvSpPr>
            <p:spPr>
              <a:xfrm>
                <a:off x="4553607" y="3419256"/>
                <a:ext cx="178800" cy="9603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89" name="Google Shape;1389;p59"/>
              <p:cNvSpPr/>
              <p:nvPr/>
            </p:nvSpPr>
            <p:spPr>
              <a:xfrm>
                <a:off x="5279373" y="3730375"/>
                <a:ext cx="178800" cy="6492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390" name="Google Shape;1390;p59"/>
            <p:cNvSpPr txBox="1"/>
            <p:nvPr/>
          </p:nvSpPr>
          <p:spPr>
            <a:xfrm>
              <a:off x="5094890"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MAR</a:t>
              </a:r>
              <a:endParaRPr sz="1100"/>
            </a:p>
          </p:txBody>
        </p:sp>
      </p:grpSp>
      <p:grpSp>
        <p:nvGrpSpPr>
          <p:cNvPr id="1391" name="Google Shape;1391;p59"/>
          <p:cNvGrpSpPr/>
          <p:nvPr/>
        </p:nvGrpSpPr>
        <p:grpSpPr>
          <a:xfrm>
            <a:off x="4693877" y="1823656"/>
            <a:ext cx="678424" cy="1555965"/>
            <a:chOff x="6258503" y="2558864"/>
            <a:chExt cx="904566" cy="2074621"/>
          </a:xfrm>
        </p:grpSpPr>
        <p:grpSp>
          <p:nvGrpSpPr>
            <p:cNvPr id="1392" name="Google Shape;1392;p59"/>
            <p:cNvGrpSpPr/>
            <p:nvPr/>
          </p:nvGrpSpPr>
          <p:grpSpPr>
            <a:xfrm>
              <a:off x="6258503" y="3211021"/>
              <a:ext cx="904566" cy="1422464"/>
              <a:chOff x="5783317" y="2928168"/>
              <a:chExt cx="904566" cy="1451494"/>
            </a:xfrm>
          </p:grpSpPr>
          <p:sp>
            <p:nvSpPr>
              <p:cNvPr id="1393" name="Google Shape;1393;p59"/>
              <p:cNvSpPr/>
              <p:nvPr/>
            </p:nvSpPr>
            <p:spPr>
              <a:xfrm>
                <a:off x="6270997" y="3835312"/>
                <a:ext cx="178800" cy="5442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94" name="Google Shape;1394;p59"/>
              <p:cNvSpPr/>
              <p:nvPr/>
            </p:nvSpPr>
            <p:spPr>
              <a:xfrm>
                <a:off x="6027157" y="3243262"/>
                <a:ext cx="178800" cy="11364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95" name="Google Shape;1395;p59"/>
              <p:cNvSpPr/>
              <p:nvPr/>
            </p:nvSpPr>
            <p:spPr>
              <a:xfrm>
                <a:off x="5783317" y="2928168"/>
                <a:ext cx="178800" cy="14514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396" name="Google Shape;1396;p59"/>
              <p:cNvSpPr/>
              <p:nvPr/>
            </p:nvSpPr>
            <p:spPr>
              <a:xfrm>
                <a:off x="6509083" y="3584052"/>
                <a:ext cx="178800" cy="7956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397" name="Google Shape;1397;p59"/>
            <p:cNvSpPr txBox="1"/>
            <p:nvPr/>
          </p:nvSpPr>
          <p:spPr>
            <a:xfrm>
              <a:off x="6325179"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APR</a:t>
              </a:r>
              <a:endParaRPr sz="1100"/>
            </a:p>
          </p:txBody>
        </p:sp>
      </p:grpSp>
      <p:grpSp>
        <p:nvGrpSpPr>
          <p:cNvPr id="1398" name="Google Shape;1398;p59"/>
          <p:cNvGrpSpPr/>
          <p:nvPr/>
        </p:nvGrpSpPr>
        <p:grpSpPr>
          <a:xfrm>
            <a:off x="967930" y="1914464"/>
            <a:ext cx="1893150" cy="1466853"/>
            <a:chOff x="5227636" y="2383881"/>
            <a:chExt cx="2524200" cy="1995719"/>
          </a:xfrm>
        </p:grpSpPr>
        <p:cxnSp>
          <p:nvCxnSpPr>
            <p:cNvPr id="1399" name="Google Shape;1399;p59"/>
            <p:cNvCxnSpPr/>
            <p:nvPr/>
          </p:nvCxnSpPr>
          <p:spPr>
            <a:xfrm>
              <a:off x="5227636" y="437960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0" name="Google Shape;1400;p59"/>
            <p:cNvCxnSpPr/>
            <p:nvPr/>
          </p:nvCxnSpPr>
          <p:spPr>
            <a:xfrm>
              <a:off x="5227636" y="419817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1" name="Google Shape;1401;p59"/>
            <p:cNvCxnSpPr/>
            <p:nvPr/>
          </p:nvCxnSpPr>
          <p:spPr>
            <a:xfrm>
              <a:off x="5227636" y="4016742"/>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2" name="Google Shape;1402;p59"/>
            <p:cNvCxnSpPr/>
            <p:nvPr/>
          </p:nvCxnSpPr>
          <p:spPr>
            <a:xfrm>
              <a:off x="5227636" y="3835313"/>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3" name="Google Shape;1403;p59"/>
            <p:cNvCxnSpPr/>
            <p:nvPr/>
          </p:nvCxnSpPr>
          <p:spPr>
            <a:xfrm>
              <a:off x="5227636" y="3653884"/>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4" name="Google Shape;1404;p59"/>
            <p:cNvCxnSpPr/>
            <p:nvPr/>
          </p:nvCxnSpPr>
          <p:spPr>
            <a:xfrm>
              <a:off x="5227636" y="3472455"/>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5" name="Google Shape;1405;p59"/>
            <p:cNvCxnSpPr/>
            <p:nvPr/>
          </p:nvCxnSpPr>
          <p:spPr>
            <a:xfrm>
              <a:off x="5227636" y="3291026"/>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6" name="Google Shape;1406;p59"/>
            <p:cNvCxnSpPr/>
            <p:nvPr/>
          </p:nvCxnSpPr>
          <p:spPr>
            <a:xfrm>
              <a:off x="5227636" y="3109597"/>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7" name="Google Shape;1407;p59"/>
            <p:cNvCxnSpPr/>
            <p:nvPr/>
          </p:nvCxnSpPr>
          <p:spPr>
            <a:xfrm>
              <a:off x="5227636" y="2928168"/>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8" name="Google Shape;1408;p59"/>
            <p:cNvCxnSpPr/>
            <p:nvPr/>
          </p:nvCxnSpPr>
          <p:spPr>
            <a:xfrm>
              <a:off x="5227636" y="256531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09" name="Google Shape;1409;p59"/>
            <p:cNvCxnSpPr/>
            <p:nvPr/>
          </p:nvCxnSpPr>
          <p:spPr>
            <a:xfrm>
              <a:off x="5227636" y="238388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10" name="Google Shape;1410;p59"/>
            <p:cNvCxnSpPr/>
            <p:nvPr/>
          </p:nvCxnSpPr>
          <p:spPr>
            <a:xfrm>
              <a:off x="5227636" y="2746739"/>
              <a:ext cx="2524200" cy="0"/>
            </a:xfrm>
            <a:prstGeom prst="straightConnector1">
              <a:avLst/>
            </a:prstGeom>
            <a:noFill/>
            <a:ln cap="flat" cmpd="sng" w="12700">
              <a:solidFill>
                <a:srgbClr val="A5A5A5">
                  <a:alpha val="34900"/>
                </a:srgbClr>
              </a:solidFill>
              <a:prstDash val="dash"/>
              <a:round/>
              <a:headEnd len="sm" w="sm" type="none"/>
              <a:tailEnd len="sm" w="sm" type="none"/>
            </a:ln>
          </p:spPr>
        </p:cxnSp>
      </p:grpSp>
      <p:grpSp>
        <p:nvGrpSpPr>
          <p:cNvPr id="1411" name="Google Shape;1411;p59"/>
          <p:cNvGrpSpPr/>
          <p:nvPr/>
        </p:nvGrpSpPr>
        <p:grpSpPr>
          <a:xfrm>
            <a:off x="1114072" y="1823656"/>
            <a:ext cx="678425" cy="1557733"/>
            <a:chOff x="1485429" y="2558864"/>
            <a:chExt cx="904566" cy="2076978"/>
          </a:xfrm>
        </p:grpSpPr>
        <p:grpSp>
          <p:nvGrpSpPr>
            <p:cNvPr id="1412" name="Google Shape;1412;p59"/>
            <p:cNvGrpSpPr/>
            <p:nvPr/>
          </p:nvGrpSpPr>
          <p:grpSpPr>
            <a:xfrm>
              <a:off x="1485429" y="2910726"/>
              <a:ext cx="904566" cy="1725116"/>
              <a:chOff x="4553607" y="2619376"/>
              <a:chExt cx="904566" cy="1760323"/>
            </a:xfrm>
          </p:grpSpPr>
          <p:sp>
            <p:nvSpPr>
              <p:cNvPr id="1413" name="Google Shape;1413;p59"/>
              <p:cNvSpPr/>
              <p:nvPr/>
            </p:nvSpPr>
            <p:spPr>
              <a:xfrm>
                <a:off x="5041287" y="3683000"/>
                <a:ext cx="178800" cy="6966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14" name="Google Shape;1414;p59"/>
              <p:cNvSpPr/>
              <p:nvPr/>
            </p:nvSpPr>
            <p:spPr>
              <a:xfrm>
                <a:off x="4797447" y="2619376"/>
                <a:ext cx="178800" cy="17601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15" name="Google Shape;1415;p59"/>
              <p:cNvSpPr/>
              <p:nvPr/>
            </p:nvSpPr>
            <p:spPr>
              <a:xfrm>
                <a:off x="4553607" y="3033715"/>
                <a:ext cx="178800" cy="13458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16" name="Google Shape;1416;p59"/>
              <p:cNvSpPr/>
              <p:nvPr/>
            </p:nvSpPr>
            <p:spPr>
              <a:xfrm>
                <a:off x="5279373" y="3352799"/>
                <a:ext cx="178800" cy="10269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417" name="Google Shape;1417;p59"/>
            <p:cNvSpPr txBox="1"/>
            <p:nvPr/>
          </p:nvSpPr>
          <p:spPr>
            <a:xfrm>
              <a:off x="1551527"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JAN</a:t>
              </a:r>
              <a:endParaRPr sz="1100"/>
            </a:p>
          </p:txBody>
        </p:sp>
      </p:grpSp>
      <p:grpSp>
        <p:nvGrpSpPr>
          <p:cNvPr id="1418" name="Google Shape;1418;p59"/>
          <p:cNvGrpSpPr/>
          <p:nvPr/>
        </p:nvGrpSpPr>
        <p:grpSpPr>
          <a:xfrm>
            <a:off x="2036354" y="1823656"/>
            <a:ext cx="678424" cy="1557734"/>
            <a:chOff x="2715139" y="2558864"/>
            <a:chExt cx="904566" cy="2076979"/>
          </a:xfrm>
        </p:grpSpPr>
        <p:grpSp>
          <p:nvGrpSpPr>
            <p:cNvPr id="1419" name="Google Shape;1419;p59"/>
            <p:cNvGrpSpPr/>
            <p:nvPr/>
          </p:nvGrpSpPr>
          <p:grpSpPr>
            <a:xfrm>
              <a:off x="2715139" y="3088081"/>
              <a:ext cx="904566" cy="1547762"/>
              <a:chOff x="5783317" y="2800350"/>
              <a:chExt cx="904566" cy="1579349"/>
            </a:xfrm>
          </p:grpSpPr>
          <p:sp>
            <p:nvSpPr>
              <p:cNvPr id="1420" name="Google Shape;1420;p59"/>
              <p:cNvSpPr/>
              <p:nvPr/>
            </p:nvSpPr>
            <p:spPr>
              <a:xfrm>
                <a:off x="6270997" y="2800350"/>
                <a:ext cx="178800" cy="15792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21" name="Google Shape;1421;p59"/>
              <p:cNvSpPr/>
              <p:nvPr/>
            </p:nvSpPr>
            <p:spPr>
              <a:xfrm>
                <a:off x="6027157" y="3243262"/>
                <a:ext cx="178800" cy="11364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22" name="Google Shape;1422;p59"/>
              <p:cNvSpPr/>
              <p:nvPr/>
            </p:nvSpPr>
            <p:spPr>
              <a:xfrm>
                <a:off x="5783317" y="3683000"/>
                <a:ext cx="178800" cy="6966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23" name="Google Shape;1423;p59"/>
              <p:cNvSpPr/>
              <p:nvPr/>
            </p:nvSpPr>
            <p:spPr>
              <a:xfrm>
                <a:off x="6509083" y="3352799"/>
                <a:ext cx="178800" cy="10269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424" name="Google Shape;1424;p59"/>
            <p:cNvSpPr txBox="1"/>
            <p:nvPr/>
          </p:nvSpPr>
          <p:spPr>
            <a:xfrm>
              <a:off x="2781816"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FEB</a:t>
              </a:r>
              <a:endParaRPr sz="1100"/>
            </a:p>
          </p:txBody>
        </p:sp>
      </p:grpSp>
      <p:grpSp>
        <p:nvGrpSpPr>
          <p:cNvPr id="1425" name="Google Shape;1425;p59"/>
          <p:cNvGrpSpPr/>
          <p:nvPr/>
        </p:nvGrpSpPr>
        <p:grpSpPr>
          <a:xfrm>
            <a:off x="6282976" y="1912723"/>
            <a:ext cx="1893150" cy="1466853"/>
            <a:chOff x="5227636" y="2383881"/>
            <a:chExt cx="2524200" cy="1995719"/>
          </a:xfrm>
        </p:grpSpPr>
        <p:cxnSp>
          <p:nvCxnSpPr>
            <p:cNvPr id="1426" name="Google Shape;1426;p59"/>
            <p:cNvCxnSpPr/>
            <p:nvPr/>
          </p:nvCxnSpPr>
          <p:spPr>
            <a:xfrm>
              <a:off x="5227636" y="437960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27" name="Google Shape;1427;p59"/>
            <p:cNvCxnSpPr/>
            <p:nvPr/>
          </p:nvCxnSpPr>
          <p:spPr>
            <a:xfrm>
              <a:off x="5227636" y="419817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28" name="Google Shape;1428;p59"/>
            <p:cNvCxnSpPr/>
            <p:nvPr/>
          </p:nvCxnSpPr>
          <p:spPr>
            <a:xfrm>
              <a:off x="5227636" y="4016742"/>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29" name="Google Shape;1429;p59"/>
            <p:cNvCxnSpPr/>
            <p:nvPr/>
          </p:nvCxnSpPr>
          <p:spPr>
            <a:xfrm>
              <a:off x="5227636" y="3835313"/>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0" name="Google Shape;1430;p59"/>
            <p:cNvCxnSpPr/>
            <p:nvPr/>
          </p:nvCxnSpPr>
          <p:spPr>
            <a:xfrm>
              <a:off x="5227636" y="3653884"/>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1" name="Google Shape;1431;p59"/>
            <p:cNvCxnSpPr/>
            <p:nvPr/>
          </p:nvCxnSpPr>
          <p:spPr>
            <a:xfrm>
              <a:off x="5227636" y="3472455"/>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2" name="Google Shape;1432;p59"/>
            <p:cNvCxnSpPr/>
            <p:nvPr/>
          </p:nvCxnSpPr>
          <p:spPr>
            <a:xfrm>
              <a:off x="5227636" y="3291026"/>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3" name="Google Shape;1433;p59"/>
            <p:cNvCxnSpPr/>
            <p:nvPr/>
          </p:nvCxnSpPr>
          <p:spPr>
            <a:xfrm>
              <a:off x="5227636" y="3109597"/>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4" name="Google Shape;1434;p59"/>
            <p:cNvCxnSpPr/>
            <p:nvPr/>
          </p:nvCxnSpPr>
          <p:spPr>
            <a:xfrm>
              <a:off x="5227636" y="2928168"/>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5" name="Google Shape;1435;p59"/>
            <p:cNvCxnSpPr/>
            <p:nvPr/>
          </p:nvCxnSpPr>
          <p:spPr>
            <a:xfrm>
              <a:off x="5227636" y="2565310"/>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6" name="Google Shape;1436;p59"/>
            <p:cNvCxnSpPr/>
            <p:nvPr/>
          </p:nvCxnSpPr>
          <p:spPr>
            <a:xfrm>
              <a:off x="5227636" y="2383881"/>
              <a:ext cx="2524200" cy="0"/>
            </a:xfrm>
            <a:prstGeom prst="straightConnector1">
              <a:avLst/>
            </a:prstGeom>
            <a:noFill/>
            <a:ln cap="flat" cmpd="sng" w="12700">
              <a:solidFill>
                <a:srgbClr val="A5A5A5">
                  <a:alpha val="34900"/>
                </a:srgbClr>
              </a:solidFill>
              <a:prstDash val="dash"/>
              <a:round/>
              <a:headEnd len="sm" w="sm" type="none"/>
              <a:tailEnd len="sm" w="sm" type="none"/>
            </a:ln>
          </p:spPr>
        </p:cxnSp>
        <p:cxnSp>
          <p:nvCxnSpPr>
            <p:cNvPr id="1437" name="Google Shape;1437;p59"/>
            <p:cNvCxnSpPr/>
            <p:nvPr/>
          </p:nvCxnSpPr>
          <p:spPr>
            <a:xfrm>
              <a:off x="5227636" y="2746739"/>
              <a:ext cx="2524200" cy="0"/>
            </a:xfrm>
            <a:prstGeom prst="straightConnector1">
              <a:avLst/>
            </a:prstGeom>
            <a:noFill/>
            <a:ln cap="flat" cmpd="sng" w="12700">
              <a:solidFill>
                <a:srgbClr val="A5A5A5">
                  <a:alpha val="34900"/>
                </a:srgbClr>
              </a:solidFill>
              <a:prstDash val="dash"/>
              <a:round/>
              <a:headEnd len="sm" w="sm" type="none"/>
              <a:tailEnd len="sm" w="sm" type="none"/>
            </a:ln>
          </p:spPr>
        </p:cxnSp>
      </p:grpSp>
      <p:grpSp>
        <p:nvGrpSpPr>
          <p:cNvPr id="1438" name="Google Shape;1438;p59"/>
          <p:cNvGrpSpPr/>
          <p:nvPr/>
        </p:nvGrpSpPr>
        <p:grpSpPr>
          <a:xfrm>
            <a:off x="6429118" y="1823656"/>
            <a:ext cx="678425" cy="1555927"/>
            <a:chOff x="8572157" y="2558864"/>
            <a:chExt cx="904566" cy="2074570"/>
          </a:xfrm>
        </p:grpSpPr>
        <p:grpSp>
          <p:nvGrpSpPr>
            <p:cNvPr id="1439" name="Google Shape;1439;p59"/>
            <p:cNvGrpSpPr/>
            <p:nvPr/>
          </p:nvGrpSpPr>
          <p:grpSpPr>
            <a:xfrm>
              <a:off x="8572157" y="2908405"/>
              <a:ext cx="904566" cy="1725029"/>
              <a:chOff x="4553607" y="2619376"/>
              <a:chExt cx="904566" cy="1760234"/>
            </a:xfrm>
          </p:grpSpPr>
          <p:sp>
            <p:nvSpPr>
              <p:cNvPr id="1440" name="Google Shape;1440;p59"/>
              <p:cNvSpPr/>
              <p:nvPr/>
            </p:nvSpPr>
            <p:spPr>
              <a:xfrm>
                <a:off x="5041287" y="2619376"/>
                <a:ext cx="178800" cy="17601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41" name="Google Shape;1441;p59"/>
              <p:cNvSpPr/>
              <p:nvPr/>
            </p:nvSpPr>
            <p:spPr>
              <a:xfrm>
                <a:off x="4797447" y="3116010"/>
                <a:ext cx="178800" cy="12636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42" name="Google Shape;1442;p59"/>
              <p:cNvSpPr/>
              <p:nvPr/>
            </p:nvSpPr>
            <p:spPr>
              <a:xfrm>
                <a:off x="4553607" y="3419256"/>
                <a:ext cx="178800" cy="9603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43" name="Google Shape;1443;p59"/>
              <p:cNvSpPr/>
              <p:nvPr/>
            </p:nvSpPr>
            <p:spPr>
              <a:xfrm>
                <a:off x="5279373" y="3730375"/>
                <a:ext cx="178800" cy="6492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444" name="Google Shape;1444;p59"/>
            <p:cNvSpPr txBox="1"/>
            <p:nvPr/>
          </p:nvSpPr>
          <p:spPr>
            <a:xfrm>
              <a:off x="8637676"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MAY</a:t>
              </a:r>
              <a:endParaRPr sz="1100"/>
            </a:p>
          </p:txBody>
        </p:sp>
      </p:grpSp>
      <p:grpSp>
        <p:nvGrpSpPr>
          <p:cNvPr id="1445" name="Google Shape;1445;p59"/>
          <p:cNvGrpSpPr/>
          <p:nvPr/>
        </p:nvGrpSpPr>
        <p:grpSpPr>
          <a:xfrm>
            <a:off x="7351400" y="1823656"/>
            <a:ext cx="678424" cy="1555965"/>
            <a:chOff x="9801867" y="2558864"/>
            <a:chExt cx="904566" cy="2074621"/>
          </a:xfrm>
        </p:grpSpPr>
        <p:grpSp>
          <p:nvGrpSpPr>
            <p:cNvPr id="1446" name="Google Shape;1446;p59"/>
            <p:cNvGrpSpPr/>
            <p:nvPr/>
          </p:nvGrpSpPr>
          <p:grpSpPr>
            <a:xfrm>
              <a:off x="9801867" y="3211021"/>
              <a:ext cx="904566" cy="1422464"/>
              <a:chOff x="5783317" y="2928168"/>
              <a:chExt cx="904566" cy="1451494"/>
            </a:xfrm>
          </p:grpSpPr>
          <p:sp>
            <p:nvSpPr>
              <p:cNvPr id="1447" name="Google Shape;1447;p59"/>
              <p:cNvSpPr/>
              <p:nvPr/>
            </p:nvSpPr>
            <p:spPr>
              <a:xfrm>
                <a:off x="6270997" y="3835312"/>
                <a:ext cx="178800" cy="544200"/>
              </a:xfrm>
              <a:prstGeom prst="roundRect">
                <a:avLst>
                  <a:gd fmla="val 16667" name="adj"/>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48" name="Google Shape;1448;p59"/>
              <p:cNvSpPr/>
              <p:nvPr/>
            </p:nvSpPr>
            <p:spPr>
              <a:xfrm>
                <a:off x="6027157" y="3243262"/>
                <a:ext cx="178800" cy="11364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49" name="Google Shape;1449;p59"/>
              <p:cNvSpPr/>
              <p:nvPr/>
            </p:nvSpPr>
            <p:spPr>
              <a:xfrm>
                <a:off x="5783317" y="2928168"/>
                <a:ext cx="178800" cy="14514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sp>
            <p:nvSpPr>
              <p:cNvPr id="1450" name="Google Shape;1450;p59"/>
              <p:cNvSpPr/>
              <p:nvPr/>
            </p:nvSpPr>
            <p:spPr>
              <a:xfrm>
                <a:off x="6509083" y="3584052"/>
                <a:ext cx="178800" cy="795600"/>
              </a:xfrm>
              <a:prstGeom prst="roundRect">
                <a:avLst>
                  <a:gd fmla="val 16667" name="adj"/>
                </a:avLst>
              </a:prstGeom>
              <a:solidFill>
                <a:srgbClr val="3F3F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chemeClr val="dk1"/>
                  </a:solidFill>
                  <a:latin typeface="Poppins"/>
                  <a:ea typeface="Poppins"/>
                  <a:cs typeface="Poppins"/>
                  <a:sym typeface="Poppins"/>
                </a:endParaRPr>
              </a:p>
            </p:txBody>
          </p:sp>
        </p:grpSp>
        <p:sp>
          <p:nvSpPr>
            <p:cNvPr id="1451" name="Google Shape;1451;p59"/>
            <p:cNvSpPr txBox="1"/>
            <p:nvPr/>
          </p:nvSpPr>
          <p:spPr>
            <a:xfrm>
              <a:off x="9867965" y="2558864"/>
              <a:ext cx="772500" cy="25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800"/>
                <a:buFont typeface="Poppins"/>
                <a:buNone/>
              </a:pPr>
              <a:r>
                <a:rPr lang="en" sz="800" u="none" cap="none" strike="noStrike">
                  <a:solidFill>
                    <a:schemeClr val="dk1"/>
                  </a:solidFill>
                  <a:latin typeface="Poppins"/>
                  <a:ea typeface="Poppins"/>
                  <a:cs typeface="Poppins"/>
                  <a:sym typeface="Poppins"/>
                </a:rPr>
                <a:t>JUN</a:t>
              </a:r>
              <a:endParaRPr sz="1100"/>
            </a:p>
          </p:txBody>
        </p:sp>
      </p:grpSp>
      <p:sp>
        <p:nvSpPr>
          <p:cNvPr id="1452" name="Google Shape;1452;p5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Line Chart</a:t>
            </a:r>
            <a:endParaRPr/>
          </a:p>
        </p:txBody>
      </p:sp>
      <p:sp>
        <p:nvSpPr>
          <p:cNvPr id="1453" name="Google Shape;1453;p5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grpSp>
        <p:nvGrpSpPr>
          <p:cNvPr id="1458" name="Google Shape;1458;p60"/>
          <p:cNvGrpSpPr/>
          <p:nvPr/>
        </p:nvGrpSpPr>
        <p:grpSpPr>
          <a:xfrm>
            <a:off x="127362" y="1162471"/>
            <a:ext cx="3667091" cy="192375"/>
            <a:chOff x="169816" y="1549961"/>
            <a:chExt cx="4889455" cy="256500"/>
          </a:xfrm>
        </p:grpSpPr>
        <p:sp>
          <p:nvSpPr>
            <p:cNvPr id="1459" name="Google Shape;1459;p60"/>
            <p:cNvSpPr txBox="1"/>
            <p:nvPr/>
          </p:nvSpPr>
          <p:spPr>
            <a:xfrm>
              <a:off x="1020671" y="1549961"/>
              <a:ext cx="40386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7F7F7F"/>
                </a:buClr>
                <a:buSzPts val="800"/>
                <a:buFont typeface="Poppins"/>
                <a:buNone/>
              </a:pPr>
              <a:r>
                <a:rPr lang="en" sz="800" u="none" cap="none" strike="noStrike">
                  <a:solidFill>
                    <a:srgbClr val="7F7F7F"/>
                  </a:solidFill>
                  <a:latin typeface="Poppins"/>
                  <a:ea typeface="Poppins"/>
                  <a:cs typeface="Poppins"/>
                  <a:sym typeface="Poppins"/>
                </a:rPr>
                <a:t>Subtitle goes here</a:t>
              </a:r>
              <a:endParaRPr sz="1100"/>
            </a:p>
          </p:txBody>
        </p:sp>
        <p:cxnSp>
          <p:nvCxnSpPr>
            <p:cNvPr id="1460" name="Google Shape;1460;p60"/>
            <p:cNvCxnSpPr/>
            <p:nvPr/>
          </p:nvCxnSpPr>
          <p:spPr>
            <a:xfrm>
              <a:off x="169816" y="1729794"/>
              <a:ext cx="685800" cy="0"/>
            </a:xfrm>
            <a:prstGeom prst="straightConnector1">
              <a:avLst/>
            </a:prstGeom>
            <a:noFill/>
            <a:ln cap="flat" cmpd="sng" w="9525">
              <a:solidFill>
                <a:srgbClr val="262626"/>
              </a:solidFill>
              <a:prstDash val="solid"/>
              <a:round/>
              <a:headEnd len="sm" w="sm" type="none"/>
              <a:tailEnd len="sm" w="sm" type="none"/>
            </a:ln>
          </p:spPr>
        </p:cxnSp>
      </p:grpSp>
      <p:grpSp>
        <p:nvGrpSpPr>
          <p:cNvPr id="1461" name="Google Shape;1461;p60"/>
          <p:cNvGrpSpPr/>
          <p:nvPr/>
        </p:nvGrpSpPr>
        <p:grpSpPr>
          <a:xfrm>
            <a:off x="4247433" y="1571112"/>
            <a:ext cx="2247525" cy="401850"/>
            <a:chOff x="6020749" y="1632683"/>
            <a:chExt cx="2996700" cy="535800"/>
          </a:xfrm>
        </p:grpSpPr>
        <p:sp>
          <p:nvSpPr>
            <p:cNvPr id="1462" name="Google Shape;1462;p60"/>
            <p:cNvSpPr/>
            <p:nvPr/>
          </p:nvSpPr>
          <p:spPr>
            <a:xfrm>
              <a:off x="6020749" y="1632683"/>
              <a:ext cx="2996700" cy="535800"/>
            </a:xfrm>
            <a:prstGeom prst="round1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463" name="Google Shape;1463;p60"/>
            <p:cNvSpPr txBox="1"/>
            <p:nvPr/>
          </p:nvSpPr>
          <p:spPr>
            <a:xfrm>
              <a:off x="6151333" y="1762110"/>
              <a:ext cx="25584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FFFFFF"/>
                </a:buClr>
                <a:buSzPts val="900"/>
                <a:buFont typeface="Poppins"/>
                <a:buNone/>
              </a:pPr>
              <a:r>
                <a:rPr lang="en" sz="900" u="none" cap="none" strike="noStrike">
                  <a:solidFill>
                    <a:srgbClr val="FFFFFF"/>
                  </a:solidFill>
                  <a:latin typeface="Poppins"/>
                  <a:ea typeface="Poppins"/>
                  <a:cs typeface="Poppins"/>
                  <a:sym typeface="Poppins"/>
                </a:rPr>
                <a:t>August Current Year</a:t>
              </a:r>
              <a:endParaRPr sz="1100"/>
            </a:p>
          </p:txBody>
        </p:sp>
      </p:grpSp>
      <p:grpSp>
        <p:nvGrpSpPr>
          <p:cNvPr id="1464" name="Google Shape;1464;p60"/>
          <p:cNvGrpSpPr/>
          <p:nvPr/>
        </p:nvGrpSpPr>
        <p:grpSpPr>
          <a:xfrm>
            <a:off x="6264183" y="1572521"/>
            <a:ext cx="387134" cy="387134"/>
            <a:chOff x="7391400" y="2895600"/>
            <a:chExt cx="685800" cy="685800"/>
          </a:xfrm>
        </p:grpSpPr>
        <p:sp>
          <p:nvSpPr>
            <p:cNvPr id="1465" name="Google Shape;1465;p60"/>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466" name="Google Shape;1466;p60"/>
            <p:cNvSpPr/>
            <p:nvPr/>
          </p:nvSpPr>
          <p:spPr>
            <a:xfrm>
              <a:off x="7448550" y="2952750"/>
              <a:ext cx="571500" cy="571500"/>
            </a:xfrm>
            <a:prstGeom prst="ellipse">
              <a:avLst/>
            </a:prstGeom>
            <a:solidFill>
              <a:schemeClr val="accent3"/>
            </a:solidFill>
            <a:ln>
              <a:noFill/>
            </a:ln>
            <a:effectLst>
              <a:outerShdw blurRad="508000" rotWithShape="0" algn="t" dir="5400000" dist="165100">
                <a:srgbClr val="000000">
                  <a:alpha val="2863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467" name="Google Shape;1467;p60"/>
            <p:cNvSpPr/>
            <p:nvPr/>
          </p:nvSpPr>
          <p:spPr>
            <a:xfrm rot="5400000">
              <a:off x="7658088" y="3167052"/>
              <a:ext cx="152400" cy="1314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sp>
        <p:nvSpPr>
          <p:cNvPr id="1468" name="Google Shape;1468;p60"/>
          <p:cNvSpPr txBox="1"/>
          <p:nvPr/>
        </p:nvSpPr>
        <p:spPr>
          <a:xfrm>
            <a:off x="413653" y="2069576"/>
            <a:ext cx="3029100" cy="8451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and have strong scalability.</a:t>
            </a:r>
            <a:endParaRPr sz="900">
              <a:solidFill>
                <a:schemeClr val="dk1"/>
              </a:solidFill>
            </a:endParaRPr>
          </a:p>
        </p:txBody>
      </p:sp>
      <p:sp>
        <p:nvSpPr>
          <p:cNvPr id="1469" name="Google Shape;1469;p60"/>
          <p:cNvSpPr txBox="1"/>
          <p:nvPr>
            <p:ph type="title"/>
          </p:nvPr>
        </p:nvSpPr>
        <p:spPr>
          <a:xfrm>
            <a:off x="413650" y="15402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Text Slide</a:t>
            </a:r>
            <a:endParaRPr/>
          </a:p>
        </p:txBody>
      </p:sp>
      <p:sp>
        <p:nvSpPr>
          <p:cNvPr id="1470" name="Google Shape;1470;p6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1471" name="Google Shape;1471;p60"/>
          <p:cNvGrpSpPr/>
          <p:nvPr/>
        </p:nvGrpSpPr>
        <p:grpSpPr>
          <a:xfrm>
            <a:off x="4288298" y="2260187"/>
            <a:ext cx="3967997" cy="1744424"/>
            <a:chOff x="5657805" y="2743093"/>
            <a:chExt cx="5448300" cy="2395200"/>
          </a:xfrm>
        </p:grpSpPr>
        <p:cxnSp>
          <p:nvCxnSpPr>
            <p:cNvPr id="1472" name="Google Shape;1472;p60"/>
            <p:cNvCxnSpPr/>
            <p:nvPr/>
          </p:nvCxnSpPr>
          <p:spPr>
            <a:xfrm rot="10800000">
              <a:off x="111061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3" name="Google Shape;1473;p60"/>
            <p:cNvCxnSpPr/>
            <p:nvPr/>
          </p:nvCxnSpPr>
          <p:spPr>
            <a:xfrm rot="10800000">
              <a:off x="106108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4" name="Google Shape;1474;p60"/>
            <p:cNvCxnSpPr/>
            <p:nvPr/>
          </p:nvCxnSpPr>
          <p:spPr>
            <a:xfrm rot="10800000">
              <a:off x="101155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5" name="Google Shape;1475;p60"/>
            <p:cNvCxnSpPr/>
            <p:nvPr/>
          </p:nvCxnSpPr>
          <p:spPr>
            <a:xfrm rot="10800000">
              <a:off x="96202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6" name="Google Shape;1476;p60"/>
            <p:cNvCxnSpPr/>
            <p:nvPr/>
          </p:nvCxnSpPr>
          <p:spPr>
            <a:xfrm rot="10800000">
              <a:off x="91249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7" name="Google Shape;1477;p60"/>
            <p:cNvCxnSpPr/>
            <p:nvPr/>
          </p:nvCxnSpPr>
          <p:spPr>
            <a:xfrm rot="10800000">
              <a:off x="86296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8" name="Google Shape;1478;p60"/>
            <p:cNvCxnSpPr/>
            <p:nvPr/>
          </p:nvCxnSpPr>
          <p:spPr>
            <a:xfrm rot="10800000">
              <a:off x="81343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79" name="Google Shape;1479;p60"/>
            <p:cNvCxnSpPr/>
            <p:nvPr/>
          </p:nvCxnSpPr>
          <p:spPr>
            <a:xfrm rot="10800000">
              <a:off x="76390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80" name="Google Shape;1480;p60"/>
            <p:cNvCxnSpPr/>
            <p:nvPr/>
          </p:nvCxnSpPr>
          <p:spPr>
            <a:xfrm rot="10800000">
              <a:off x="71437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81" name="Google Shape;1481;p60"/>
            <p:cNvCxnSpPr/>
            <p:nvPr/>
          </p:nvCxnSpPr>
          <p:spPr>
            <a:xfrm rot="10800000">
              <a:off x="66484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82" name="Google Shape;1482;p60"/>
            <p:cNvCxnSpPr/>
            <p:nvPr/>
          </p:nvCxnSpPr>
          <p:spPr>
            <a:xfrm rot="10800000">
              <a:off x="61531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cxnSp>
          <p:nvCxnSpPr>
            <p:cNvPr id="1483" name="Google Shape;1483;p60"/>
            <p:cNvCxnSpPr/>
            <p:nvPr/>
          </p:nvCxnSpPr>
          <p:spPr>
            <a:xfrm rot="10800000">
              <a:off x="5657805" y="2743093"/>
              <a:ext cx="0" cy="2395200"/>
            </a:xfrm>
            <a:prstGeom prst="straightConnector1">
              <a:avLst/>
            </a:prstGeom>
            <a:noFill/>
            <a:ln cap="flat" cmpd="sng" w="9525">
              <a:solidFill>
                <a:srgbClr val="A5A5A5">
                  <a:alpha val="40000"/>
                </a:srgbClr>
              </a:solidFill>
              <a:prstDash val="dash"/>
              <a:round/>
              <a:headEnd len="sm" w="sm" type="none"/>
              <a:tailEnd len="sm" w="sm" type="none"/>
            </a:ln>
          </p:spPr>
        </p:cxnSp>
      </p:grpSp>
      <p:grpSp>
        <p:nvGrpSpPr>
          <p:cNvPr id="1484" name="Google Shape;1484;p60"/>
          <p:cNvGrpSpPr/>
          <p:nvPr/>
        </p:nvGrpSpPr>
        <p:grpSpPr>
          <a:xfrm>
            <a:off x="4086917" y="4095112"/>
            <a:ext cx="4370674" cy="207784"/>
            <a:chOff x="5381297" y="5262557"/>
            <a:chExt cx="6001200" cy="285300"/>
          </a:xfrm>
        </p:grpSpPr>
        <p:sp>
          <p:nvSpPr>
            <p:cNvPr id="1485" name="Google Shape;1485;p60"/>
            <p:cNvSpPr txBox="1"/>
            <p:nvPr/>
          </p:nvSpPr>
          <p:spPr>
            <a:xfrm>
              <a:off x="53812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Jan</a:t>
              </a:r>
              <a:endParaRPr sz="1100"/>
            </a:p>
          </p:txBody>
        </p:sp>
        <p:sp>
          <p:nvSpPr>
            <p:cNvPr id="1486" name="Google Shape;1486;p60"/>
            <p:cNvSpPr txBox="1"/>
            <p:nvPr/>
          </p:nvSpPr>
          <p:spPr>
            <a:xfrm>
              <a:off x="58765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Feb</a:t>
              </a:r>
              <a:endParaRPr sz="1100"/>
            </a:p>
          </p:txBody>
        </p:sp>
        <p:sp>
          <p:nvSpPr>
            <p:cNvPr id="1487" name="Google Shape;1487;p60"/>
            <p:cNvSpPr txBox="1"/>
            <p:nvPr/>
          </p:nvSpPr>
          <p:spPr>
            <a:xfrm>
              <a:off x="63718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Mar</a:t>
              </a:r>
              <a:endParaRPr sz="1100"/>
            </a:p>
          </p:txBody>
        </p:sp>
        <p:sp>
          <p:nvSpPr>
            <p:cNvPr id="1488" name="Google Shape;1488;p60"/>
            <p:cNvSpPr txBox="1"/>
            <p:nvPr/>
          </p:nvSpPr>
          <p:spPr>
            <a:xfrm>
              <a:off x="68671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Apr</a:t>
              </a:r>
              <a:endParaRPr sz="1100"/>
            </a:p>
          </p:txBody>
        </p:sp>
        <p:sp>
          <p:nvSpPr>
            <p:cNvPr id="1489" name="Google Shape;1489;p60"/>
            <p:cNvSpPr txBox="1"/>
            <p:nvPr/>
          </p:nvSpPr>
          <p:spPr>
            <a:xfrm>
              <a:off x="73624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May</a:t>
              </a:r>
              <a:endParaRPr sz="1100"/>
            </a:p>
          </p:txBody>
        </p:sp>
        <p:sp>
          <p:nvSpPr>
            <p:cNvPr id="1490" name="Google Shape;1490;p60"/>
            <p:cNvSpPr txBox="1"/>
            <p:nvPr/>
          </p:nvSpPr>
          <p:spPr>
            <a:xfrm>
              <a:off x="78577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Jun</a:t>
              </a:r>
              <a:endParaRPr sz="1100"/>
            </a:p>
          </p:txBody>
        </p:sp>
        <p:sp>
          <p:nvSpPr>
            <p:cNvPr id="1491" name="Google Shape;1491;p60"/>
            <p:cNvSpPr txBox="1"/>
            <p:nvPr/>
          </p:nvSpPr>
          <p:spPr>
            <a:xfrm>
              <a:off x="83530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Jul</a:t>
              </a:r>
              <a:endParaRPr sz="1100"/>
            </a:p>
          </p:txBody>
        </p:sp>
        <p:sp>
          <p:nvSpPr>
            <p:cNvPr id="1492" name="Google Shape;1492;p60"/>
            <p:cNvSpPr txBox="1"/>
            <p:nvPr/>
          </p:nvSpPr>
          <p:spPr>
            <a:xfrm>
              <a:off x="88483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Aug</a:t>
              </a:r>
              <a:endParaRPr sz="1100"/>
            </a:p>
          </p:txBody>
        </p:sp>
        <p:sp>
          <p:nvSpPr>
            <p:cNvPr id="1493" name="Google Shape;1493;p60"/>
            <p:cNvSpPr txBox="1"/>
            <p:nvPr/>
          </p:nvSpPr>
          <p:spPr>
            <a:xfrm>
              <a:off x="93436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Sep</a:t>
              </a:r>
              <a:endParaRPr sz="1100"/>
            </a:p>
          </p:txBody>
        </p:sp>
        <p:sp>
          <p:nvSpPr>
            <p:cNvPr id="1494" name="Google Shape;1494;p60"/>
            <p:cNvSpPr txBox="1"/>
            <p:nvPr/>
          </p:nvSpPr>
          <p:spPr>
            <a:xfrm>
              <a:off x="98389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Oct</a:t>
              </a:r>
              <a:endParaRPr sz="1100"/>
            </a:p>
          </p:txBody>
        </p:sp>
        <p:sp>
          <p:nvSpPr>
            <p:cNvPr id="1495" name="Google Shape;1495;p60"/>
            <p:cNvSpPr txBox="1"/>
            <p:nvPr/>
          </p:nvSpPr>
          <p:spPr>
            <a:xfrm>
              <a:off x="103342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Nov</a:t>
              </a:r>
              <a:endParaRPr sz="1100"/>
            </a:p>
          </p:txBody>
        </p:sp>
        <p:sp>
          <p:nvSpPr>
            <p:cNvPr id="1496" name="Google Shape;1496;p60"/>
            <p:cNvSpPr txBox="1"/>
            <p:nvPr/>
          </p:nvSpPr>
          <p:spPr>
            <a:xfrm>
              <a:off x="10829597" y="5262557"/>
              <a:ext cx="552900" cy="285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0A1A3"/>
                </a:buClr>
                <a:buSzPts val="900"/>
                <a:buFont typeface="Poppins"/>
                <a:buNone/>
              </a:pPr>
              <a:r>
                <a:rPr lang="en" sz="900" u="none" cap="none" strike="noStrike">
                  <a:solidFill>
                    <a:srgbClr val="A0A1A3"/>
                  </a:solidFill>
                  <a:latin typeface="Poppins"/>
                  <a:ea typeface="Poppins"/>
                  <a:cs typeface="Poppins"/>
                  <a:sym typeface="Poppins"/>
                </a:rPr>
                <a:t>Dec</a:t>
              </a:r>
              <a:endParaRPr sz="1100"/>
            </a:p>
          </p:txBody>
        </p:sp>
      </p:grpSp>
      <p:sp>
        <p:nvSpPr>
          <p:cNvPr id="1497" name="Google Shape;1497;p60"/>
          <p:cNvSpPr/>
          <p:nvPr/>
        </p:nvSpPr>
        <p:spPr>
          <a:xfrm>
            <a:off x="4288298" y="2260265"/>
            <a:ext cx="3960544" cy="1743329"/>
          </a:xfrm>
          <a:custGeom>
            <a:rect b="b" l="l" r="r" t="t"/>
            <a:pathLst>
              <a:path extrusionOk="0" h="2206172" w="5254171">
                <a:moveTo>
                  <a:pt x="0" y="2206172"/>
                </a:moveTo>
                <a:lnTo>
                  <a:pt x="361127" y="1683080"/>
                </a:lnTo>
                <a:lnTo>
                  <a:pt x="1046759" y="1466521"/>
                </a:lnTo>
                <a:lnTo>
                  <a:pt x="1522847" y="1102221"/>
                </a:lnTo>
                <a:lnTo>
                  <a:pt x="2238659" y="1204686"/>
                </a:lnTo>
                <a:lnTo>
                  <a:pt x="2670628" y="725715"/>
                </a:lnTo>
                <a:lnTo>
                  <a:pt x="3135085" y="537029"/>
                </a:lnTo>
                <a:lnTo>
                  <a:pt x="3715657" y="725715"/>
                </a:lnTo>
                <a:lnTo>
                  <a:pt x="4238171" y="406400"/>
                </a:lnTo>
                <a:lnTo>
                  <a:pt x="4789714" y="522515"/>
                </a:lnTo>
                <a:lnTo>
                  <a:pt x="5254171" y="0"/>
                </a:lnTo>
                <a:cubicBezTo>
                  <a:pt x="5253717" y="764419"/>
                  <a:pt x="5253264" y="1438351"/>
                  <a:pt x="5252810" y="2202770"/>
                </a:cubicBezTo>
                <a:lnTo>
                  <a:pt x="0" y="2206172"/>
                </a:lnTo>
                <a:close/>
              </a:path>
            </a:pathLst>
          </a:custGeom>
          <a:gradFill>
            <a:gsLst>
              <a:gs pos="0">
                <a:srgbClr val="A5A5A5">
                  <a:alpha val="20000"/>
                </a:srgbClr>
              </a:gs>
              <a:gs pos="1000">
                <a:srgbClr val="A5A5A5">
                  <a:alpha val="20000"/>
                </a:srgbClr>
              </a:gs>
              <a:gs pos="100000">
                <a:srgbClr val="A5A5A5">
                  <a:alpha val="0"/>
                </a:srgbClr>
              </a:gs>
            </a:gsLst>
            <a:lin ang="5400700" scaled="0"/>
          </a:gradFill>
          <a:ln cap="flat" cmpd="sng" w="127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498" name="Google Shape;1498;p60"/>
          <p:cNvSpPr/>
          <p:nvPr/>
        </p:nvSpPr>
        <p:spPr>
          <a:xfrm>
            <a:off x="8241119" y="2235672"/>
            <a:ext cx="52875" cy="184777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sp>
        <p:nvSpPr>
          <p:cNvPr id="1499" name="Google Shape;1499;p60"/>
          <p:cNvSpPr/>
          <p:nvPr/>
        </p:nvSpPr>
        <p:spPr>
          <a:xfrm>
            <a:off x="4188834" y="3993049"/>
            <a:ext cx="4166823" cy="9045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cxnSp>
        <p:nvCxnSpPr>
          <p:cNvPr id="1500" name="Google Shape;1500;p60"/>
          <p:cNvCxnSpPr/>
          <p:nvPr/>
        </p:nvCxnSpPr>
        <p:spPr>
          <a:xfrm rot="10800000">
            <a:off x="5698782" y="3169274"/>
            <a:ext cx="0" cy="253200"/>
          </a:xfrm>
          <a:prstGeom prst="straightConnector1">
            <a:avLst/>
          </a:prstGeom>
          <a:noFill/>
          <a:ln cap="flat" cmpd="sng" w="12700">
            <a:solidFill>
              <a:schemeClr val="accent1"/>
            </a:solidFill>
            <a:prstDash val="solid"/>
            <a:round/>
            <a:headEnd len="sm" w="sm" type="oval"/>
            <a:tailEnd len="sm" w="sm" type="none"/>
          </a:ln>
        </p:spPr>
      </p:cxnSp>
      <p:grpSp>
        <p:nvGrpSpPr>
          <p:cNvPr id="1501" name="Google Shape;1501;p60"/>
          <p:cNvGrpSpPr/>
          <p:nvPr/>
        </p:nvGrpSpPr>
        <p:grpSpPr>
          <a:xfrm>
            <a:off x="6033578" y="3224595"/>
            <a:ext cx="2684700" cy="756450"/>
            <a:chOff x="6739851" y="3305678"/>
            <a:chExt cx="3579600" cy="1008600"/>
          </a:xfrm>
        </p:grpSpPr>
        <p:sp>
          <p:nvSpPr>
            <p:cNvPr id="1502" name="Google Shape;1502;p60"/>
            <p:cNvSpPr/>
            <p:nvPr/>
          </p:nvSpPr>
          <p:spPr>
            <a:xfrm>
              <a:off x="6739851" y="3305678"/>
              <a:ext cx="3579600" cy="1008600"/>
            </a:xfrm>
            <a:prstGeom prst="roundRect">
              <a:avLst>
                <a:gd fmla="val 15678"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sz="1400" u="none" cap="none" strike="noStrike">
                <a:solidFill>
                  <a:srgbClr val="FFFFFF"/>
                </a:solidFill>
                <a:latin typeface="Poppins"/>
                <a:ea typeface="Poppins"/>
                <a:cs typeface="Poppins"/>
                <a:sym typeface="Poppins"/>
              </a:endParaRPr>
            </a:p>
          </p:txBody>
        </p:sp>
        <p:grpSp>
          <p:nvGrpSpPr>
            <p:cNvPr id="1503" name="Google Shape;1503;p60"/>
            <p:cNvGrpSpPr/>
            <p:nvPr/>
          </p:nvGrpSpPr>
          <p:grpSpPr>
            <a:xfrm>
              <a:off x="6987330" y="3381460"/>
              <a:ext cx="2539800" cy="684692"/>
              <a:chOff x="7828592" y="3004736"/>
              <a:chExt cx="2539800" cy="684692"/>
            </a:xfrm>
          </p:grpSpPr>
          <p:sp>
            <p:nvSpPr>
              <p:cNvPr id="1504" name="Google Shape;1504;p60"/>
              <p:cNvSpPr txBox="1"/>
              <p:nvPr/>
            </p:nvSpPr>
            <p:spPr>
              <a:xfrm>
                <a:off x="7828592" y="3004736"/>
                <a:ext cx="20646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262626"/>
                  </a:buClr>
                  <a:buSzPts val="1500"/>
                  <a:buFont typeface="Poppins"/>
                  <a:buNone/>
                </a:pPr>
                <a:r>
                  <a:rPr lang="en" sz="1500" u="none" cap="none" strike="noStrike">
                    <a:solidFill>
                      <a:schemeClr val="dk1"/>
                    </a:solidFill>
                    <a:latin typeface="Poppins"/>
                    <a:ea typeface="Poppins"/>
                    <a:cs typeface="Poppins"/>
                    <a:sym typeface="Poppins"/>
                  </a:rPr>
                  <a:t>$22,600.00</a:t>
                </a:r>
                <a:endParaRPr sz="1100">
                  <a:solidFill>
                    <a:schemeClr val="dk1"/>
                  </a:solidFill>
                </a:endParaRPr>
              </a:p>
            </p:txBody>
          </p:sp>
          <p:sp>
            <p:nvSpPr>
              <p:cNvPr id="1505" name="Google Shape;1505;p60"/>
              <p:cNvSpPr txBox="1"/>
              <p:nvPr/>
            </p:nvSpPr>
            <p:spPr>
              <a:xfrm>
                <a:off x="7828592" y="3432928"/>
                <a:ext cx="25398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A0A1A3"/>
                  </a:buClr>
                  <a:buSzPts val="800"/>
                  <a:buFont typeface="Poppins"/>
                  <a:buNone/>
                </a:pPr>
                <a:r>
                  <a:rPr lang="en" sz="800" u="none" cap="none" strike="noStrike">
                    <a:solidFill>
                      <a:schemeClr val="dk1"/>
                    </a:solidFill>
                    <a:latin typeface="Poppins"/>
                    <a:ea typeface="Poppins"/>
                    <a:cs typeface="Poppins"/>
                    <a:sym typeface="Poppins"/>
                  </a:rPr>
                  <a:t>Overall sales increase: 23%</a:t>
                </a:r>
                <a:endParaRPr sz="1100">
                  <a:solidFill>
                    <a:schemeClr val="dk1"/>
                  </a:solidFill>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grpSp>
        <p:nvGrpSpPr>
          <p:cNvPr id="1510" name="Google Shape;1510;p61"/>
          <p:cNvGrpSpPr/>
          <p:nvPr/>
        </p:nvGrpSpPr>
        <p:grpSpPr>
          <a:xfrm>
            <a:off x="127362" y="783496"/>
            <a:ext cx="3667091" cy="192375"/>
            <a:chOff x="169816" y="1549961"/>
            <a:chExt cx="4889455" cy="256500"/>
          </a:xfrm>
        </p:grpSpPr>
        <p:sp>
          <p:nvSpPr>
            <p:cNvPr id="1511" name="Google Shape;1511;p61"/>
            <p:cNvSpPr txBox="1"/>
            <p:nvPr/>
          </p:nvSpPr>
          <p:spPr>
            <a:xfrm>
              <a:off x="1020671" y="1549961"/>
              <a:ext cx="4038600" cy="256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7F7F7F"/>
                </a:buClr>
                <a:buSzPts val="800"/>
                <a:buFont typeface="Poppins"/>
                <a:buNone/>
              </a:pPr>
              <a:r>
                <a:rPr lang="en" sz="800" u="none" cap="none" strike="noStrike">
                  <a:solidFill>
                    <a:srgbClr val="7F7F7F"/>
                  </a:solidFill>
                  <a:latin typeface="Poppins"/>
                  <a:ea typeface="Poppins"/>
                  <a:cs typeface="Poppins"/>
                  <a:sym typeface="Poppins"/>
                </a:rPr>
                <a:t>Subtitle goes here</a:t>
              </a:r>
              <a:endParaRPr sz="1100"/>
            </a:p>
          </p:txBody>
        </p:sp>
        <p:cxnSp>
          <p:nvCxnSpPr>
            <p:cNvPr id="1512" name="Google Shape;1512;p61"/>
            <p:cNvCxnSpPr/>
            <p:nvPr/>
          </p:nvCxnSpPr>
          <p:spPr>
            <a:xfrm>
              <a:off x="169816" y="1729794"/>
              <a:ext cx="685800" cy="0"/>
            </a:xfrm>
            <a:prstGeom prst="straightConnector1">
              <a:avLst/>
            </a:prstGeom>
            <a:noFill/>
            <a:ln cap="flat" cmpd="sng" w="9525">
              <a:solidFill>
                <a:srgbClr val="262626"/>
              </a:solidFill>
              <a:prstDash val="solid"/>
              <a:round/>
              <a:headEnd len="sm" w="sm" type="none"/>
              <a:tailEnd len="sm" w="sm" type="none"/>
            </a:ln>
          </p:spPr>
        </p:cxnSp>
      </p:grpSp>
      <p:sp>
        <p:nvSpPr>
          <p:cNvPr id="1513" name="Google Shape;1513;p61"/>
          <p:cNvSpPr txBox="1"/>
          <p:nvPr>
            <p:ph type="title"/>
          </p:nvPr>
        </p:nvSpPr>
        <p:spPr>
          <a:xfrm>
            <a:off x="413650" y="1161300"/>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Table Slide</a:t>
            </a:r>
            <a:endParaRPr/>
          </a:p>
        </p:txBody>
      </p:sp>
      <p:sp>
        <p:nvSpPr>
          <p:cNvPr id="1514" name="Google Shape;1514;p6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515" name="Google Shape;1515;p61"/>
          <p:cNvSpPr/>
          <p:nvPr/>
        </p:nvSpPr>
        <p:spPr>
          <a:xfrm>
            <a:off x="413655" y="1741232"/>
            <a:ext cx="6600300" cy="2814000"/>
          </a:xfrm>
          <a:prstGeom prst="roundRect">
            <a:avLst>
              <a:gd fmla="val 4638"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aphicFrame>
        <p:nvGraphicFramePr>
          <p:cNvPr id="1516" name="Google Shape;1516;p61"/>
          <p:cNvGraphicFramePr/>
          <p:nvPr/>
        </p:nvGraphicFramePr>
        <p:xfrm>
          <a:off x="611329" y="1933304"/>
          <a:ext cx="3000000" cy="3000000"/>
        </p:xfrm>
        <a:graphic>
          <a:graphicData uri="http://schemas.openxmlformats.org/drawingml/2006/table">
            <a:tbl>
              <a:tblPr bandRow="1" firstRow="1">
                <a:noFill/>
                <a:tableStyleId>{840E3505-B8DA-40DA-B6A1-CB1CB6738480}</a:tableStyleId>
              </a:tblPr>
              <a:tblGrid>
                <a:gridCol w="3294000"/>
                <a:gridCol w="891000"/>
                <a:gridCol w="891000"/>
                <a:gridCol w="891000"/>
              </a:tblGrid>
              <a:tr h="270000">
                <a:tc>
                  <a:txBody>
                    <a:bodyPr/>
                    <a:lstStyle/>
                    <a:p>
                      <a:pPr indent="0" lvl="0" marL="50800" marR="0" rtl="0" algn="l">
                        <a:spcBef>
                          <a:spcPts val="0"/>
                        </a:spcBef>
                        <a:spcAft>
                          <a:spcPts val="0"/>
                        </a:spcAft>
                        <a:buNone/>
                      </a:pPr>
                      <a:r>
                        <a:rPr i="0" lang="en" sz="900" u="none" cap="none" strike="noStrike">
                          <a:solidFill>
                            <a:schemeClr val="lt1"/>
                          </a:solidFill>
                          <a:latin typeface="Poppins"/>
                          <a:ea typeface="Poppins"/>
                          <a:cs typeface="Poppins"/>
                          <a:sym typeface="Poppins"/>
                        </a:rPr>
                        <a:t>DESCRIPTION </a:t>
                      </a:r>
                      <a:endParaRPr sz="1100"/>
                    </a:p>
                  </a:txBody>
                  <a:tcPr marT="34300" marB="34300" marR="68600" marL="274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i="0" lang="en" sz="900" u="none" cap="none" strike="noStrike">
                          <a:solidFill>
                            <a:schemeClr val="lt1"/>
                          </a:solidFill>
                          <a:latin typeface="Poppins"/>
                          <a:ea typeface="Poppins"/>
                          <a:cs typeface="Poppins"/>
                          <a:sym typeface="Poppins"/>
                        </a:rPr>
                        <a:t>VALUE A</a:t>
                      </a:r>
                      <a:endParaRPr sz="1100"/>
                    </a:p>
                  </a:txBody>
                  <a:tcPr marT="34300" marB="34300" marR="68600" marL="68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i="0" lang="en" sz="900" u="none" cap="none" strike="noStrike">
                          <a:solidFill>
                            <a:schemeClr val="lt1"/>
                          </a:solidFill>
                          <a:latin typeface="Poppins"/>
                          <a:ea typeface="Poppins"/>
                          <a:cs typeface="Poppins"/>
                          <a:sym typeface="Poppins"/>
                        </a:rPr>
                        <a:t>VALUE B</a:t>
                      </a:r>
                      <a:endParaRPr sz="1100"/>
                    </a:p>
                  </a:txBody>
                  <a:tcPr marT="34300" marB="34300" marR="68600" marL="68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i="0" lang="en" sz="900" u="none" cap="none" strike="noStrike">
                          <a:solidFill>
                            <a:schemeClr val="lt1"/>
                          </a:solidFill>
                          <a:latin typeface="Poppins"/>
                          <a:ea typeface="Poppins"/>
                          <a:cs typeface="Poppins"/>
                          <a:sym typeface="Poppins"/>
                        </a:rPr>
                        <a:t>VALUE C</a:t>
                      </a:r>
                      <a:endParaRPr sz="1100"/>
                    </a:p>
                  </a:txBody>
                  <a:tcPr marT="34300" marB="34300" marR="68600" marL="68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New customer acquisition</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8</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alpha val="74900"/>
                      </a:schemeClr>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423</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12</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270000">
                <a:tc>
                  <a:txBody>
                    <a:bodyPr/>
                    <a:lstStyle/>
                    <a:p>
                      <a:pPr indent="0" lvl="0" marL="50800" marR="0" rtl="0" algn="l">
                        <a:lnSpc>
                          <a:spcPct val="100000"/>
                        </a:lnSpc>
                        <a:spcBef>
                          <a:spcPts val="0"/>
                        </a:spcBef>
                        <a:spcAft>
                          <a:spcPts val="0"/>
                        </a:spcAft>
                        <a:buClr>
                          <a:srgbClr val="A0A1A3"/>
                        </a:buClr>
                        <a:buSzPts val="800"/>
                        <a:buFont typeface="Poppins"/>
                        <a:buNone/>
                      </a:pPr>
                      <a:r>
                        <a:rPr i="0" lang="en" sz="800" u="none" cap="none" strike="noStrike">
                          <a:latin typeface="Poppins"/>
                          <a:ea typeface="Poppins"/>
                          <a:cs typeface="Poppins"/>
                          <a:sym typeface="Poppins"/>
                        </a:rPr>
                        <a:t>Sales funnel re-strategizing</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8</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856</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12</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Organization wide workflow innovation</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9</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B7B7"/>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343</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12</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Rebranding and brand image improvement</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7</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565</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34</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Social media campaigns and experiments</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7</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0</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9999"/>
                    </a:solidFill>
                  </a:tcPr>
                </a:tc>
                <a:tc>
                  <a:txBody>
                    <a:bodyPr/>
                    <a:lstStyle/>
                    <a:p>
                      <a:pPr indent="0" lvl="0" marL="0" marR="0" rtl="0" algn="ctr">
                        <a:spcBef>
                          <a:spcPts val="0"/>
                        </a:spcBef>
                        <a:spcAft>
                          <a:spcPts val="0"/>
                        </a:spcAft>
                        <a:buNone/>
                      </a:pPr>
                      <a:r>
                        <a:rPr i="0" lang="en" sz="800" u="none" cap="none" strike="noStrike">
                          <a:solidFill>
                            <a:schemeClr val="lt1"/>
                          </a:solidFill>
                          <a:latin typeface="Poppins"/>
                          <a:ea typeface="Poppins"/>
                          <a:cs typeface="Poppins"/>
                          <a:sym typeface="Poppins"/>
                        </a:rPr>
                        <a:t>36</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9999"/>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New product development and rollout</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0</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323</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80</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User testing and referral program</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6</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55</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B7B7"/>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12</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270000">
                <a:tc>
                  <a:txBody>
                    <a:bodyPr/>
                    <a:lstStyle/>
                    <a:p>
                      <a:pPr indent="0" lvl="0" marL="50800" marR="0" rtl="0" algn="l">
                        <a:spcBef>
                          <a:spcPts val="0"/>
                        </a:spcBef>
                        <a:spcAft>
                          <a:spcPts val="0"/>
                        </a:spcAft>
                        <a:buNone/>
                      </a:pPr>
                      <a:r>
                        <a:rPr i="0" lang="en" sz="800" u="none" cap="none" strike="noStrike">
                          <a:latin typeface="Poppins"/>
                          <a:ea typeface="Poppins"/>
                          <a:cs typeface="Poppins"/>
                          <a:sym typeface="Poppins"/>
                        </a:rPr>
                        <a:t>Ongoing retention and continuous improvement</a:t>
                      </a:r>
                      <a:endParaRPr sz="1100">
                        <a:latin typeface="Poppins"/>
                        <a:ea typeface="Poppins"/>
                        <a:cs typeface="Poppins"/>
                        <a:sym typeface="Poppins"/>
                      </a:endParaRPr>
                    </a:p>
                  </a:txBody>
                  <a:tcPr marT="34300" marB="34300" marR="68600" marL="274325"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3</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58</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i="0" lang="en" sz="800" u="none" cap="none" strike="noStrike">
                          <a:latin typeface="Poppins"/>
                          <a:ea typeface="Poppins"/>
                          <a:cs typeface="Poppins"/>
                          <a:sym typeface="Poppins"/>
                        </a:rPr>
                        <a:t>12</a:t>
                      </a:r>
                      <a:endParaRPr sz="1100">
                        <a:latin typeface="Poppins"/>
                        <a:ea typeface="Poppins"/>
                        <a:cs typeface="Poppins"/>
                        <a:sym typeface="Poppins"/>
                      </a:endParaRPr>
                    </a:p>
                  </a:txBody>
                  <a:tcPr marT="34300" marB="34300" marR="68600" marL="68600" anchor="ctr">
                    <a:lnL cap="flat" cmpd="sng" w="12700">
                      <a:solidFill>
                        <a:srgbClr val="A6A6A6">
                          <a:alpha val="0"/>
                        </a:srgbClr>
                      </a:solidFill>
                      <a:prstDash val="solid"/>
                      <a:round/>
                      <a:headEnd len="sm" w="sm" type="none"/>
                      <a:tailEnd len="sm" w="sm" type="none"/>
                    </a:lnL>
                    <a:lnR cap="flat" cmpd="sng" w="12700">
                      <a:solidFill>
                        <a:srgbClr val="A6A6A6">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bl>
          </a:graphicData>
        </a:graphic>
      </p:graphicFrame>
      <p:grpSp>
        <p:nvGrpSpPr>
          <p:cNvPr id="1517" name="Google Shape;1517;p61"/>
          <p:cNvGrpSpPr/>
          <p:nvPr/>
        </p:nvGrpSpPr>
        <p:grpSpPr>
          <a:xfrm>
            <a:off x="6776004" y="1741232"/>
            <a:ext cx="531225" cy="2814075"/>
            <a:chOff x="9851672" y="2144109"/>
            <a:chExt cx="708300" cy="3752100"/>
          </a:xfrm>
        </p:grpSpPr>
        <p:sp>
          <p:nvSpPr>
            <p:cNvPr id="1518" name="Google Shape;1518;p61"/>
            <p:cNvSpPr/>
            <p:nvPr/>
          </p:nvSpPr>
          <p:spPr>
            <a:xfrm>
              <a:off x="9851672" y="2144109"/>
              <a:ext cx="708300" cy="37521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900">
                <a:solidFill>
                  <a:schemeClr val="lt1"/>
                </a:solidFill>
                <a:latin typeface="Poppins"/>
                <a:ea typeface="Poppins"/>
                <a:cs typeface="Poppins"/>
                <a:sym typeface="Poppins"/>
              </a:endParaRPr>
            </a:p>
          </p:txBody>
        </p:sp>
        <p:grpSp>
          <p:nvGrpSpPr>
            <p:cNvPr id="1519" name="Google Shape;1519;p61"/>
            <p:cNvGrpSpPr/>
            <p:nvPr/>
          </p:nvGrpSpPr>
          <p:grpSpPr>
            <a:xfrm>
              <a:off x="10067383" y="2398060"/>
              <a:ext cx="276900" cy="3244425"/>
              <a:chOff x="10074144" y="3790950"/>
              <a:chExt cx="276900" cy="3244425"/>
            </a:xfrm>
          </p:grpSpPr>
          <p:sp>
            <p:nvSpPr>
              <p:cNvPr id="1520" name="Google Shape;1520;p61"/>
              <p:cNvSpPr txBox="1"/>
              <p:nvPr/>
            </p:nvSpPr>
            <p:spPr>
              <a:xfrm rot="5400000">
                <a:off x="9776244" y="4088850"/>
                <a:ext cx="8727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YEAR 1</a:t>
                </a:r>
                <a:endParaRPr sz="1100"/>
              </a:p>
            </p:txBody>
          </p:sp>
          <p:sp>
            <p:nvSpPr>
              <p:cNvPr id="1521" name="Google Shape;1521;p61"/>
              <p:cNvSpPr txBox="1"/>
              <p:nvPr/>
            </p:nvSpPr>
            <p:spPr>
              <a:xfrm rot="5400000">
                <a:off x="9776244" y="4879425"/>
                <a:ext cx="8727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YEAR 2</a:t>
                </a:r>
                <a:endParaRPr sz="1100"/>
              </a:p>
            </p:txBody>
          </p:sp>
          <p:sp>
            <p:nvSpPr>
              <p:cNvPr id="1522" name="Google Shape;1522;p61"/>
              <p:cNvSpPr txBox="1"/>
              <p:nvPr/>
            </p:nvSpPr>
            <p:spPr>
              <a:xfrm rot="5400000">
                <a:off x="9776244" y="5670000"/>
                <a:ext cx="8727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YEAR 3</a:t>
                </a:r>
                <a:endParaRPr sz="1100"/>
              </a:p>
            </p:txBody>
          </p:sp>
          <p:sp>
            <p:nvSpPr>
              <p:cNvPr id="1523" name="Google Shape;1523;p61"/>
              <p:cNvSpPr txBox="1"/>
              <p:nvPr/>
            </p:nvSpPr>
            <p:spPr>
              <a:xfrm rot="5400000">
                <a:off x="9776244" y="6460575"/>
                <a:ext cx="872700" cy="276900"/>
              </a:xfrm>
              <a:prstGeom prst="rect">
                <a:avLst/>
              </a:prstGeom>
              <a:solidFill>
                <a:schemeClr val="dk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YEAR 4</a:t>
                </a:r>
                <a:endParaRPr sz="1100"/>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cxnSp>
        <p:nvCxnSpPr>
          <p:cNvPr id="208" name="Google Shape;208;p26"/>
          <p:cNvCxnSpPr/>
          <p:nvPr/>
        </p:nvCxnSpPr>
        <p:spPr>
          <a:xfrm>
            <a:off x="2868871" y="2523301"/>
            <a:ext cx="700800" cy="0"/>
          </a:xfrm>
          <a:prstGeom prst="straightConnector1">
            <a:avLst/>
          </a:prstGeom>
          <a:noFill/>
          <a:ln cap="flat" cmpd="sng" w="12700">
            <a:solidFill>
              <a:schemeClr val="accent4"/>
            </a:solidFill>
            <a:prstDash val="solid"/>
            <a:miter lim="800000"/>
            <a:headEnd len="sm" w="sm" type="none"/>
            <a:tailEnd len="sm" w="sm" type="oval"/>
          </a:ln>
        </p:spPr>
      </p:cxnSp>
      <p:sp>
        <p:nvSpPr>
          <p:cNvPr id="209" name="Google Shape;209;p26"/>
          <p:cNvSpPr txBox="1"/>
          <p:nvPr/>
        </p:nvSpPr>
        <p:spPr>
          <a:xfrm>
            <a:off x="637297" y="2952834"/>
            <a:ext cx="2004900" cy="1323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0" i="0" lang="en" sz="900" u="none" cap="none" strike="noStrike">
                <a:solidFill>
                  <a:schemeClr val="lt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&amp; have strong scalability.</a:t>
            </a:r>
            <a:endParaRPr sz="900">
              <a:solidFill>
                <a:schemeClr val="lt1"/>
              </a:solidFill>
            </a:endParaRPr>
          </a:p>
        </p:txBody>
      </p:sp>
      <p:sp>
        <p:nvSpPr>
          <p:cNvPr id="210" name="Google Shape;210;p26"/>
          <p:cNvSpPr txBox="1"/>
          <p:nvPr/>
        </p:nvSpPr>
        <p:spPr>
          <a:xfrm>
            <a:off x="6501801" y="2952834"/>
            <a:ext cx="2004900" cy="1323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0" i="0" lang="en" sz="900" u="none" cap="none" strike="noStrike">
                <a:solidFill>
                  <a:schemeClr val="lt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&amp; have strong scalability.</a:t>
            </a:r>
            <a:endParaRPr sz="900">
              <a:solidFill>
                <a:schemeClr val="lt1"/>
              </a:solidFill>
            </a:endParaRPr>
          </a:p>
        </p:txBody>
      </p:sp>
      <p:sp>
        <p:nvSpPr>
          <p:cNvPr id="211" name="Google Shape;211;p26"/>
          <p:cNvSpPr txBox="1"/>
          <p:nvPr/>
        </p:nvSpPr>
        <p:spPr>
          <a:xfrm>
            <a:off x="3569562" y="2952834"/>
            <a:ext cx="2004900" cy="13230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0" i="0" lang="en" sz="900" u="none" cap="none" strike="noStrike">
                <a:solidFill>
                  <a:schemeClr val="lt1"/>
                </a:solidFill>
                <a:latin typeface="Poppins"/>
                <a:ea typeface="Poppins"/>
                <a:cs typeface="Poppins"/>
                <a:sym typeface="Poppins"/>
              </a:rPr>
              <a:t>In 2018, we saw the current problem in the market and brought up a solution that can help resolving this problem. We believe that our product resolves our demographic’s biggest pain points &amp; have strong scalability.</a:t>
            </a:r>
            <a:endParaRPr sz="900">
              <a:solidFill>
                <a:schemeClr val="lt1"/>
              </a:solidFill>
            </a:endParaRPr>
          </a:p>
        </p:txBody>
      </p:sp>
      <p:cxnSp>
        <p:nvCxnSpPr>
          <p:cNvPr id="212" name="Google Shape;212;p26"/>
          <p:cNvCxnSpPr/>
          <p:nvPr/>
        </p:nvCxnSpPr>
        <p:spPr>
          <a:xfrm>
            <a:off x="5771884" y="2523301"/>
            <a:ext cx="700800" cy="0"/>
          </a:xfrm>
          <a:prstGeom prst="straightConnector1">
            <a:avLst/>
          </a:prstGeom>
          <a:noFill/>
          <a:ln cap="flat" cmpd="sng" w="12700">
            <a:solidFill>
              <a:schemeClr val="accent4"/>
            </a:solidFill>
            <a:prstDash val="solid"/>
            <a:miter lim="800000"/>
            <a:headEnd len="sm" w="sm" type="none"/>
            <a:tailEnd len="sm" w="sm" type="oval"/>
          </a:ln>
        </p:spPr>
      </p:cxnSp>
      <p:cxnSp>
        <p:nvCxnSpPr>
          <p:cNvPr id="213" name="Google Shape;213;p26"/>
          <p:cNvCxnSpPr/>
          <p:nvPr/>
        </p:nvCxnSpPr>
        <p:spPr>
          <a:xfrm>
            <a:off x="8279848" y="2523158"/>
            <a:ext cx="683100" cy="0"/>
          </a:xfrm>
          <a:prstGeom prst="straightConnector1">
            <a:avLst/>
          </a:prstGeom>
          <a:noFill/>
          <a:ln cap="flat" cmpd="sng" w="12700">
            <a:solidFill>
              <a:schemeClr val="accent4"/>
            </a:solidFill>
            <a:prstDash val="solid"/>
            <a:miter lim="800000"/>
            <a:headEnd len="sm" w="sm" type="none"/>
            <a:tailEnd len="sm" w="sm" type="stealth"/>
          </a:ln>
        </p:spPr>
      </p:cxnSp>
      <p:sp>
        <p:nvSpPr>
          <p:cNvPr id="214" name="Google Shape;214;p2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History</a:t>
            </a:r>
            <a:endParaRPr/>
          </a:p>
        </p:txBody>
      </p:sp>
      <p:sp>
        <p:nvSpPr>
          <p:cNvPr id="215" name="Google Shape;215;p26"/>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Founded</a:t>
            </a:r>
            <a:endParaRPr/>
          </a:p>
        </p:txBody>
      </p:sp>
      <p:sp>
        <p:nvSpPr>
          <p:cNvPr id="216" name="Google Shape;216;p26"/>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New Products</a:t>
            </a:r>
            <a:endParaRPr/>
          </a:p>
        </p:txBody>
      </p:sp>
      <p:sp>
        <p:nvSpPr>
          <p:cNvPr id="217" name="Google Shape;217;p26"/>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Global Expansion</a:t>
            </a:r>
            <a:endParaRPr/>
          </a:p>
        </p:txBody>
      </p:sp>
      <p:sp>
        <p:nvSpPr>
          <p:cNvPr id="218" name="Google Shape;218;p2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26"/>
          <p:cNvSpPr/>
          <p:nvPr/>
        </p:nvSpPr>
        <p:spPr>
          <a:xfrm>
            <a:off x="6093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oppins"/>
                <a:ea typeface="Poppins"/>
                <a:cs typeface="Poppins"/>
                <a:sym typeface="Poppins"/>
              </a:rPr>
              <a:t>1990</a:t>
            </a:r>
            <a:endParaRPr sz="1000">
              <a:latin typeface="Poppins"/>
              <a:ea typeface="Poppins"/>
              <a:cs typeface="Poppins"/>
              <a:sym typeface="Poppins"/>
            </a:endParaRPr>
          </a:p>
        </p:txBody>
      </p:sp>
      <p:sp>
        <p:nvSpPr>
          <p:cNvPr id="220" name="Google Shape;220;p26"/>
          <p:cNvSpPr/>
          <p:nvPr/>
        </p:nvSpPr>
        <p:spPr>
          <a:xfrm>
            <a:off x="36147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oppins"/>
                <a:ea typeface="Poppins"/>
                <a:cs typeface="Poppins"/>
                <a:sym typeface="Poppins"/>
              </a:rPr>
              <a:t>2000</a:t>
            </a:r>
            <a:endParaRPr sz="1000">
              <a:latin typeface="Poppins"/>
              <a:ea typeface="Poppins"/>
              <a:cs typeface="Poppins"/>
              <a:sym typeface="Poppins"/>
            </a:endParaRPr>
          </a:p>
        </p:txBody>
      </p:sp>
      <p:sp>
        <p:nvSpPr>
          <p:cNvPr id="221" name="Google Shape;221;p26"/>
          <p:cNvSpPr/>
          <p:nvPr/>
        </p:nvSpPr>
        <p:spPr>
          <a:xfrm>
            <a:off x="6549175" y="2064725"/>
            <a:ext cx="700800" cy="611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oppins"/>
                <a:ea typeface="Poppins"/>
                <a:cs typeface="Poppins"/>
                <a:sym typeface="Poppins"/>
              </a:rPr>
              <a:t>now</a:t>
            </a:r>
            <a:endParaRPr sz="1000">
              <a:latin typeface="Poppins"/>
              <a:ea typeface="Poppins"/>
              <a:cs typeface="Poppins"/>
              <a:sym typeface="Poppi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62"/>
          <p:cNvSpPr/>
          <p:nvPr/>
        </p:nvSpPr>
        <p:spPr>
          <a:xfrm>
            <a:off x="948694" y="1434465"/>
            <a:ext cx="7246500" cy="3194700"/>
          </a:xfrm>
          <a:prstGeom prst="roundRect">
            <a:avLst>
              <a:gd fmla="val 3202"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529" name="Google Shape;1529;p62"/>
          <p:cNvSpPr/>
          <p:nvPr/>
        </p:nvSpPr>
        <p:spPr>
          <a:xfrm>
            <a:off x="1143000" y="2443839"/>
            <a:ext cx="6858000" cy="453300"/>
          </a:xfrm>
          <a:prstGeom prst="roundRect">
            <a:avLst>
              <a:gd fmla="val 17410" name="adj"/>
            </a:avLst>
          </a:prstGeom>
          <a:solidFill>
            <a:srgbClr val="F2F2F2">
              <a:alpha val="0"/>
            </a:srgbClr>
          </a:solidFill>
          <a:ln cap="rnd" cmpd="sng" w="12700">
            <a:solidFill>
              <a:srgbClr val="A5A5A5">
                <a:alpha val="60000"/>
              </a:srgbClr>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1530" name="Google Shape;1530;p62"/>
          <p:cNvGrpSpPr/>
          <p:nvPr/>
        </p:nvGrpSpPr>
        <p:grpSpPr>
          <a:xfrm>
            <a:off x="1143000" y="1933033"/>
            <a:ext cx="6858000" cy="453150"/>
            <a:chOff x="1524000" y="2611844"/>
            <a:chExt cx="9144000" cy="604200"/>
          </a:xfrm>
        </p:grpSpPr>
        <p:sp>
          <p:nvSpPr>
            <p:cNvPr id="1531" name="Google Shape;1531;p62"/>
            <p:cNvSpPr/>
            <p:nvPr/>
          </p:nvSpPr>
          <p:spPr>
            <a:xfrm>
              <a:off x="1524000" y="2611844"/>
              <a:ext cx="9144000" cy="604200"/>
            </a:xfrm>
            <a:prstGeom prst="roundRect">
              <a:avLst>
                <a:gd fmla="val 17410"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32" name="Google Shape;1532;p62"/>
            <p:cNvSpPr txBox="1"/>
            <p:nvPr/>
          </p:nvSpPr>
          <p:spPr>
            <a:xfrm>
              <a:off x="2082359" y="2775506"/>
              <a:ext cx="26535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The creative project</a:t>
              </a:r>
              <a:endParaRPr sz="1100"/>
            </a:p>
          </p:txBody>
        </p:sp>
        <p:sp>
          <p:nvSpPr>
            <p:cNvPr id="1533" name="Google Shape;1533;p62"/>
            <p:cNvSpPr txBox="1"/>
            <p:nvPr/>
          </p:nvSpPr>
          <p:spPr>
            <a:xfrm>
              <a:off x="4602374" y="2775506"/>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250</a:t>
              </a:r>
              <a:endParaRPr sz="1100"/>
            </a:p>
          </p:txBody>
        </p:sp>
        <p:sp>
          <p:nvSpPr>
            <p:cNvPr id="1534" name="Google Shape;1534;p62"/>
            <p:cNvSpPr txBox="1"/>
            <p:nvPr/>
          </p:nvSpPr>
          <p:spPr>
            <a:xfrm>
              <a:off x="5631203" y="2775506"/>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88</a:t>
              </a:r>
              <a:endParaRPr sz="1100"/>
            </a:p>
          </p:txBody>
        </p:sp>
        <p:sp>
          <p:nvSpPr>
            <p:cNvPr id="1535" name="Google Shape;1535;p62"/>
            <p:cNvSpPr txBox="1"/>
            <p:nvPr/>
          </p:nvSpPr>
          <p:spPr>
            <a:xfrm>
              <a:off x="6670188" y="2775506"/>
              <a:ext cx="138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$7526385.00</a:t>
              </a:r>
              <a:endParaRPr sz="1100"/>
            </a:p>
          </p:txBody>
        </p:sp>
        <p:grpSp>
          <p:nvGrpSpPr>
            <p:cNvPr id="1536" name="Google Shape;1536;p62"/>
            <p:cNvGrpSpPr/>
            <p:nvPr/>
          </p:nvGrpSpPr>
          <p:grpSpPr>
            <a:xfrm>
              <a:off x="8183735" y="2874425"/>
              <a:ext cx="1109412" cy="78788"/>
              <a:chOff x="5186855" y="4319752"/>
              <a:chExt cx="3963600" cy="604200"/>
            </a:xfrm>
          </p:grpSpPr>
          <p:sp>
            <p:nvSpPr>
              <p:cNvPr id="1537" name="Google Shape;1537;p62"/>
              <p:cNvSpPr/>
              <p:nvPr/>
            </p:nvSpPr>
            <p:spPr>
              <a:xfrm>
                <a:off x="5186855" y="4319752"/>
                <a:ext cx="3963600" cy="6042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38" name="Google Shape;1538;p62"/>
              <p:cNvSpPr/>
              <p:nvPr/>
            </p:nvSpPr>
            <p:spPr>
              <a:xfrm>
                <a:off x="5186855" y="4319760"/>
                <a:ext cx="2538900" cy="583800"/>
              </a:xfrm>
              <a:prstGeom prst="roundRect">
                <a:avLst>
                  <a:gd fmla="val 50000" name="adj"/>
                </a:avLst>
              </a:prstGeom>
              <a:solidFill>
                <a:srgbClr val="B7B7B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sp>
          <p:nvSpPr>
            <p:cNvPr id="1539" name="Google Shape;1539;p62"/>
            <p:cNvSpPr txBox="1"/>
            <p:nvPr/>
          </p:nvSpPr>
          <p:spPr>
            <a:xfrm>
              <a:off x="9421168" y="2775506"/>
              <a:ext cx="9879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12 (29%)</a:t>
              </a:r>
              <a:endParaRPr sz="1100"/>
            </a:p>
          </p:txBody>
        </p:sp>
        <p:grpSp>
          <p:nvGrpSpPr>
            <p:cNvPr id="1540" name="Google Shape;1540;p62"/>
            <p:cNvGrpSpPr/>
            <p:nvPr/>
          </p:nvGrpSpPr>
          <p:grpSpPr>
            <a:xfrm>
              <a:off x="1762624" y="2817778"/>
              <a:ext cx="192600" cy="192600"/>
              <a:chOff x="6302173" y="4917709"/>
              <a:chExt cx="192600" cy="192600"/>
            </a:xfrm>
          </p:grpSpPr>
          <p:sp>
            <p:nvSpPr>
              <p:cNvPr id="1541" name="Google Shape;1541;p62"/>
              <p:cNvSpPr/>
              <p:nvPr/>
            </p:nvSpPr>
            <p:spPr>
              <a:xfrm>
                <a:off x="6302173" y="4917709"/>
                <a:ext cx="192600" cy="192600"/>
              </a:xfrm>
              <a:prstGeom prst="ellipse">
                <a:avLst/>
              </a:prstGeom>
              <a:solidFill>
                <a:schemeClr val="lt1"/>
              </a:solidFill>
              <a:ln cap="flat" cmpd="sng" w="127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42" name="Google Shape;1542;p62"/>
              <p:cNvSpPr/>
              <p:nvPr/>
            </p:nvSpPr>
            <p:spPr>
              <a:xfrm rot="5400000">
                <a:off x="6373559" y="4991073"/>
                <a:ext cx="63900" cy="55200"/>
              </a:xfrm>
              <a:prstGeom prst="triangle">
                <a:avLst>
                  <a:gd fmla="val 50000" name="adj"/>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grpSp>
      <p:grpSp>
        <p:nvGrpSpPr>
          <p:cNvPr id="1543" name="Google Shape;1543;p62"/>
          <p:cNvGrpSpPr/>
          <p:nvPr/>
        </p:nvGrpSpPr>
        <p:grpSpPr>
          <a:xfrm>
            <a:off x="1143000" y="2954645"/>
            <a:ext cx="6858000" cy="453150"/>
            <a:chOff x="1524000" y="4018662"/>
            <a:chExt cx="9144000" cy="604200"/>
          </a:xfrm>
        </p:grpSpPr>
        <p:sp>
          <p:nvSpPr>
            <p:cNvPr id="1544" name="Google Shape;1544;p62"/>
            <p:cNvSpPr/>
            <p:nvPr/>
          </p:nvSpPr>
          <p:spPr>
            <a:xfrm>
              <a:off x="1524000" y="4018662"/>
              <a:ext cx="9144000" cy="604200"/>
            </a:xfrm>
            <a:prstGeom prst="roundRect">
              <a:avLst>
                <a:gd fmla="val 17410"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45" name="Google Shape;1545;p62"/>
            <p:cNvSpPr txBox="1"/>
            <p:nvPr/>
          </p:nvSpPr>
          <p:spPr>
            <a:xfrm>
              <a:off x="2082359" y="4182324"/>
              <a:ext cx="26535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The creative project</a:t>
              </a:r>
              <a:endParaRPr sz="1100"/>
            </a:p>
          </p:txBody>
        </p:sp>
        <p:sp>
          <p:nvSpPr>
            <p:cNvPr id="1546" name="Google Shape;1546;p62"/>
            <p:cNvSpPr txBox="1"/>
            <p:nvPr/>
          </p:nvSpPr>
          <p:spPr>
            <a:xfrm>
              <a:off x="4602374" y="4182324"/>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250</a:t>
              </a:r>
              <a:endParaRPr sz="1100"/>
            </a:p>
          </p:txBody>
        </p:sp>
        <p:sp>
          <p:nvSpPr>
            <p:cNvPr id="1547" name="Google Shape;1547;p62"/>
            <p:cNvSpPr txBox="1"/>
            <p:nvPr/>
          </p:nvSpPr>
          <p:spPr>
            <a:xfrm>
              <a:off x="5631203" y="4182324"/>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88</a:t>
              </a:r>
              <a:endParaRPr sz="1100"/>
            </a:p>
          </p:txBody>
        </p:sp>
        <p:sp>
          <p:nvSpPr>
            <p:cNvPr id="1548" name="Google Shape;1548;p62"/>
            <p:cNvSpPr txBox="1"/>
            <p:nvPr/>
          </p:nvSpPr>
          <p:spPr>
            <a:xfrm>
              <a:off x="6670188" y="4182324"/>
              <a:ext cx="138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$7526385.00</a:t>
              </a:r>
              <a:endParaRPr sz="1100"/>
            </a:p>
          </p:txBody>
        </p:sp>
        <p:grpSp>
          <p:nvGrpSpPr>
            <p:cNvPr id="1549" name="Google Shape;1549;p62"/>
            <p:cNvGrpSpPr/>
            <p:nvPr/>
          </p:nvGrpSpPr>
          <p:grpSpPr>
            <a:xfrm>
              <a:off x="8183735" y="4281243"/>
              <a:ext cx="1109412" cy="78788"/>
              <a:chOff x="5186855" y="4319752"/>
              <a:chExt cx="3963600" cy="604200"/>
            </a:xfrm>
          </p:grpSpPr>
          <p:sp>
            <p:nvSpPr>
              <p:cNvPr id="1550" name="Google Shape;1550;p62"/>
              <p:cNvSpPr/>
              <p:nvPr/>
            </p:nvSpPr>
            <p:spPr>
              <a:xfrm>
                <a:off x="5186855" y="4319752"/>
                <a:ext cx="3963600" cy="6042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51" name="Google Shape;1551;p62"/>
              <p:cNvSpPr/>
              <p:nvPr/>
            </p:nvSpPr>
            <p:spPr>
              <a:xfrm>
                <a:off x="5186855" y="4319760"/>
                <a:ext cx="1466700" cy="583800"/>
              </a:xfrm>
              <a:prstGeom prst="roundRect">
                <a:avLst>
                  <a:gd fmla="val 50000" name="adj"/>
                </a:avLst>
              </a:prstGeom>
              <a:solidFill>
                <a:srgbClr val="B7B7B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sp>
          <p:nvSpPr>
            <p:cNvPr id="1552" name="Google Shape;1552;p62"/>
            <p:cNvSpPr txBox="1"/>
            <p:nvPr/>
          </p:nvSpPr>
          <p:spPr>
            <a:xfrm>
              <a:off x="9421168" y="4182324"/>
              <a:ext cx="9879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12 (29%)</a:t>
              </a:r>
              <a:endParaRPr sz="1100"/>
            </a:p>
          </p:txBody>
        </p:sp>
        <p:grpSp>
          <p:nvGrpSpPr>
            <p:cNvPr id="1553" name="Google Shape;1553;p62"/>
            <p:cNvGrpSpPr/>
            <p:nvPr/>
          </p:nvGrpSpPr>
          <p:grpSpPr>
            <a:xfrm>
              <a:off x="1762624" y="4224596"/>
              <a:ext cx="192600" cy="192600"/>
              <a:chOff x="6302173" y="4917709"/>
              <a:chExt cx="192600" cy="192600"/>
            </a:xfrm>
          </p:grpSpPr>
          <p:sp>
            <p:nvSpPr>
              <p:cNvPr id="1554" name="Google Shape;1554;p62"/>
              <p:cNvSpPr/>
              <p:nvPr/>
            </p:nvSpPr>
            <p:spPr>
              <a:xfrm>
                <a:off x="6302173" y="4917709"/>
                <a:ext cx="192600" cy="192600"/>
              </a:xfrm>
              <a:prstGeom prst="ellipse">
                <a:avLst/>
              </a:prstGeom>
              <a:solidFill>
                <a:schemeClr val="lt1"/>
              </a:solidFill>
              <a:ln cap="flat" cmpd="sng" w="127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55" name="Google Shape;1555;p62"/>
              <p:cNvSpPr/>
              <p:nvPr/>
            </p:nvSpPr>
            <p:spPr>
              <a:xfrm rot="5400000">
                <a:off x="6373559" y="4991073"/>
                <a:ext cx="63900" cy="55200"/>
              </a:xfrm>
              <a:prstGeom prst="triangle">
                <a:avLst>
                  <a:gd fmla="val 50000" name="adj"/>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grpSp>
      <p:grpSp>
        <p:nvGrpSpPr>
          <p:cNvPr id="1556" name="Google Shape;1556;p62"/>
          <p:cNvGrpSpPr/>
          <p:nvPr/>
        </p:nvGrpSpPr>
        <p:grpSpPr>
          <a:xfrm>
            <a:off x="1143000" y="3465452"/>
            <a:ext cx="6858000" cy="453150"/>
            <a:chOff x="1524000" y="4722071"/>
            <a:chExt cx="9144000" cy="604200"/>
          </a:xfrm>
        </p:grpSpPr>
        <p:sp>
          <p:nvSpPr>
            <p:cNvPr id="1557" name="Google Shape;1557;p62"/>
            <p:cNvSpPr/>
            <p:nvPr/>
          </p:nvSpPr>
          <p:spPr>
            <a:xfrm>
              <a:off x="1524000" y="4722071"/>
              <a:ext cx="9144000" cy="604200"/>
            </a:xfrm>
            <a:prstGeom prst="roundRect">
              <a:avLst>
                <a:gd fmla="val 17410"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58" name="Google Shape;1558;p62"/>
            <p:cNvSpPr txBox="1"/>
            <p:nvPr/>
          </p:nvSpPr>
          <p:spPr>
            <a:xfrm>
              <a:off x="2082359" y="4885733"/>
              <a:ext cx="26535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The creative project</a:t>
              </a:r>
              <a:endParaRPr sz="1100"/>
            </a:p>
          </p:txBody>
        </p:sp>
        <p:sp>
          <p:nvSpPr>
            <p:cNvPr id="1559" name="Google Shape;1559;p62"/>
            <p:cNvSpPr txBox="1"/>
            <p:nvPr/>
          </p:nvSpPr>
          <p:spPr>
            <a:xfrm>
              <a:off x="4602374" y="4885733"/>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250</a:t>
              </a:r>
              <a:endParaRPr sz="1100"/>
            </a:p>
          </p:txBody>
        </p:sp>
        <p:sp>
          <p:nvSpPr>
            <p:cNvPr id="1560" name="Google Shape;1560;p62"/>
            <p:cNvSpPr txBox="1"/>
            <p:nvPr/>
          </p:nvSpPr>
          <p:spPr>
            <a:xfrm>
              <a:off x="5631203" y="4885733"/>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88</a:t>
              </a:r>
              <a:endParaRPr sz="1100"/>
            </a:p>
          </p:txBody>
        </p:sp>
        <p:sp>
          <p:nvSpPr>
            <p:cNvPr id="1561" name="Google Shape;1561;p62"/>
            <p:cNvSpPr txBox="1"/>
            <p:nvPr/>
          </p:nvSpPr>
          <p:spPr>
            <a:xfrm>
              <a:off x="6670188" y="4885733"/>
              <a:ext cx="138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$7526385.00</a:t>
              </a:r>
              <a:endParaRPr sz="1100"/>
            </a:p>
          </p:txBody>
        </p:sp>
        <p:grpSp>
          <p:nvGrpSpPr>
            <p:cNvPr id="1562" name="Google Shape;1562;p62"/>
            <p:cNvGrpSpPr/>
            <p:nvPr/>
          </p:nvGrpSpPr>
          <p:grpSpPr>
            <a:xfrm>
              <a:off x="8183735" y="4984652"/>
              <a:ext cx="1109412" cy="78788"/>
              <a:chOff x="5186855" y="4319752"/>
              <a:chExt cx="3963600" cy="604200"/>
            </a:xfrm>
          </p:grpSpPr>
          <p:sp>
            <p:nvSpPr>
              <p:cNvPr id="1563" name="Google Shape;1563;p62"/>
              <p:cNvSpPr/>
              <p:nvPr/>
            </p:nvSpPr>
            <p:spPr>
              <a:xfrm>
                <a:off x="5186855" y="4319752"/>
                <a:ext cx="3963600" cy="6042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64" name="Google Shape;1564;p62"/>
              <p:cNvSpPr/>
              <p:nvPr/>
            </p:nvSpPr>
            <p:spPr>
              <a:xfrm>
                <a:off x="5186855" y="4319752"/>
                <a:ext cx="2995500" cy="604200"/>
              </a:xfrm>
              <a:prstGeom prst="roundRect">
                <a:avLst>
                  <a:gd fmla="val 50000" name="adj"/>
                </a:avLst>
              </a:prstGeom>
              <a:solidFill>
                <a:srgbClr val="CCCC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sp>
          <p:nvSpPr>
            <p:cNvPr id="1565" name="Google Shape;1565;p62"/>
            <p:cNvSpPr txBox="1"/>
            <p:nvPr/>
          </p:nvSpPr>
          <p:spPr>
            <a:xfrm>
              <a:off x="9421168" y="4885733"/>
              <a:ext cx="9879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12 (29%)</a:t>
              </a:r>
              <a:endParaRPr sz="1100"/>
            </a:p>
          </p:txBody>
        </p:sp>
        <p:grpSp>
          <p:nvGrpSpPr>
            <p:cNvPr id="1566" name="Google Shape;1566;p62"/>
            <p:cNvGrpSpPr/>
            <p:nvPr/>
          </p:nvGrpSpPr>
          <p:grpSpPr>
            <a:xfrm>
              <a:off x="1762624" y="4928005"/>
              <a:ext cx="192600" cy="192600"/>
              <a:chOff x="6302173" y="4917709"/>
              <a:chExt cx="192600" cy="192600"/>
            </a:xfrm>
          </p:grpSpPr>
          <p:sp>
            <p:nvSpPr>
              <p:cNvPr id="1567" name="Google Shape;1567;p62"/>
              <p:cNvSpPr/>
              <p:nvPr/>
            </p:nvSpPr>
            <p:spPr>
              <a:xfrm>
                <a:off x="6302173" y="4917709"/>
                <a:ext cx="192600" cy="192600"/>
              </a:xfrm>
              <a:prstGeom prst="ellipse">
                <a:avLst/>
              </a:prstGeom>
              <a:solidFill>
                <a:schemeClr val="lt1"/>
              </a:solidFill>
              <a:ln cap="flat" cmpd="sng" w="127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68" name="Google Shape;1568;p62"/>
              <p:cNvSpPr/>
              <p:nvPr/>
            </p:nvSpPr>
            <p:spPr>
              <a:xfrm rot="5400000">
                <a:off x="6373559" y="4991073"/>
                <a:ext cx="63900" cy="55200"/>
              </a:xfrm>
              <a:prstGeom prst="triangle">
                <a:avLst>
                  <a:gd fmla="val 50000" name="adj"/>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grpSp>
      <p:grpSp>
        <p:nvGrpSpPr>
          <p:cNvPr id="1569" name="Google Shape;1569;p62"/>
          <p:cNvGrpSpPr/>
          <p:nvPr/>
        </p:nvGrpSpPr>
        <p:grpSpPr>
          <a:xfrm>
            <a:off x="1143000" y="3976258"/>
            <a:ext cx="6858000" cy="453150"/>
            <a:chOff x="1524000" y="5425480"/>
            <a:chExt cx="9144000" cy="604200"/>
          </a:xfrm>
        </p:grpSpPr>
        <p:sp>
          <p:nvSpPr>
            <p:cNvPr id="1570" name="Google Shape;1570;p62"/>
            <p:cNvSpPr/>
            <p:nvPr/>
          </p:nvSpPr>
          <p:spPr>
            <a:xfrm>
              <a:off x="1524000" y="5425480"/>
              <a:ext cx="9144000" cy="604200"/>
            </a:xfrm>
            <a:prstGeom prst="roundRect">
              <a:avLst>
                <a:gd fmla="val 17410" name="adj"/>
              </a:avLst>
            </a:prstGeom>
            <a:solidFill>
              <a:schemeClr val="lt1"/>
            </a:solidFill>
            <a:ln>
              <a:noFill/>
            </a:ln>
            <a:effectLst>
              <a:outerShdw blurRad="4572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71" name="Google Shape;1571;p62"/>
            <p:cNvSpPr txBox="1"/>
            <p:nvPr/>
          </p:nvSpPr>
          <p:spPr>
            <a:xfrm>
              <a:off x="2082359" y="5589142"/>
              <a:ext cx="26535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The creative project</a:t>
              </a:r>
              <a:endParaRPr sz="1100"/>
            </a:p>
          </p:txBody>
        </p:sp>
        <p:sp>
          <p:nvSpPr>
            <p:cNvPr id="1572" name="Google Shape;1572;p62"/>
            <p:cNvSpPr txBox="1"/>
            <p:nvPr/>
          </p:nvSpPr>
          <p:spPr>
            <a:xfrm>
              <a:off x="4602374" y="5589142"/>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250</a:t>
              </a:r>
              <a:endParaRPr sz="1100"/>
            </a:p>
          </p:txBody>
        </p:sp>
        <p:sp>
          <p:nvSpPr>
            <p:cNvPr id="1573" name="Google Shape;1573;p62"/>
            <p:cNvSpPr txBox="1"/>
            <p:nvPr/>
          </p:nvSpPr>
          <p:spPr>
            <a:xfrm>
              <a:off x="5631203" y="5589142"/>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88</a:t>
              </a:r>
              <a:endParaRPr sz="1100"/>
            </a:p>
          </p:txBody>
        </p:sp>
        <p:sp>
          <p:nvSpPr>
            <p:cNvPr id="1574" name="Google Shape;1574;p62"/>
            <p:cNvSpPr txBox="1"/>
            <p:nvPr/>
          </p:nvSpPr>
          <p:spPr>
            <a:xfrm>
              <a:off x="6670188" y="5589142"/>
              <a:ext cx="138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$7526385.00</a:t>
              </a:r>
              <a:endParaRPr sz="1100"/>
            </a:p>
          </p:txBody>
        </p:sp>
        <p:grpSp>
          <p:nvGrpSpPr>
            <p:cNvPr id="1575" name="Google Shape;1575;p62"/>
            <p:cNvGrpSpPr/>
            <p:nvPr/>
          </p:nvGrpSpPr>
          <p:grpSpPr>
            <a:xfrm>
              <a:off x="8183735" y="5688060"/>
              <a:ext cx="1109412" cy="78788"/>
              <a:chOff x="5186855" y="4319752"/>
              <a:chExt cx="3963600" cy="604200"/>
            </a:xfrm>
          </p:grpSpPr>
          <p:sp>
            <p:nvSpPr>
              <p:cNvPr id="1576" name="Google Shape;1576;p62"/>
              <p:cNvSpPr/>
              <p:nvPr/>
            </p:nvSpPr>
            <p:spPr>
              <a:xfrm>
                <a:off x="5186855" y="4319752"/>
                <a:ext cx="3963600" cy="604200"/>
              </a:xfrm>
              <a:prstGeom prst="roundRect">
                <a:avLst>
                  <a:gd fmla="val 50000" name="adj"/>
                </a:avLst>
              </a:prstGeom>
              <a:solidFill>
                <a:srgbClr val="A5A5A5">
                  <a:alpha val="247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77" name="Google Shape;1577;p62"/>
              <p:cNvSpPr/>
              <p:nvPr/>
            </p:nvSpPr>
            <p:spPr>
              <a:xfrm>
                <a:off x="5186855" y="4319760"/>
                <a:ext cx="2726100" cy="583800"/>
              </a:xfrm>
              <a:prstGeom prst="roundRect">
                <a:avLst>
                  <a:gd fmla="val 50000" name="adj"/>
                </a:avLst>
              </a:prstGeom>
              <a:solidFill>
                <a:srgbClr val="CCCC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sp>
          <p:nvSpPr>
            <p:cNvPr id="1578" name="Google Shape;1578;p62"/>
            <p:cNvSpPr txBox="1"/>
            <p:nvPr/>
          </p:nvSpPr>
          <p:spPr>
            <a:xfrm>
              <a:off x="9421168" y="5589142"/>
              <a:ext cx="9879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A0A1A3"/>
                  </a:solidFill>
                  <a:latin typeface="Poppins"/>
                  <a:ea typeface="Poppins"/>
                  <a:cs typeface="Poppins"/>
                  <a:sym typeface="Poppins"/>
                </a:rPr>
                <a:t>12 (29%)</a:t>
              </a:r>
              <a:endParaRPr sz="1100"/>
            </a:p>
          </p:txBody>
        </p:sp>
        <p:grpSp>
          <p:nvGrpSpPr>
            <p:cNvPr id="1579" name="Google Shape;1579;p62"/>
            <p:cNvGrpSpPr/>
            <p:nvPr/>
          </p:nvGrpSpPr>
          <p:grpSpPr>
            <a:xfrm>
              <a:off x="1762624" y="5631414"/>
              <a:ext cx="192600" cy="192600"/>
              <a:chOff x="6302173" y="4917709"/>
              <a:chExt cx="192600" cy="192600"/>
            </a:xfrm>
          </p:grpSpPr>
          <p:sp>
            <p:nvSpPr>
              <p:cNvPr id="1580" name="Google Shape;1580;p62"/>
              <p:cNvSpPr/>
              <p:nvPr/>
            </p:nvSpPr>
            <p:spPr>
              <a:xfrm>
                <a:off x="6302173" y="4917709"/>
                <a:ext cx="192600" cy="192600"/>
              </a:xfrm>
              <a:prstGeom prst="ellipse">
                <a:avLst/>
              </a:prstGeom>
              <a:solidFill>
                <a:schemeClr val="lt1"/>
              </a:solidFill>
              <a:ln cap="flat" cmpd="sng" w="127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81" name="Google Shape;1581;p62"/>
              <p:cNvSpPr/>
              <p:nvPr/>
            </p:nvSpPr>
            <p:spPr>
              <a:xfrm rot="5400000">
                <a:off x="6373559" y="4991073"/>
                <a:ext cx="63900" cy="55200"/>
              </a:xfrm>
              <a:prstGeom prst="triangle">
                <a:avLst>
                  <a:gd fmla="val 50000" name="adj"/>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grpSp>
      <p:grpSp>
        <p:nvGrpSpPr>
          <p:cNvPr id="1582" name="Google Shape;1582;p62"/>
          <p:cNvGrpSpPr/>
          <p:nvPr/>
        </p:nvGrpSpPr>
        <p:grpSpPr>
          <a:xfrm>
            <a:off x="948695" y="2323885"/>
            <a:ext cx="6858000" cy="453150"/>
            <a:chOff x="1524000" y="0"/>
            <a:chExt cx="9144000" cy="604200"/>
          </a:xfrm>
        </p:grpSpPr>
        <p:sp>
          <p:nvSpPr>
            <p:cNvPr id="1583" name="Google Shape;1583;p62"/>
            <p:cNvSpPr/>
            <p:nvPr/>
          </p:nvSpPr>
          <p:spPr>
            <a:xfrm>
              <a:off x="1524000" y="0"/>
              <a:ext cx="9144000" cy="604200"/>
            </a:xfrm>
            <a:prstGeom prst="roundRect">
              <a:avLst>
                <a:gd fmla="val 17410" name="adj"/>
              </a:avLst>
            </a:prstGeom>
            <a:solidFill>
              <a:schemeClr val="accent1"/>
            </a:solidFill>
            <a:ln>
              <a:noFill/>
            </a:ln>
            <a:effectLst>
              <a:outerShdw blurRad="838200" sx="95000" rotWithShape="0" algn="t" dir="5400000" dist="381000" sy="95000">
                <a:srgbClr val="000000">
                  <a:alpha val="1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84" name="Google Shape;1584;p62"/>
            <p:cNvSpPr txBox="1"/>
            <p:nvPr/>
          </p:nvSpPr>
          <p:spPr>
            <a:xfrm>
              <a:off x="2082359" y="163662"/>
              <a:ext cx="26535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Poppins"/>
                  <a:ea typeface="Poppins"/>
                  <a:cs typeface="Poppins"/>
                  <a:sym typeface="Poppins"/>
                </a:rPr>
                <a:t>The creative project</a:t>
              </a:r>
              <a:endParaRPr sz="1100"/>
            </a:p>
          </p:txBody>
        </p:sp>
        <p:sp>
          <p:nvSpPr>
            <p:cNvPr id="1585" name="Google Shape;1585;p62"/>
            <p:cNvSpPr txBox="1"/>
            <p:nvPr/>
          </p:nvSpPr>
          <p:spPr>
            <a:xfrm>
              <a:off x="4602374" y="163662"/>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Poppins"/>
                  <a:ea typeface="Poppins"/>
                  <a:cs typeface="Poppins"/>
                  <a:sym typeface="Poppins"/>
                </a:rPr>
                <a:t>250</a:t>
              </a:r>
              <a:endParaRPr sz="1100"/>
            </a:p>
          </p:txBody>
        </p:sp>
        <p:sp>
          <p:nvSpPr>
            <p:cNvPr id="1586" name="Google Shape;1586;p62"/>
            <p:cNvSpPr txBox="1"/>
            <p:nvPr/>
          </p:nvSpPr>
          <p:spPr>
            <a:xfrm>
              <a:off x="5631203" y="163662"/>
              <a:ext cx="6777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Poppins"/>
                  <a:ea typeface="Poppins"/>
                  <a:cs typeface="Poppins"/>
                  <a:sym typeface="Poppins"/>
                </a:rPr>
                <a:t>88</a:t>
              </a:r>
              <a:endParaRPr sz="1100"/>
            </a:p>
          </p:txBody>
        </p:sp>
        <p:sp>
          <p:nvSpPr>
            <p:cNvPr id="1587" name="Google Shape;1587;p62"/>
            <p:cNvSpPr txBox="1"/>
            <p:nvPr/>
          </p:nvSpPr>
          <p:spPr>
            <a:xfrm>
              <a:off x="6670188" y="163662"/>
              <a:ext cx="13872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Poppins"/>
                  <a:ea typeface="Poppins"/>
                  <a:cs typeface="Poppins"/>
                  <a:sym typeface="Poppins"/>
                </a:rPr>
                <a:t>$7526385.00</a:t>
              </a:r>
              <a:endParaRPr sz="1100"/>
            </a:p>
          </p:txBody>
        </p:sp>
        <p:grpSp>
          <p:nvGrpSpPr>
            <p:cNvPr id="1588" name="Google Shape;1588;p62"/>
            <p:cNvGrpSpPr/>
            <p:nvPr/>
          </p:nvGrpSpPr>
          <p:grpSpPr>
            <a:xfrm>
              <a:off x="8183735" y="262581"/>
              <a:ext cx="1109412" cy="78788"/>
              <a:chOff x="5186855" y="4319752"/>
              <a:chExt cx="3963600" cy="604200"/>
            </a:xfrm>
          </p:grpSpPr>
          <p:sp>
            <p:nvSpPr>
              <p:cNvPr id="1589" name="Google Shape;1589;p62"/>
              <p:cNvSpPr/>
              <p:nvPr/>
            </p:nvSpPr>
            <p:spPr>
              <a:xfrm>
                <a:off x="5186855" y="4319752"/>
                <a:ext cx="3963600" cy="604200"/>
              </a:xfrm>
              <a:prstGeom prst="roundRect">
                <a:avLst>
                  <a:gd fmla="val 50000" name="adj"/>
                </a:avLst>
              </a:prstGeom>
              <a:solidFill>
                <a:schemeClr val="lt1">
                  <a:alpha val="2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90" name="Google Shape;1590;p62"/>
              <p:cNvSpPr/>
              <p:nvPr/>
            </p:nvSpPr>
            <p:spPr>
              <a:xfrm>
                <a:off x="5186855" y="4319752"/>
                <a:ext cx="2995500" cy="604200"/>
              </a:xfrm>
              <a:prstGeom prst="roundRect">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sp>
          <p:nvSpPr>
            <p:cNvPr id="1591" name="Google Shape;1591;p62"/>
            <p:cNvSpPr txBox="1"/>
            <p:nvPr/>
          </p:nvSpPr>
          <p:spPr>
            <a:xfrm>
              <a:off x="9421168" y="163662"/>
              <a:ext cx="9879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Poppins"/>
                  <a:ea typeface="Poppins"/>
                  <a:cs typeface="Poppins"/>
                  <a:sym typeface="Poppins"/>
                </a:rPr>
                <a:t>12 (29%)</a:t>
              </a:r>
              <a:endParaRPr sz="1100"/>
            </a:p>
          </p:txBody>
        </p:sp>
        <p:grpSp>
          <p:nvGrpSpPr>
            <p:cNvPr id="1592" name="Google Shape;1592;p62"/>
            <p:cNvGrpSpPr/>
            <p:nvPr/>
          </p:nvGrpSpPr>
          <p:grpSpPr>
            <a:xfrm>
              <a:off x="1762624" y="205934"/>
              <a:ext cx="192600" cy="192600"/>
              <a:chOff x="6302173" y="4917709"/>
              <a:chExt cx="192600" cy="192600"/>
            </a:xfrm>
          </p:grpSpPr>
          <p:sp>
            <p:nvSpPr>
              <p:cNvPr id="1593" name="Google Shape;1593;p62"/>
              <p:cNvSpPr/>
              <p:nvPr/>
            </p:nvSpPr>
            <p:spPr>
              <a:xfrm>
                <a:off x="6302173" y="4917709"/>
                <a:ext cx="192600" cy="192600"/>
              </a:xfrm>
              <a:prstGeom prst="ellipse">
                <a:avLst/>
              </a:prstGeom>
              <a:solidFill>
                <a:schemeClr val="accent1"/>
              </a:solidFill>
              <a:ln cap="flat" cmpd="sng" w="127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1594" name="Google Shape;1594;p62"/>
              <p:cNvSpPr/>
              <p:nvPr/>
            </p:nvSpPr>
            <p:spPr>
              <a:xfrm rot="5400000">
                <a:off x="6373559" y="4991073"/>
                <a:ext cx="63900" cy="552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grpSp>
      </p:grpSp>
      <p:grpSp>
        <p:nvGrpSpPr>
          <p:cNvPr id="1595" name="Google Shape;1595;p62"/>
          <p:cNvGrpSpPr/>
          <p:nvPr/>
        </p:nvGrpSpPr>
        <p:grpSpPr>
          <a:xfrm>
            <a:off x="7519508" y="2053217"/>
            <a:ext cx="913500" cy="429578"/>
            <a:chOff x="10079486" y="3014271"/>
            <a:chExt cx="1218000" cy="572771"/>
          </a:xfrm>
        </p:grpSpPr>
        <p:grpSp>
          <p:nvGrpSpPr>
            <p:cNvPr id="1596" name="Google Shape;1596;p62"/>
            <p:cNvGrpSpPr/>
            <p:nvPr/>
          </p:nvGrpSpPr>
          <p:grpSpPr>
            <a:xfrm>
              <a:off x="10079486" y="3014271"/>
              <a:ext cx="1218000" cy="572771"/>
              <a:chOff x="10079486" y="3014271"/>
              <a:chExt cx="1218000" cy="572771"/>
            </a:xfrm>
          </p:grpSpPr>
          <p:sp>
            <p:nvSpPr>
              <p:cNvPr id="1597" name="Google Shape;1597;p62"/>
              <p:cNvSpPr/>
              <p:nvPr/>
            </p:nvSpPr>
            <p:spPr>
              <a:xfrm>
                <a:off x="10079486" y="3014271"/>
                <a:ext cx="1218000" cy="356400"/>
              </a:xfrm>
              <a:prstGeom prst="roundRect">
                <a:avLst>
                  <a:gd fmla="val 21822" name="adj"/>
                </a:avLst>
              </a:prstGeom>
              <a:solidFill>
                <a:srgbClr val="66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598" name="Google Shape;1598;p62"/>
              <p:cNvSpPr/>
              <p:nvPr/>
            </p:nvSpPr>
            <p:spPr>
              <a:xfrm rot="-7738005">
                <a:off x="10336498" y="3231604"/>
                <a:ext cx="157425" cy="361375"/>
              </a:xfrm>
              <a:prstGeom prst="triangle">
                <a:avLst>
                  <a:gd fmla="val 50000" name="adj"/>
                </a:avLst>
              </a:prstGeom>
              <a:solidFill>
                <a:srgbClr val="66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1599" name="Google Shape;1599;p62"/>
            <p:cNvSpPr txBox="1"/>
            <p:nvPr/>
          </p:nvSpPr>
          <p:spPr>
            <a:xfrm>
              <a:off x="10079486" y="3054017"/>
              <a:ext cx="1218000" cy="276900"/>
            </a:xfrm>
            <a:prstGeom prst="rect">
              <a:avLst/>
            </a:prstGeom>
            <a:solidFill>
              <a:srgbClr val="666666"/>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Highlights!</a:t>
              </a:r>
              <a:endParaRPr sz="1100"/>
            </a:p>
          </p:txBody>
        </p:sp>
      </p:grpSp>
      <p:grpSp>
        <p:nvGrpSpPr>
          <p:cNvPr id="1600" name="Google Shape;1600;p62"/>
          <p:cNvGrpSpPr/>
          <p:nvPr/>
        </p:nvGrpSpPr>
        <p:grpSpPr>
          <a:xfrm>
            <a:off x="1561769" y="1579562"/>
            <a:ext cx="6245032" cy="207675"/>
            <a:chOff x="2082359" y="2106082"/>
            <a:chExt cx="8326709" cy="276900"/>
          </a:xfrm>
        </p:grpSpPr>
        <p:sp>
          <p:nvSpPr>
            <p:cNvPr id="1601" name="Google Shape;1601;p62"/>
            <p:cNvSpPr txBox="1"/>
            <p:nvPr/>
          </p:nvSpPr>
          <p:spPr>
            <a:xfrm>
              <a:off x="2082359" y="2106082"/>
              <a:ext cx="23946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DATA TITLE HERE</a:t>
              </a:r>
              <a:endParaRPr sz="1100"/>
            </a:p>
          </p:txBody>
        </p:sp>
        <p:sp>
          <p:nvSpPr>
            <p:cNvPr id="1602" name="Google Shape;1602;p62"/>
            <p:cNvSpPr txBox="1"/>
            <p:nvPr/>
          </p:nvSpPr>
          <p:spPr>
            <a:xfrm>
              <a:off x="4602374" y="2106082"/>
              <a:ext cx="6777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VAL</a:t>
              </a:r>
              <a:endParaRPr sz="1100"/>
            </a:p>
          </p:txBody>
        </p:sp>
        <p:sp>
          <p:nvSpPr>
            <p:cNvPr id="1603" name="Google Shape;1603;p62"/>
            <p:cNvSpPr txBox="1"/>
            <p:nvPr/>
          </p:nvSpPr>
          <p:spPr>
            <a:xfrm>
              <a:off x="5631203" y="2106082"/>
              <a:ext cx="6777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VAL</a:t>
              </a:r>
              <a:endParaRPr sz="1100"/>
            </a:p>
          </p:txBody>
        </p:sp>
        <p:sp>
          <p:nvSpPr>
            <p:cNvPr id="1604" name="Google Shape;1604;p62"/>
            <p:cNvSpPr txBox="1"/>
            <p:nvPr/>
          </p:nvSpPr>
          <p:spPr>
            <a:xfrm>
              <a:off x="6670188" y="2106082"/>
              <a:ext cx="13872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PROFIT</a:t>
              </a:r>
              <a:endParaRPr sz="1100"/>
            </a:p>
          </p:txBody>
        </p:sp>
        <p:sp>
          <p:nvSpPr>
            <p:cNvPr id="1605" name="Google Shape;1605;p62"/>
            <p:cNvSpPr txBox="1"/>
            <p:nvPr/>
          </p:nvSpPr>
          <p:spPr>
            <a:xfrm>
              <a:off x="9421168" y="2106082"/>
              <a:ext cx="9879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VAL%</a:t>
              </a:r>
              <a:endParaRPr sz="1100"/>
            </a:p>
          </p:txBody>
        </p:sp>
      </p:grpSp>
      <p:sp>
        <p:nvSpPr>
          <p:cNvPr id="1606" name="Google Shape;1606;p6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Table Slide</a:t>
            </a:r>
            <a:endParaRPr/>
          </a:p>
        </p:txBody>
      </p:sp>
      <p:sp>
        <p:nvSpPr>
          <p:cNvPr id="1607" name="Google Shape;1607;p6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grpSp>
        <p:nvGrpSpPr>
          <p:cNvPr id="1612" name="Google Shape;1612;p63"/>
          <p:cNvGrpSpPr/>
          <p:nvPr/>
        </p:nvGrpSpPr>
        <p:grpSpPr>
          <a:xfrm>
            <a:off x="1143000" y="1935236"/>
            <a:ext cx="6858000" cy="607050"/>
            <a:chOff x="1524000" y="783041"/>
            <a:chExt cx="9144000" cy="809400"/>
          </a:xfrm>
        </p:grpSpPr>
        <p:sp>
          <p:nvSpPr>
            <p:cNvPr id="1613" name="Google Shape;1613;p63"/>
            <p:cNvSpPr/>
            <p:nvPr/>
          </p:nvSpPr>
          <p:spPr>
            <a:xfrm>
              <a:off x="1524000" y="783041"/>
              <a:ext cx="9144000" cy="809400"/>
            </a:xfrm>
            <a:prstGeom prst="roundRect">
              <a:avLst>
                <a:gd fmla="val 17410" name="adj"/>
              </a:avLst>
            </a:prstGeom>
            <a:solidFill>
              <a:schemeClr val="lt1"/>
            </a:solidFill>
            <a:ln>
              <a:noFill/>
            </a:ln>
            <a:effectLst>
              <a:outerShdw blurRad="4445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1614" name="Google Shape;1614;p63"/>
            <p:cNvGrpSpPr/>
            <p:nvPr/>
          </p:nvGrpSpPr>
          <p:grpSpPr>
            <a:xfrm>
              <a:off x="1792418" y="835038"/>
              <a:ext cx="2876531" cy="570792"/>
              <a:chOff x="7221253" y="5047461"/>
              <a:chExt cx="2876531" cy="570792"/>
            </a:xfrm>
          </p:grpSpPr>
          <p:grpSp>
            <p:nvGrpSpPr>
              <p:cNvPr id="1615" name="Google Shape;1615;p63"/>
              <p:cNvGrpSpPr/>
              <p:nvPr/>
            </p:nvGrpSpPr>
            <p:grpSpPr>
              <a:xfrm>
                <a:off x="7522884" y="5047461"/>
                <a:ext cx="2574900" cy="570792"/>
                <a:chOff x="7522884" y="5016981"/>
                <a:chExt cx="2574900" cy="570792"/>
              </a:xfrm>
            </p:grpSpPr>
            <p:sp>
              <p:nvSpPr>
                <p:cNvPr id="1616" name="Google Shape;1616;p63"/>
                <p:cNvSpPr txBox="1"/>
                <p:nvPr/>
              </p:nvSpPr>
              <p:spPr>
                <a:xfrm>
                  <a:off x="7522884" y="531087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900">
                      <a:solidFill>
                        <a:srgbClr val="A0A1A3"/>
                      </a:solidFill>
                      <a:latin typeface="Poppins"/>
                      <a:ea typeface="Poppins"/>
                      <a:cs typeface="Poppins"/>
                      <a:sym typeface="Poppins"/>
                    </a:rPr>
                    <a:t>3500+ deals</a:t>
                  </a:r>
                  <a:endParaRPr sz="1100"/>
                </a:p>
              </p:txBody>
            </p:sp>
            <p:sp>
              <p:nvSpPr>
                <p:cNvPr id="1617" name="Google Shape;1617;p63"/>
                <p:cNvSpPr txBox="1"/>
                <p:nvPr/>
              </p:nvSpPr>
              <p:spPr>
                <a:xfrm>
                  <a:off x="7522884" y="5016981"/>
                  <a:ext cx="2574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100">
                      <a:solidFill>
                        <a:srgbClr val="262626"/>
                      </a:solidFill>
                      <a:latin typeface="Poppins"/>
                      <a:ea typeface="Poppins"/>
                      <a:cs typeface="Poppins"/>
                      <a:sym typeface="Poppins"/>
                    </a:rPr>
                    <a:t>Client project name</a:t>
                  </a:r>
                  <a:endParaRPr sz="1100"/>
                </a:p>
              </p:txBody>
            </p:sp>
          </p:grpSp>
          <p:grpSp>
            <p:nvGrpSpPr>
              <p:cNvPr id="1618" name="Google Shape;1618;p63"/>
              <p:cNvGrpSpPr/>
              <p:nvPr/>
            </p:nvGrpSpPr>
            <p:grpSpPr>
              <a:xfrm>
                <a:off x="7221253" y="5160676"/>
                <a:ext cx="230360" cy="230360"/>
                <a:chOff x="7391400" y="2895600"/>
                <a:chExt cx="685800" cy="685800"/>
              </a:xfrm>
            </p:grpSpPr>
            <p:sp>
              <p:nvSpPr>
                <p:cNvPr id="1619" name="Google Shape;1619;p63"/>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20" name="Google Shape;1620;p63"/>
                <p:cNvSpPr/>
                <p:nvPr/>
              </p:nvSpPr>
              <p:spPr>
                <a:xfrm>
                  <a:off x="7448550" y="2952750"/>
                  <a:ext cx="571500" cy="571500"/>
                </a:xfrm>
                <a:prstGeom prst="ellipse">
                  <a:avLst/>
                </a:prstGeom>
                <a:solidFill>
                  <a:srgbClr val="66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21" name="Google Shape;1621;p63"/>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grpSp>
          <p:nvGrpSpPr>
            <p:cNvPr id="1622" name="Google Shape;1622;p63"/>
            <p:cNvGrpSpPr/>
            <p:nvPr/>
          </p:nvGrpSpPr>
          <p:grpSpPr>
            <a:xfrm>
              <a:off x="4789888" y="1024412"/>
              <a:ext cx="326580" cy="326580"/>
              <a:chOff x="4576763" y="952201"/>
              <a:chExt cx="511800" cy="511800"/>
            </a:xfrm>
          </p:grpSpPr>
          <p:sp>
            <p:nvSpPr>
              <p:cNvPr id="1623" name="Google Shape;1623;p63"/>
              <p:cNvSpPr/>
              <p:nvPr/>
            </p:nvSpPr>
            <p:spPr>
              <a:xfrm>
                <a:off x="4576763" y="952201"/>
                <a:ext cx="511800" cy="511800"/>
              </a:xfrm>
              <a:prstGeom prst="ellipse">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24" name="Google Shape;1624;p63"/>
              <p:cNvPicPr preferRelativeResize="0"/>
              <p:nvPr/>
            </p:nvPicPr>
            <p:blipFill rotWithShape="1">
              <a:blip r:embed="rId3">
                <a:alphaModFix/>
              </a:blip>
              <a:srcRect b="0" l="0" r="0" t="0"/>
              <a:stretch/>
            </p:blipFill>
            <p:spPr>
              <a:xfrm>
                <a:off x="4708601" y="1084039"/>
                <a:ext cx="248210" cy="248210"/>
              </a:xfrm>
              <a:prstGeom prst="rect">
                <a:avLst/>
              </a:prstGeom>
              <a:noFill/>
              <a:ln>
                <a:noFill/>
              </a:ln>
            </p:spPr>
          </p:pic>
        </p:grpSp>
        <p:grpSp>
          <p:nvGrpSpPr>
            <p:cNvPr id="1625" name="Google Shape;1625;p63"/>
            <p:cNvGrpSpPr/>
            <p:nvPr/>
          </p:nvGrpSpPr>
          <p:grpSpPr>
            <a:xfrm>
              <a:off x="5826905" y="1024412"/>
              <a:ext cx="326580" cy="326580"/>
              <a:chOff x="4576763" y="952201"/>
              <a:chExt cx="511800" cy="511800"/>
            </a:xfrm>
          </p:grpSpPr>
          <p:sp>
            <p:nvSpPr>
              <p:cNvPr id="1626" name="Google Shape;1626;p63"/>
              <p:cNvSpPr/>
              <p:nvPr/>
            </p:nvSpPr>
            <p:spPr>
              <a:xfrm>
                <a:off x="4576763" y="952201"/>
                <a:ext cx="511800" cy="511800"/>
              </a:xfrm>
              <a:prstGeom prst="ellipse">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27" name="Google Shape;1627;p63"/>
              <p:cNvPicPr preferRelativeResize="0"/>
              <p:nvPr/>
            </p:nvPicPr>
            <p:blipFill rotWithShape="1">
              <a:blip r:embed="rId4">
                <a:alphaModFix/>
              </a:blip>
              <a:srcRect b="0" l="0" r="0" t="0"/>
              <a:stretch/>
            </p:blipFill>
            <p:spPr>
              <a:xfrm>
                <a:off x="4708601" y="1084039"/>
                <a:ext cx="248210" cy="248210"/>
              </a:xfrm>
              <a:prstGeom prst="rect">
                <a:avLst/>
              </a:prstGeom>
              <a:noFill/>
              <a:ln>
                <a:noFill/>
              </a:ln>
            </p:spPr>
          </p:pic>
        </p:grpSp>
        <p:grpSp>
          <p:nvGrpSpPr>
            <p:cNvPr id="1628" name="Google Shape;1628;p63"/>
            <p:cNvGrpSpPr/>
            <p:nvPr/>
          </p:nvGrpSpPr>
          <p:grpSpPr>
            <a:xfrm>
              <a:off x="6863922" y="1024412"/>
              <a:ext cx="326580" cy="326580"/>
              <a:chOff x="4576763" y="952201"/>
              <a:chExt cx="511800" cy="511800"/>
            </a:xfrm>
          </p:grpSpPr>
          <p:sp>
            <p:nvSpPr>
              <p:cNvPr id="1629" name="Google Shape;1629;p63"/>
              <p:cNvSpPr/>
              <p:nvPr/>
            </p:nvSpPr>
            <p:spPr>
              <a:xfrm>
                <a:off x="4576763" y="952201"/>
                <a:ext cx="511800" cy="511800"/>
              </a:xfrm>
              <a:prstGeom prst="ellipse">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30" name="Google Shape;1630;p63"/>
              <p:cNvPicPr preferRelativeResize="0"/>
              <p:nvPr/>
            </p:nvPicPr>
            <p:blipFill rotWithShape="1">
              <a:blip r:embed="rId4">
                <a:alphaModFix/>
              </a:blip>
              <a:srcRect b="0" l="0" r="0" t="0"/>
              <a:stretch/>
            </p:blipFill>
            <p:spPr>
              <a:xfrm>
                <a:off x="4708601" y="1084039"/>
                <a:ext cx="248210" cy="248210"/>
              </a:xfrm>
              <a:prstGeom prst="rect">
                <a:avLst/>
              </a:prstGeom>
              <a:noFill/>
              <a:ln>
                <a:noFill/>
              </a:ln>
            </p:spPr>
          </p:pic>
        </p:grpSp>
        <p:sp>
          <p:nvSpPr>
            <p:cNvPr id="1631" name="Google Shape;1631;p63"/>
            <p:cNvSpPr txBox="1"/>
            <p:nvPr/>
          </p:nvSpPr>
          <p:spPr>
            <a:xfrm>
              <a:off x="7896599" y="1049180"/>
              <a:ext cx="9870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A0A1A3"/>
                  </a:solidFill>
                  <a:latin typeface="Poppins"/>
                  <a:ea typeface="Poppins"/>
                  <a:cs typeface="Poppins"/>
                  <a:sym typeface="Poppins"/>
                </a:rPr>
                <a:t>$300.70</a:t>
              </a:r>
              <a:endParaRPr sz="1100"/>
            </a:p>
          </p:txBody>
        </p:sp>
        <p:sp>
          <p:nvSpPr>
            <p:cNvPr id="1632" name="Google Shape;1632;p63"/>
            <p:cNvSpPr txBox="1"/>
            <p:nvPr/>
          </p:nvSpPr>
          <p:spPr>
            <a:xfrm>
              <a:off x="9147866" y="1049180"/>
              <a:ext cx="11583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2020/2021</a:t>
              </a:r>
              <a:endParaRPr sz="1100"/>
            </a:p>
          </p:txBody>
        </p:sp>
      </p:grpSp>
      <p:grpSp>
        <p:nvGrpSpPr>
          <p:cNvPr id="1633" name="Google Shape;1633;p63"/>
          <p:cNvGrpSpPr/>
          <p:nvPr/>
        </p:nvGrpSpPr>
        <p:grpSpPr>
          <a:xfrm>
            <a:off x="1143000" y="2593539"/>
            <a:ext cx="6858000" cy="607050"/>
            <a:chOff x="1524000" y="2764365"/>
            <a:chExt cx="9144000" cy="809400"/>
          </a:xfrm>
        </p:grpSpPr>
        <p:sp>
          <p:nvSpPr>
            <p:cNvPr id="1634" name="Google Shape;1634;p63"/>
            <p:cNvSpPr/>
            <p:nvPr/>
          </p:nvSpPr>
          <p:spPr>
            <a:xfrm>
              <a:off x="1524000" y="2764365"/>
              <a:ext cx="9144000" cy="809400"/>
            </a:xfrm>
            <a:prstGeom prst="roundRect">
              <a:avLst>
                <a:gd fmla="val 17410" name="adj"/>
              </a:avLst>
            </a:prstGeom>
            <a:solidFill>
              <a:schemeClr val="lt1"/>
            </a:solidFill>
            <a:ln>
              <a:noFill/>
            </a:ln>
            <a:effectLst>
              <a:outerShdw blurRad="4445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1635" name="Google Shape;1635;p63"/>
            <p:cNvGrpSpPr/>
            <p:nvPr/>
          </p:nvGrpSpPr>
          <p:grpSpPr>
            <a:xfrm>
              <a:off x="1792418" y="2816362"/>
              <a:ext cx="2876531" cy="570792"/>
              <a:chOff x="7221253" y="5047461"/>
              <a:chExt cx="2876531" cy="570792"/>
            </a:xfrm>
          </p:grpSpPr>
          <p:grpSp>
            <p:nvGrpSpPr>
              <p:cNvPr id="1636" name="Google Shape;1636;p63"/>
              <p:cNvGrpSpPr/>
              <p:nvPr/>
            </p:nvGrpSpPr>
            <p:grpSpPr>
              <a:xfrm>
                <a:off x="7522884" y="5047461"/>
                <a:ext cx="2574900" cy="570792"/>
                <a:chOff x="7522884" y="5016981"/>
                <a:chExt cx="2574900" cy="570792"/>
              </a:xfrm>
            </p:grpSpPr>
            <p:sp>
              <p:nvSpPr>
                <p:cNvPr id="1637" name="Google Shape;1637;p63"/>
                <p:cNvSpPr txBox="1"/>
                <p:nvPr/>
              </p:nvSpPr>
              <p:spPr>
                <a:xfrm>
                  <a:off x="7522884" y="531087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900">
                      <a:solidFill>
                        <a:srgbClr val="A0A1A3"/>
                      </a:solidFill>
                      <a:latin typeface="Poppins"/>
                      <a:ea typeface="Poppins"/>
                      <a:cs typeface="Poppins"/>
                      <a:sym typeface="Poppins"/>
                    </a:rPr>
                    <a:t>3500+ deals</a:t>
                  </a:r>
                  <a:endParaRPr sz="1100"/>
                </a:p>
              </p:txBody>
            </p:sp>
            <p:sp>
              <p:nvSpPr>
                <p:cNvPr id="1638" name="Google Shape;1638;p63"/>
                <p:cNvSpPr txBox="1"/>
                <p:nvPr/>
              </p:nvSpPr>
              <p:spPr>
                <a:xfrm>
                  <a:off x="7522884" y="5016981"/>
                  <a:ext cx="2574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100">
                      <a:solidFill>
                        <a:srgbClr val="262626"/>
                      </a:solidFill>
                      <a:latin typeface="Poppins"/>
                      <a:ea typeface="Poppins"/>
                      <a:cs typeface="Poppins"/>
                      <a:sym typeface="Poppins"/>
                    </a:rPr>
                    <a:t>Client project name</a:t>
                  </a:r>
                  <a:endParaRPr sz="1100"/>
                </a:p>
              </p:txBody>
            </p:sp>
          </p:grpSp>
          <p:grpSp>
            <p:nvGrpSpPr>
              <p:cNvPr id="1639" name="Google Shape;1639;p63"/>
              <p:cNvGrpSpPr/>
              <p:nvPr/>
            </p:nvGrpSpPr>
            <p:grpSpPr>
              <a:xfrm>
                <a:off x="7221253" y="5160676"/>
                <a:ext cx="230360" cy="230360"/>
                <a:chOff x="7391400" y="2895600"/>
                <a:chExt cx="685800" cy="685800"/>
              </a:xfrm>
            </p:grpSpPr>
            <p:sp>
              <p:nvSpPr>
                <p:cNvPr id="1640" name="Google Shape;1640;p63"/>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41" name="Google Shape;1641;p63"/>
                <p:cNvSpPr/>
                <p:nvPr/>
              </p:nvSpPr>
              <p:spPr>
                <a:xfrm>
                  <a:off x="7448550" y="2952750"/>
                  <a:ext cx="571500" cy="5715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42" name="Google Shape;1642;p63"/>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grpSp>
          <p:nvGrpSpPr>
            <p:cNvPr id="1643" name="Google Shape;1643;p63"/>
            <p:cNvGrpSpPr/>
            <p:nvPr/>
          </p:nvGrpSpPr>
          <p:grpSpPr>
            <a:xfrm>
              <a:off x="4789888" y="3005736"/>
              <a:ext cx="326580" cy="326580"/>
              <a:chOff x="4576763" y="952201"/>
              <a:chExt cx="511800" cy="511800"/>
            </a:xfrm>
          </p:grpSpPr>
          <p:sp>
            <p:nvSpPr>
              <p:cNvPr id="1644" name="Google Shape;1644;p63"/>
              <p:cNvSpPr/>
              <p:nvPr/>
            </p:nvSpPr>
            <p:spPr>
              <a:xfrm>
                <a:off x="4576763" y="952201"/>
                <a:ext cx="511800" cy="5118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45" name="Google Shape;1645;p63"/>
              <p:cNvPicPr preferRelativeResize="0"/>
              <p:nvPr/>
            </p:nvPicPr>
            <p:blipFill rotWithShape="1">
              <a:blip r:embed="rId5">
                <a:alphaModFix/>
              </a:blip>
              <a:srcRect b="0" l="0" r="0" t="0"/>
              <a:stretch/>
            </p:blipFill>
            <p:spPr>
              <a:xfrm>
                <a:off x="4708601" y="1084039"/>
                <a:ext cx="248210" cy="248210"/>
              </a:xfrm>
              <a:prstGeom prst="rect">
                <a:avLst/>
              </a:prstGeom>
              <a:noFill/>
              <a:ln>
                <a:noFill/>
              </a:ln>
            </p:spPr>
          </p:pic>
        </p:grpSp>
        <p:grpSp>
          <p:nvGrpSpPr>
            <p:cNvPr id="1646" name="Google Shape;1646;p63"/>
            <p:cNvGrpSpPr/>
            <p:nvPr/>
          </p:nvGrpSpPr>
          <p:grpSpPr>
            <a:xfrm>
              <a:off x="5826719" y="3005610"/>
              <a:ext cx="326700" cy="326700"/>
              <a:chOff x="5826719" y="2974078"/>
              <a:chExt cx="326700" cy="326700"/>
            </a:xfrm>
          </p:grpSpPr>
          <p:sp>
            <p:nvSpPr>
              <p:cNvPr id="1647" name="Google Shape;1647;p63"/>
              <p:cNvSpPr/>
              <p:nvPr/>
            </p:nvSpPr>
            <p:spPr>
              <a:xfrm flipH="1" rot="10800000">
                <a:off x="5826719" y="2974078"/>
                <a:ext cx="326700" cy="326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48" name="Google Shape;1648;p63"/>
              <p:cNvPicPr preferRelativeResize="0"/>
              <p:nvPr/>
            </p:nvPicPr>
            <p:blipFill rotWithShape="1">
              <a:blip r:embed="rId6">
                <a:alphaModFix/>
              </a:blip>
              <a:srcRect b="0" l="0" r="0" t="0"/>
              <a:stretch/>
            </p:blipFill>
            <p:spPr>
              <a:xfrm flipH="1" rot="10800000">
                <a:off x="5910839" y="3058286"/>
                <a:ext cx="158371" cy="158371"/>
              </a:xfrm>
              <a:prstGeom prst="rect">
                <a:avLst/>
              </a:prstGeom>
              <a:noFill/>
              <a:ln>
                <a:noFill/>
              </a:ln>
            </p:spPr>
          </p:pic>
        </p:grpSp>
        <p:grpSp>
          <p:nvGrpSpPr>
            <p:cNvPr id="1649" name="Google Shape;1649;p63"/>
            <p:cNvGrpSpPr/>
            <p:nvPr/>
          </p:nvGrpSpPr>
          <p:grpSpPr>
            <a:xfrm>
              <a:off x="6863736" y="3005610"/>
              <a:ext cx="326700" cy="326700"/>
              <a:chOff x="6863736" y="2974078"/>
              <a:chExt cx="326700" cy="326700"/>
            </a:xfrm>
          </p:grpSpPr>
          <p:sp>
            <p:nvSpPr>
              <p:cNvPr id="1650" name="Google Shape;1650;p63"/>
              <p:cNvSpPr/>
              <p:nvPr/>
            </p:nvSpPr>
            <p:spPr>
              <a:xfrm flipH="1" rot="10800000">
                <a:off x="6863736" y="2974078"/>
                <a:ext cx="326700" cy="326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51" name="Google Shape;1651;p63"/>
              <p:cNvPicPr preferRelativeResize="0"/>
              <p:nvPr/>
            </p:nvPicPr>
            <p:blipFill rotWithShape="1">
              <a:blip r:embed="rId6">
                <a:alphaModFix/>
              </a:blip>
              <a:srcRect b="0" l="0" r="0" t="0"/>
              <a:stretch/>
            </p:blipFill>
            <p:spPr>
              <a:xfrm flipH="1" rot="10800000">
                <a:off x="6947856" y="3058286"/>
                <a:ext cx="158371" cy="158371"/>
              </a:xfrm>
              <a:prstGeom prst="rect">
                <a:avLst/>
              </a:prstGeom>
              <a:noFill/>
              <a:ln>
                <a:noFill/>
              </a:ln>
            </p:spPr>
          </p:pic>
        </p:grpSp>
        <p:sp>
          <p:nvSpPr>
            <p:cNvPr id="1652" name="Google Shape;1652;p63"/>
            <p:cNvSpPr txBox="1"/>
            <p:nvPr/>
          </p:nvSpPr>
          <p:spPr>
            <a:xfrm>
              <a:off x="7896599" y="3030504"/>
              <a:ext cx="9870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A0A1A3"/>
                  </a:solidFill>
                  <a:latin typeface="Poppins"/>
                  <a:ea typeface="Poppins"/>
                  <a:cs typeface="Poppins"/>
                  <a:sym typeface="Poppins"/>
                </a:rPr>
                <a:t>$300.70</a:t>
              </a:r>
              <a:endParaRPr sz="1100"/>
            </a:p>
          </p:txBody>
        </p:sp>
        <p:sp>
          <p:nvSpPr>
            <p:cNvPr id="1653" name="Google Shape;1653;p63"/>
            <p:cNvSpPr txBox="1"/>
            <p:nvPr/>
          </p:nvSpPr>
          <p:spPr>
            <a:xfrm>
              <a:off x="9147866" y="3030504"/>
              <a:ext cx="11583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2020/2021</a:t>
              </a:r>
              <a:endParaRPr sz="1100"/>
            </a:p>
          </p:txBody>
        </p:sp>
      </p:grpSp>
      <p:grpSp>
        <p:nvGrpSpPr>
          <p:cNvPr id="1654" name="Google Shape;1654;p63"/>
          <p:cNvGrpSpPr/>
          <p:nvPr/>
        </p:nvGrpSpPr>
        <p:grpSpPr>
          <a:xfrm>
            <a:off x="1143000" y="3251842"/>
            <a:ext cx="6858000" cy="607050"/>
            <a:chOff x="1524000" y="3642102"/>
            <a:chExt cx="9144000" cy="809400"/>
          </a:xfrm>
        </p:grpSpPr>
        <p:sp>
          <p:nvSpPr>
            <p:cNvPr id="1655" name="Google Shape;1655;p63"/>
            <p:cNvSpPr/>
            <p:nvPr/>
          </p:nvSpPr>
          <p:spPr>
            <a:xfrm>
              <a:off x="1524000" y="3642102"/>
              <a:ext cx="9144000" cy="809400"/>
            </a:xfrm>
            <a:prstGeom prst="roundRect">
              <a:avLst>
                <a:gd fmla="val 17410" name="adj"/>
              </a:avLst>
            </a:prstGeom>
            <a:solidFill>
              <a:schemeClr val="lt1"/>
            </a:solidFill>
            <a:ln>
              <a:noFill/>
            </a:ln>
            <a:effectLst>
              <a:outerShdw blurRad="4445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1656" name="Google Shape;1656;p63"/>
            <p:cNvGrpSpPr/>
            <p:nvPr/>
          </p:nvGrpSpPr>
          <p:grpSpPr>
            <a:xfrm>
              <a:off x="1792418" y="3694099"/>
              <a:ext cx="2876531" cy="570792"/>
              <a:chOff x="7221253" y="5047461"/>
              <a:chExt cx="2876531" cy="570792"/>
            </a:xfrm>
          </p:grpSpPr>
          <p:grpSp>
            <p:nvGrpSpPr>
              <p:cNvPr id="1657" name="Google Shape;1657;p63"/>
              <p:cNvGrpSpPr/>
              <p:nvPr/>
            </p:nvGrpSpPr>
            <p:grpSpPr>
              <a:xfrm>
                <a:off x="7522884" y="5047461"/>
                <a:ext cx="2574900" cy="570792"/>
                <a:chOff x="7522884" y="5016981"/>
                <a:chExt cx="2574900" cy="570792"/>
              </a:xfrm>
            </p:grpSpPr>
            <p:sp>
              <p:nvSpPr>
                <p:cNvPr id="1658" name="Google Shape;1658;p63"/>
                <p:cNvSpPr txBox="1"/>
                <p:nvPr/>
              </p:nvSpPr>
              <p:spPr>
                <a:xfrm>
                  <a:off x="7522884" y="531087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900">
                      <a:solidFill>
                        <a:srgbClr val="A0A1A3"/>
                      </a:solidFill>
                      <a:latin typeface="Poppins"/>
                      <a:ea typeface="Poppins"/>
                      <a:cs typeface="Poppins"/>
                      <a:sym typeface="Poppins"/>
                    </a:rPr>
                    <a:t>3500+ deals</a:t>
                  </a:r>
                  <a:endParaRPr sz="1100"/>
                </a:p>
              </p:txBody>
            </p:sp>
            <p:sp>
              <p:nvSpPr>
                <p:cNvPr id="1659" name="Google Shape;1659;p63"/>
                <p:cNvSpPr txBox="1"/>
                <p:nvPr/>
              </p:nvSpPr>
              <p:spPr>
                <a:xfrm>
                  <a:off x="7522884" y="5016981"/>
                  <a:ext cx="2574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100">
                      <a:solidFill>
                        <a:srgbClr val="262626"/>
                      </a:solidFill>
                      <a:latin typeface="Poppins"/>
                      <a:ea typeface="Poppins"/>
                      <a:cs typeface="Poppins"/>
                      <a:sym typeface="Poppins"/>
                    </a:rPr>
                    <a:t>Client project name</a:t>
                  </a:r>
                  <a:endParaRPr sz="1100"/>
                </a:p>
              </p:txBody>
            </p:sp>
          </p:grpSp>
          <p:grpSp>
            <p:nvGrpSpPr>
              <p:cNvPr id="1660" name="Google Shape;1660;p63"/>
              <p:cNvGrpSpPr/>
              <p:nvPr/>
            </p:nvGrpSpPr>
            <p:grpSpPr>
              <a:xfrm>
                <a:off x="7221253" y="5160676"/>
                <a:ext cx="230360" cy="230360"/>
                <a:chOff x="7391400" y="2895600"/>
                <a:chExt cx="685800" cy="685800"/>
              </a:xfrm>
            </p:grpSpPr>
            <p:sp>
              <p:nvSpPr>
                <p:cNvPr id="1661" name="Google Shape;1661;p63"/>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62" name="Google Shape;1662;p63"/>
                <p:cNvSpPr/>
                <p:nvPr/>
              </p:nvSpPr>
              <p:spPr>
                <a:xfrm>
                  <a:off x="7448550" y="2952750"/>
                  <a:ext cx="571500" cy="571500"/>
                </a:xfrm>
                <a:prstGeom prst="ellipse">
                  <a:avLst/>
                </a:prstGeom>
                <a:solidFill>
                  <a:srgbClr val="CCCC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63" name="Google Shape;1663;p63"/>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grpSp>
          <p:nvGrpSpPr>
            <p:cNvPr id="1664" name="Google Shape;1664;p63"/>
            <p:cNvGrpSpPr/>
            <p:nvPr/>
          </p:nvGrpSpPr>
          <p:grpSpPr>
            <a:xfrm>
              <a:off x="4789888" y="3883473"/>
              <a:ext cx="326580" cy="326580"/>
              <a:chOff x="4576763" y="952201"/>
              <a:chExt cx="511800" cy="511800"/>
            </a:xfrm>
          </p:grpSpPr>
          <p:sp>
            <p:nvSpPr>
              <p:cNvPr id="1665" name="Google Shape;1665;p63"/>
              <p:cNvSpPr/>
              <p:nvPr/>
            </p:nvSpPr>
            <p:spPr>
              <a:xfrm>
                <a:off x="4576763" y="952201"/>
                <a:ext cx="511800" cy="5118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66" name="Google Shape;1666;p63"/>
              <p:cNvPicPr preferRelativeResize="0"/>
              <p:nvPr/>
            </p:nvPicPr>
            <p:blipFill rotWithShape="1">
              <a:blip r:embed="rId5">
                <a:alphaModFix/>
              </a:blip>
              <a:srcRect b="0" l="0" r="0" t="0"/>
              <a:stretch/>
            </p:blipFill>
            <p:spPr>
              <a:xfrm>
                <a:off x="4708601" y="1084039"/>
                <a:ext cx="248210" cy="248210"/>
              </a:xfrm>
              <a:prstGeom prst="rect">
                <a:avLst/>
              </a:prstGeom>
              <a:noFill/>
              <a:ln>
                <a:noFill/>
              </a:ln>
            </p:spPr>
          </p:pic>
        </p:grpSp>
        <p:grpSp>
          <p:nvGrpSpPr>
            <p:cNvPr id="1667" name="Google Shape;1667;p63"/>
            <p:cNvGrpSpPr/>
            <p:nvPr/>
          </p:nvGrpSpPr>
          <p:grpSpPr>
            <a:xfrm>
              <a:off x="5826905" y="3883473"/>
              <a:ext cx="326580" cy="326580"/>
              <a:chOff x="4576763" y="952201"/>
              <a:chExt cx="511800" cy="511800"/>
            </a:xfrm>
          </p:grpSpPr>
          <p:sp>
            <p:nvSpPr>
              <p:cNvPr id="1668" name="Google Shape;1668;p63"/>
              <p:cNvSpPr/>
              <p:nvPr/>
            </p:nvSpPr>
            <p:spPr>
              <a:xfrm>
                <a:off x="4576763" y="952201"/>
                <a:ext cx="511800" cy="5118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69" name="Google Shape;1669;p63"/>
              <p:cNvPicPr preferRelativeResize="0"/>
              <p:nvPr/>
            </p:nvPicPr>
            <p:blipFill rotWithShape="1">
              <a:blip r:embed="rId5">
                <a:alphaModFix/>
              </a:blip>
              <a:srcRect b="0" l="0" r="0" t="0"/>
              <a:stretch/>
            </p:blipFill>
            <p:spPr>
              <a:xfrm>
                <a:off x="4708601" y="1084039"/>
                <a:ext cx="248210" cy="248210"/>
              </a:xfrm>
              <a:prstGeom prst="rect">
                <a:avLst/>
              </a:prstGeom>
              <a:noFill/>
              <a:ln>
                <a:noFill/>
              </a:ln>
            </p:spPr>
          </p:pic>
        </p:grpSp>
        <p:grpSp>
          <p:nvGrpSpPr>
            <p:cNvPr id="1670" name="Google Shape;1670;p63"/>
            <p:cNvGrpSpPr/>
            <p:nvPr/>
          </p:nvGrpSpPr>
          <p:grpSpPr>
            <a:xfrm>
              <a:off x="6863736" y="3883347"/>
              <a:ext cx="326700" cy="326700"/>
              <a:chOff x="6863736" y="3851815"/>
              <a:chExt cx="326700" cy="326700"/>
            </a:xfrm>
          </p:grpSpPr>
          <p:sp>
            <p:nvSpPr>
              <p:cNvPr id="1671" name="Google Shape;1671;p63"/>
              <p:cNvSpPr/>
              <p:nvPr/>
            </p:nvSpPr>
            <p:spPr>
              <a:xfrm flipH="1" rot="10800000">
                <a:off x="6863736" y="3851815"/>
                <a:ext cx="326700" cy="326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72" name="Google Shape;1672;p63"/>
              <p:cNvPicPr preferRelativeResize="0"/>
              <p:nvPr/>
            </p:nvPicPr>
            <p:blipFill rotWithShape="1">
              <a:blip r:embed="rId6">
                <a:alphaModFix/>
              </a:blip>
              <a:srcRect b="0" l="0" r="0" t="0"/>
              <a:stretch/>
            </p:blipFill>
            <p:spPr>
              <a:xfrm flipH="1" rot="10800000">
                <a:off x="6947856" y="3936023"/>
                <a:ext cx="158371" cy="158371"/>
              </a:xfrm>
              <a:prstGeom prst="rect">
                <a:avLst/>
              </a:prstGeom>
              <a:noFill/>
              <a:ln>
                <a:noFill/>
              </a:ln>
            </p:spPr>
          </p:pic>
        </p:grpSp>
        <p:sp>
          <p:nvSpPr>
            <p:cNvPr id="1673" name="Google Shape;1673;p63"/>
            <p:cNvSpPr txBox="1"/>
            <p:nvPr/>
          </p:nvSpPr>
          <p:spPr>
            <a:xfrm>
              <a:off x="7896599" y="3908241"/>
              <a:ext cx="9870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A0A1A3"/>
                  </a:solidFill>
                  <a:latin typeface="Poppins"/>
                  <a:ea typeface="Poppins"/>
                  <a:cs typeface="Poppins"/>
                  <a:sym typeface="Poppins"/>
                </a:rPr>
                <a:t>$300.70</a:t>
              </a:r>
              <a:endParaRPr sz="1100"/>
            </a:p>
          </p:txBody>
        </p:sp>
        <p:sp>
          <p:nvSpPr>
            <p:cNvPr id="1674" name="Google Shape;1674;p63"/>
            <p:cNvSpPr txBox="1"/>
            <p:nvPr/>
          </p:nvSpPr>
          <p:spPr>
            <a:xfrm>
              <a:off x="9147866" y="3908241"/>
              <a:ext cx="11583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2020/2021</a:t>
              </a:r>
              <a:endParaRPr sz="1100"/>
            </a:p>
          </p:txBody>
        </p:sp>
      </p:grpSp>
      <p:grpSp>
        <p:nvGrpSpPr>
          <p:cNvPr id="1675" name="Google Shape;1675;p63"/>
          <p:cNvGrpSpPr/>
          <p:nvPr/>
        </p:nvGrpSpPr>
        <p:grpSpPr>
          <a:xfrm>
            <a:off x="1143000" y="3910145"/>
            <a:ext cx="6858000" cy="607050"/>
            <a:chOff x="1524000" y="4519839"/>
            <a:chExt cx="9144000" cy="809400"/>
          </a:xfrm>
        </p:grpSpPr>
        <p:sp>
          <p:nvSpPr>
            <p:cNvPr id="1676" name="Google Shape;1676;p63"/>
            <p:cNvSpPr/>
            <p:nvPr/>
          </p:nvSpPr>
          <p:spPr>
            <a:xfrm>
              <a:off x="1524000" y="4519839"/>
              <a:ext cx="9144000" cy="809400"/>
            </a:xfrm>
            <a:prstGeom prst="roundRect">
              <a:avLst>
                <a:gd fmla="val 17410" name="adj"/>
              </a:avLst>
            </a:prstGeom>
            <a:solidFill>
              <a:schemeClr val="lt1"/>
            </a:solidFill>
            <a:ln>
              <a:noFill/>
            </a:ln>
            <a:effectLst>
              <a:outerShdw blurRad="444500" sx="94000" rotWithShape="0" algn="t" dir="5400000" dist="76200" sy="94000">
                <a:srgbClr val="000000">
                  <a:alpha val="1176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1677" name="Google Shape;1677;p63"/>
            <p:cNvGrpSpPr/>
            <p:nvPr/>
          </p:nvGrpSpPr>
          <p:grpSpPr>
            <a:xfrm>
              <a:off x="1792418" y="4571836"/>
              <a:ext cx="2876531" cy="570792"/>
              <a:chOff x="7221253" y="5047461"/>
              <a:chExt cx="2876531" cy="570792"/>
            </a:xfrm>
          </p:grpSpPr>
          <p:grpSp>
            <p:nvGrpSpPr>
              <p:cNvPr id="1678" name="Google Shape;1678;p63"/>
              <p:cNvGrpSpPr/>
              <p:nvPr/>
            </p:nvGrpSpPr>
            <p:grpSpPr>
              <a:xfrm>
                <a:off x="7522884" y="5047461"/>
                <a:ext cx="2574900" cy="570792"/>
                <a:chOff x="7522884" y="5016981"/>
                <a:chExt cx="2574900" cy="570792"/>
              </a:xfrm>
            </p:grpSpPr>
            <p:sp>
              <p:nvSpPr>
                <p:cNvPr id="1679" name="Google Shape;1679;p63"/>
                <p:cNvSpPr txBox="1"/>
                <p:nvPr/>
              </p:nvSpPr>
              <p:spPr>
                <a:xfrm>
                  <a:off x="7522884" y="5310873"/>
                  <a:ext cx="18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900">
                      <a:solidFill>
                        <a:srgbClr val="A0A1A3"/>
                      </a:solidFill>
                      <a:latin typeface="Poppins"/>
                      <a:ea typeface="Poppins"/>
                      <a:cs typeface="Poppins"/>
                      <a:sym typeface="Poppins"/>
                    </a:rPr>
                    <a:t>3500+ deals</a:t>
                  </a:r>
                  <a:endParaRPr sz="1100"/>
                </a:p>
              </p:txBody>
            </p:sp>
            <p:sp>
              <p:nvSpPr>
                <p:cNvPr id="1680" name="Google Shape;1680;p63"/>
                <p:cNvSpPr txBox="1"/>
                <p:nvPr/>
              </p:nvSpPr>
              <p:spPr>
                <a:xfrm>
                  <a:off x="7522884" y="5016981"/>
                  <a:ext cx="2574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100">
                      <a:solidFill>
                        <a:srgbClr val="262626"/>
                      </a:solidFill>
                      <a:latin typeface="Poppins"/>
                      <a:ea typeface="Poppins"/>
                      <a:cs typeface="Poppins"/>
                      <a:sym typeface="Poppins"/>
                    </a:rPr>
                    <a:t>Client project name</a:t>
                  </a:r>
                  <a:endParaRPr sz="1100"/>
                </a:p>
              </p:txBody>
            </p:sp>
          </p:grpSp>
          <p:grpSp>
            <p:nvGrpSpPr>
              <p:cNvPr id="1681" name="Google Shape;1681;p63"/>
              <p:cNvGrpSpPr/>
              <p:nvPr/>
            </p:nvGrpSpPr>
            <p:grpSpPr>
              <a:xfrm>
                <a:off x="7221253" y="5160676"/>
                <a:ext cx="230360" cy="230360"/>
                <a:chOff x="7391400" y="2895600"/>
                <a:chExt cx="685800" cy="685800"/>
              </a:xfrm>
            </p:grpSpPr>
            <p:sp>
              <p:nvSpPr>
                <p:cNvPr id="1682" name="Google Shape;1682;p63"/>
                <p:cNvSpPr/>
                <p:nvPr/>
              </p:nvSpPr>
              <p:spPr>
                <a:xfrm>
                  <a:off x="7391400" y="2895600"/>
                  <a:ext cx="685800" cy="685800"/>
                </a:xfrm>
                <a:prstGeom prst="ellipse">
                  <a:avLst/>
                </a:prstGeom>
                <a:no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83" name="Google Shape;1683;p63"/>
                <p:cNvSpPr/>
                <p:nvPr/>
              </p:nvSpPr>
              <p:spPr>
                <a:xfrm>
                  <a:off x="7448550" y="2952750"/>
                  <a:ext cx="571500" cy="5715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684" name="Google Shape;1684;p63"/>
                <p:cNvSpPr/>
                <p:nvPr/>
              </p:nvSpPr>
              <p:spPr>
                <a:xfrm rot="5400000">
                  <a:off x="7658088" y="3167052"/>
                  <a:ext cx="152400" cy="131400"/>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grpSp>
          <p:nvGrpSpPr>
            <p:cNvPr id="1685" name="Google Shape;1685;p63"/>
            <p:cNvGrpSpPr/>
            <p:nvPr/>
          </p:nvGrpSpPr>
          <p:grpSpPr>
            <a:xfrm>
              <a:off x="4789888" y="4761210"/>
              <a:ext cx="326580" cy="326580"/>
              <a:chOff x="4576763" y="952201"/>
              <a:chExt cx="511800" cy="511800"/>
            </a:xfrm>
          </p:grpSpPr>
          <p:sp>
            <p:nvSpPr>
              <p:cNvPr id="1686" name="Google Shape;1686;p63"/>
              <p:cNvSpPr/>
              <p:nvPr/>
            </p:nvSpPr>
            <p:spPr>
              <a:xfrm>
                <a:off x="4576763" y="952201"/>
                <a:ext cx="511800" cy="5118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87" name="Google Shape;1687;p63"/>
              <p:cNvPicPr preferRelativeResize="0"/>
              <p:nvPr/>
            </p:nvPicPr>
            <p:blipFill rotWithShape="1">
              <a:blip r:embed="rId4">
                <a:alphaModFix/>
              </a:blip>
              <a:srcRect b="0" l="0" r="0" t="0"/>
              <a:stretch/>
            </p:blipFill>
            <p:spPr>
              <a:xfrm>
                <a:off x="4708601" y="1084039"/>
                <a:ext cx="248210" cy="248210"/>
              </a:xfrm>
              <a:prstGeom prst="rect">
                <a:avLst/>
              </a:prstGeom>
              <a:noFill/>
              <a:ln>
                <a:noFill/>
              </a:ln>
            </p:spPr>
          </p:pic>
        </p:grpSp>
        <p:grpSp>
          <p:nvGrpSpPr>
            <p:cNvPr id="1688" name="Google Shape;1688;p63"/>
            <p:cNvGrpSpPr/>
            <p:nvPr/>
          </p:nvGrpSpPr>
          <p:grpSpPr>
            <a:xfrm>
              <a:off x="5826905" y="4761210"/>
              <a:ext cx="326580" cy="326580"/>
              <a:chOff x="4576763" y="952201"/>
              <a:chExt cx="511800" cy="511800"/>
            </a:xfrm>
          </p:grpSpPr>
          <p:sp>
            <p:nvSpPr>
              <p:cNvPr id="1689" name="Google Shape;1689;p63"/>
              <p:cNvSpPr/>
              <p:nvPr/>
            </p:nvSpPr>
            <p:spPr>
              <a:xfrm>
                <a:off x="4576763" y="952201"/>
                <a:ext cx="511800" cy="5118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90" name="Google Shape;1690;p63"/>
              <p:cNvPicPr preferRelativeResize="0"/>
              <p:nvPr/>
            </p:nvPicPr>
            <p:blipFill rotWithShape="1">
              <a:blip r:embed="rId4">
                <a:alphaModFix/>
              </a:blip>
              <a:srcRect b="0" l="0" r="0" t="0"/>
              <a:stretch/>
            </p:blipFill>
            <p:spPr>
              <a:xfrm>
                <a:off x="4708601" y="1084039"/>
                <a:ext cx="248210" cy="248210"/>
              </a:xfrm>
              <a:prstGeom prst="rect">
                <a:avLst/>
              </a:prstGeom>
              <a:noFill/>
              <a:ln>
                <a:noFill/>
              </a:ln>
            </p:spPr>
          </p:pic>
        </p:grpSp>
        <p:grpSp>
          <p:nvGrpSpPr>
            <p:cNvPr id="1691" name="Google Shape;1691;p63"/>
            <p:cNvGrpSpPr/>
            <p:nvPr/>
          </p:nvGrpSpPr>
          <p:grpSpPr>
            <a:xfrm>
              <a:off x="6863736" y="4761084"/>
              <a:ext cx="326700" cy="326700"/>
              <a:chOff x="6863736" y="4729552"/>
              <a:chExt cx="326700" cy="326700"/>
            </a:xfrm>
          </p:grpSpPr>
          <p:sp>
            <p:nvSpPr>
              <p:cNvPr id="1692" name="Google Shape;1692;p63"/>
              <p:cNvSpPr/>
              <p:nvPr/>
            </p:nvSpPr>
            <p:spPr>
              <a:xfrm flipH="1" rot="10800000">
                <a:off x="6863736" y="4729552"/>
                <a:ext cx="326700" cy="326700"/>
              </a:xfrm>
              <a:prstGeom prst="ellipse">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pic>
            <p:nvPicPr>
              <p:cNvPr id="1693" name="Google Shape;1693;p63"/>
              <p:cNvPicPr preferRelativeResize="0"/>
              <p:nvPr/>
            </p:nvPicPr>
            <p:blipFill rotWithShape="1">
              <a:blip r:embed="rId6">
                <a:alphaModFix/>
              </a:blip>
              <a:srcRect b="0" l="0" r="0" t="0"/>
              <a:stretch/>
            </p:blipFill>
            <p:spPr>
              <a:xfrm flipH="1" rot="10800000">
                <a:off x="6947856" y="4813760"/>
                <a:ext cx="158371" cy="158371"/>
              </a:xfrm>
              <a:prstGeom prst="rect">
                <a:avLst/>
              </a:prstGeom>
              <a:noFill/>
              <a:ln>
                <a:noFill/>
              </a:ln>
            </p:spPr>
          </p:pic>
        </p:grpSp>
        <p:sp>
          <p:nvSpPr>
            <p:cNvPr id="1694" name="Google Shape;1694;p63"/>
            <p:cNvSpPr txBox="1"/>
            <p:nvPr/>
          </p:nvSpPr>
          <p:spPr>
            <a:xfrm>
              <a:off x="7896599" y="4785978"/>
              <a:ext cx="9870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A0A1A3"/>
                  </a:solidFill>
                  <a:latin typeface="Poppins"/>
                  <a:ea typeface="Poppins"/>
                  <a:cs typeface="Poppins"/>
                  <a:sym typeface="Poppins"/>
                </a:rPr>
                <a:t>$300.70</a:t>
              </a:r>
              <a:endParaRPr sz="1100"/>
            </a:p>
          </p:txBody>
        </p:sp>
        <p:sp>
          <p:nvSpPr>
            <p:cNvPr id="1695" name="Google Shape;1695;p63"/>
            <p:cNvSpPr txBox="1"/>
            <p:nvPr/>
          </p:nvSpPr>
          <p:spPr>
            <a:xfrm>
              <a:off x="9147866" y="4785978"/>
              <a:ext cx="11583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262626"/>
                  </a:solidFill>
                  <a:latin typeface="Poppins"/>
                  <a:ea typeface="Poppins"/>
                  <a:cs typeface="Poppins"/>
                  <a:sym typeface="Poppins"/>
                </a:rPr>
                <a:t>2020/2021</a:t>
              </a:r>
              <a:endParaRPr sz="1100"/>
            </a:p>
          </p:txBody>
        </p:sp>
      </p:grpSp>
      <p:grpSp>
        <p:nvGrpSpPr>
          <p:cNvPr id="1696" name="Google Shape;1696;p63"/>
          <p:cNvGrpSpPr/>
          <p:nvPr/>
        </p:nvGrpSpPr>
        <p:grpSpPr>
          <a:xfrm>
            <a:off x="1570537" y="1556683"/>
            <a:ext cx="6159087" cy="263916"/>
            <a:chOff x="2094049" y="1350359"/>
            <a:chExt cx="8212117" cy="351888"/>
          </a:xfrm>
        </p:grpSpPr>
        <p:sp>
          <p:nvSpPr>
            <p:cNvPr id="1697" name="Google Shape;1697;p63"/>
            <p:cNvSpPr txBox="1"/>
            <p:nvPr/>
          </p:nvSpPr>
          <p:spPr>
            <a:xfrm>
              <a:off x="2094049" y="1350359"/>
              <a:ext cx="2574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100">
                  <a:solidFill>
                    <a:srgbClr val="9D9C9D"/>
                  </a:solidFill>
                  <a:latin typeface="Poppins"/>
                  <a:ea typeface="Poppins"/>
                  <a:cs typeface="Poppins"/>
                  <a:sym typeface="Poppins"/>
                </a:rPr>
                <a:t>PROJECT TITLE</a:t>
              </a:r>
              <a:endParaRPr sz="1100"/>
            </a:p>
          </p:txBody>
        </p:sp>
        <p:sp>
          <p:nvSpPr>
            <p:cNvPr id="1698" name="Google Shape;1698;p63"/>
            <p:cNvSpPr txBox="1"/>
            <p:nvPr/>
          </p:nvSpPr>
          <p:spPr>
            <a:xfrm>
              <a:off x="7896599" y="1384247"/>
              <a:ext cx="9870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9D9C9D"/>
                  </a:solidFill>
                  <a:latin typeface="Poppins"/>
                  <a:ea typeface="Poppins"/>
                  <a:cs typeface="Poppins"/>
                  <a:sym typeface="Poppins"/>
                </a:rPr>
                <a:t>VALUE</a:t>
              </a:r>
              <a:endParaRPr sz="1100"/>
            </a:p>
          </p:txBody>
        </p:sp>
        <p:sp>
          <p:nvSpPr>
            <p:cNvPr id="1699" name="Google Shape;1699;p63"/>
            <p:cNvSpPr txBox="1"/>
            <p:nvPr/>
          </p:nvSpPr>
          <p:spPr>
            <a:xfrm>
              <a:off x="9147866" y="1384247"/>
              <a:ext cx="11583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9D9C9D"/>
                  </a:solidFill>
                  <a:latin typeface="Poppins"/>
                  <a:ea typeface="Poppins"/>
                  <a:cs typeface="Poppins"/>
                  <a:sym typeface="Poppins"/>
                </a:rPr>
                <a:t>YEAR</a:t>
              </a:r>
              <a:endParaRPr sz="1100"/>
            </a:p>
          </p:txBody>
        </p:sp>
        <p:sp>
          <p:nvSpPr>
            <p:cNvPr id="1700" name="Google Shape;1700;p63"/>
            <p:cNvSpPr txBox="1"/>
            <p:nvPr/>
          </p:nvSpPr>
          <p:spPr>
            <a:xfrm>
              <a:off x="4789702" y="1384247"/>
              <a:ext cx="5193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accent1"/>
                  </a:solidFill>
                  <a:latin typeface="Poppins"/>
                  <a:ea typeface="Poppins"/>
                  <a:cs typeface="Poppins"/>
                  <a:sym typeface="Poppins"/>
                </a:rPr>
                <a:t>A</a:t>
              </a:r>
              <a:endParaRPr sz="1100"/>
            </a:p>
          </p:txBody>
        </p:sp>
        <p:sp>
          <p:nvSpPr>
            <p:cNvPr id="1701" name="Google Shape;1701;p63"/>
            <p:cNvSpPr txBox="1"/>
            <p:nvPr/>
          </p:nvSpPr>
          <p:spPr>
            <a:xfrm>
              <a:off x="5826719" y="1384247"/>
              <a:ext cx="5193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accent1"/>
                  </a:solidFill>
                  <a:latin typeface="Poppins"/>
                  <a:ea typeface="Poppins"/>
                  <a:cs typeface="Poppins"/>
                  <a:sym typeface="Poppins"/>
                </a:rPr>
                <a:t>B</a:t>
              </a:r>
              <a:endParaRPr sz="1100"/>
            </a:p>
          </p:txBody>
        </p:sp>
        <p:sp>
          <p:nvSpPr>
            <p:cNvPr id="1702" name="Google Shape;1702;p63"/>
            <p:cNvSpPr txBox="1"/>
            <p:nvPr/>
          </p:nvSpPr>
          <p:spPr>
            <a:xfrm>
              <a:off x="6859069" y="1384247"/>
              <a:ext cx="5193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accent1"/>
                  </a:solidFill>
                  <a:latin typeface="Poppins"/>
                  <a:ea typeface="Poppins"/>
                  <a:cs typeface="Poppins"/>
                  <a:sym typeface="Poppins"/>
                </a:rPr>
                <a:t>C</a:t>
              </a:r>
              <a:endParaRPr sz="1100"/>
            </a:p>
          </p:txBody>
        </p:sp>
      </p:grpSp>
      <p:sp>
        <p:nvSpPr>
          <p:cNvPr id="1703" name="Google Shape;1703;p6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Creative Table Slide</a:t>
            </a:r>
            <a:endParaRPr/>
          </a:p>
        </p:txBody>
      </p:sp>
      <p:sp>
        <p:nvSpPr>
          <p:cNvPr id="1704" name="Google Shape;1704;p6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5" name="Shape 225"/>
        <p:cNvGrpSpPr/>
        <p:nvPr/>
      </p:nvGrpSpPr>
      <p:grpSpPr>
        <a:xfrm>
          <a:off x="0" y="0"/>
          <a:ext cx="0" cy="0"/>
          <a:chOff x="0" y="0"/>
          <a:chExt cx="0" cy="0"/>
        </a:xfrm>
      </p:grpSpPr>
      <p:sp>
        <p:nvSpPr>
          <p:cNvPr id="226" name="Google Shape;226;p27"/>
          <p:cNvSpPr txBox="1"/>
          <p:nvPr/>
        </p:nvSpPr>
        <p:spPr>
          <a:xfrm>
            <a:off x="670377" y="4349225"/>
            <a:ext cx="50301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800" u="none" cap="none" strike="noStrike">
                <a:solidFill>
                  <a:schemeClr val="dk1"/>
                </a:solidFill>
                <a:latin typeface="Poppins"/>
                <a:ea typeface="Poppins"/>
                <a:cs typeface="Poppins"/>
                <a:sym typeface="Poppins"/>
              </a:rPr>
              <a:t>Over the years, we’ve managed to gain a lot of warm achievements. Here are few of them that made us believe in our capabilities and our ways.</a:t>
            </a:r>
            <a:endParaRPr sz="1100"/>
          </a:p>
        </p:txBody>
      </p:sp>
      <p:grpSp>
        <p:nvGrpSpPr>
          <p:cNvPr id="227" name="Google Shape;227;p27"/>
          <p:cNvGrpSpPr/>
          <p:nvPr/>
        </p:nvGrpSpPr>
        <p:grpSpPr>
          <a:xfrm rot="-6299989">
            <a:off x="641997" y="1468847"/>
            <a:ext cx="1183202" cy="1183202"/>
            <a:chOff x="2013709" y="-1902637"/>
            <a:chExt cx="1577700" cy="1577700"/>
          </a:xfrm>
        </p:grpSpPr>
        <p:sp>
          <p:nvSpPr>
            <p:cNvPr id="228" name="Google Shape;228;p27"/>
            <p:cNvSpPr/>
            <p:nvPr/>
          </p:nvSpPr>
          <p:spPr>
            <a:xfrm>
              <a:off x="2013709" y="-1902637"/>
              <a:ext cx="1577700" cy="1577700"/>
            </a:xfrm>
            <a:prstGeom prst="arc">
              <a:avLst>
                <a:gd fmla="val 4277842" name="adj1"/>
                <a:gd fmla="val 3011593" name="adj2"/>
              </a:avLst>
            </a:prstGeom>
            <a:noFill/>
            <a:ln cap="rnd" cmpd="sng" w="4762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29" name="Google Shape;229;p27"/>
            <p:cNvSpPr/>
            <p:nvPr/>
          </p:nvSpPr>
          <p:spPr>
            <a:xfrm>
              <a:off x="3161802" y="-461482"/>
              <a:ext cx="61200" cy="61200"/>
            </a:xfrm>
            <a:prstGeom prst="ellipse">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30" name="Google Shape;230;p27"/>
          <p:cNvSpPr/>
          <p:nvPr/>
        </p:nvSpPr>
        <p:spPr>
          <a:xfrm>
            <a:off x="729140" y="1555873"/>
            <a:ext cx="1008900" cy="1008900"/>
          </a:xfrm>
          <a:prstGeom prst="ellipse">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accent1"/>
                </a:solidFill>
                <a:latin typeface="Poppins"/>
                <a:ea typeface="Poppins"/>
                <a:cs typeface="Poppins"/>
                <a:sym typeface="Poppins"/>
              </a:rPr>
              <a:t>8</a:t>
            </a:r>
            <a:endParaRPr sz="1100"/>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Years</a:t>
            </a:r>
            <a:endParaRPr sz="1100"/>
          </a:p>
        </p:txBody>
      </p:sp>
      <p:grpSp>
        <p:nvGrpSpPr>
          <p:cNvPr id="231" name="Google Shape;231;p27"/>
          <p:cNvGrpSpPr/>
          <p:nvPr/>
        </p:nvGrpSpPr>
        <p:grpSpPr>
          <a:xfrm rot="923669">
            <a:off x="2623021" y="1468810"/>
            <a:ext cx="1183290" cy="1183248"/>
            <a:chOff x="2013709" y="-1902637"/>
            <a:chExt cx="1577700" cy="1577700"/>
          </a:xfrm>
        </p:grpSpPr>
        <p:sp>
          <p:nvSpPr>
            <p:cNvPr id="232" name="Google Shape;232;p27"/>
            <p:cNvSpPr/>
            <p:nvPr/>
          </p:nvSpPr>
          <p:spPr>
            <a:xfrm>
              <a:off x="2013709" y="-1902637"/>
              <a:ext cx="1577700" cy="1577700"/>
            </a:xfrm>
            <a:prstGeom prst="arc">
              <a:avLst>
                <a:gd fmla="val 4277842" name="adj1"/>
                <a:gd fmla="val 3011593" name="adj2"/>
              </a:avLst>
            </a:prstGeom>
            <a:noFill/>
            <a:ln cap="rnd" cmpd="sng" w="47625">
              <a:solidFill>
                <a:srgbClr val="66666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33" name="Google Shape;233;p27"/>
            <p:cNvSpPr/>
            <p:nvPr/>
          </p:nvSpPr>
          <p:spPr>
            <a:xfrm>
              <a:off x="3161802" y="-461482"/>
              <a:ext cx="61200" cy="61200"/>
            </a:xfrm>
            <a:prstGeom prst="ellipse">
              <a:avLst/>
            </a:prstGeom>
            <a:solidFill>
              <a:schemeClr val="lt1">
                <a:alpha val="49800"/>
              </a:schemeClr>
            </a:solidFill>
            <a:ln cap="flat" cmpd="sng" w="9525">
              <a:solidFill>
                <a:srgbClr val="66666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34" name="Google Shape;234;p27"/>
          <p:cNvSpPr/>
          <p:nvPr/>
        </p:nvSpPr>
        <p:spPr>
          <a:xfrm>
            <a:off x="2710355" y="1555873"/>
            <a:ext cx="1008900" cy="1008900"/>
          </a:xfrm>
          <a:prstGeom prst="ellipse">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rgbClr val="666666"/>
                </a:solidFill>
                <a:latin typeface="Poppins"/>
                <a:ea typeface="Poppins"/>
                <a:cs typeface="Poppins"/>
                <a:sym typeface="Poppins"/>
              </a:rPr>
              <a:t>81</a:t>
            </a:r>
            <a:endParaRPr sz="1100">
              <a:solidFill>
                <a:srgbClr val="666666"/>
              </a:solidFill>
            </a:endParaRPr>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Clients</a:t>
            </a:r>
            <a:endParaRPr sz="1100"/>
          </a:p>
        </p:txBody>
      </p:sp>
      <p:grpSp>
        <p:nvGrpSpPr>
          <p:cNvPr id="235" name="Google Shape;235;p27"/>
          <p:cNvGrpSpPr/>
          <p:nvPr/>
        </p:nvGrpSpPr>
        <p:grpSpPr>
          <a:xfrm rot="8785207">
            <a:off x="4604557" y="1468606"/>
            <a:ext cx="1183206" cy="1183206"/>
            <a:chOff x="2013709" y="-1902637"/>
            <a:chExt cx="1577700" cy="1577700"/>
          </a:xfrm>
        </p:grpSpPr>
        <p:sp>
          <p:nvSpPr>
            <p:cNvPr id="236" name="Google Shape;236;p27"/>
            <p:cNvSpPr/>
            <p:nvPr/>
          </p:nvSpPr>
          <p:spPr>
            <a:xfrm>
              <a:off x="2013709" y="-1902637"/>
              <a:ext cx="1577700" cy="1577700"/>
            </a:xfrm>
            <a:prstGeom prst="arc">
              <a:avLst>
                <a:gd fmla="val 4277842" name="adj1"/>
                <a:gd fmla="val 3011593" name="adj2"/>
              </a:avLst>
            </a:prstGeom>
            <a:noFill/>
            <a:ln cap="rnd" cmpd="sng" w="47625">
              <a:solidFill>
                <a:srgbClr val="B7B7B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37" name="Google Shape;237;p27"/>
            <p:cNvSpPr/>
            <p:nvPr/>
          </p:nvSpPr>
          <p:spPr>
            <a:xfrm>
              <a:off x="3161802" y="-461482"/>
              <a:ext cx="61200" cy="61200"/>
            </a:xfrm>
            <a:prstGeom prst="ellipse">
              <a:avLst/>
            </a:prstGeom>
            <a:solidFill>
              <a:schemeClr val="lt1">
                <a:alpha val="49800"/>
              </a:schemeClr>
            </a:solidFill>
            <a:ln cap="flat" cmpd="sng" w="9525">
              <a:solidFill>
                <a:srgbClr val="B7B7B7"/>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38" name="Google Shape;238;p27"/>
          <p:cNvSpPr/>
          <p:nvPr/>
        </p:nvSpPr>
        <p:spPr>
          <a:xfrm>
            <a:off x="4691571" y="1555873"/>
            <a:ext cx="1008900" cy="1008900"/>
          </a:xfrm>
          <a:prstGeom prst="ellipse">
            <a:avLst/>
          </a:prstGeom>
          <a:no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i="0" lang="en" sz="2700" u="none" cap="none" strike="noStrike">
                <a:solidFill>
                  <a:srgbClr val="B7B7B7"/>
                </a:solidFill>
                <a:latin typeface="Poppins"/>
                <a:ea typeface="Poppins"/>
                <a:cs typeface="Poppins"/>
                <a:sym typeface="Poppins"/>
              </a:rPr>
              <a:t>95+</a:t>
            </a:r>
            <a:endParaRPr sz="1100">
              <a:solidFill>
                <a:srgbClr val="B7B7B7"/>
              </a:solidFill>
            </a:endParaRPr>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Projects</a:t>
            </a:r>
            <a:endParaRPr sz="1100"/>
          </a:p>
        </p:txBody>
      </p:sp>
      <p:grpSp>
        <p:nvGrpSpPr>
          <p:cNvPr id="239" name="Google Shape;239;p27"/>
          <p:cNvGrpSpPr/>
          <p:nvPr/>
        </p:nvGrpSpPr>
        <p:grpSpPr>
          <a:xfrm rot="4658563">
            <a:off x="6585504" y="1468583"/>
            <a:ext cx="1183236" cy="1183236"/>
            <a:chOff x="2013709" y="-1902637"/>
            <a:chExt cx="1577700" cy="1577700"/>
          </a:xfrm>
        </p:grpSpPr>
        <p:sp>
          <p:nvSpPr>
            <p:cNvPr id="240" name="Google Shape;240;p27"/>
            <p:cNvSpPr/>
            <p:nvPr/>
          </p:nvSpPr>
          <p:spPr>
            <a:xfrm>
              <a:off x="2013709" y="-1902637"/>
              <a:ext cx="1577700" cy="1577700"/>
            </a:xfrm>
            <a:prstGeom prst="arc">
              <a:avLst>
                <a:gd fmla="val 4277842" name="adj1"/>
                <a:gd fmla="val 3011593" name="adj2"/>
              </a:avLst>
            </a:prstGeom>
            <a:noFill/>
            <a:ln cap="rnd" cmpd="sng" w="47625">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41" name="Google Shape;241;p27"/>
            <p:cNvSpPr/>
            <p:nvPr/>
          </p:nvSpPr>
          <p:spPr>
            <a:xfrm>
              <a:off x="3161802" y="-461482"/>
              <a:ext cx="61200" cy="61200"/>
            </a:xfrm>
            <a:prstGeom prst="ellipse">
              <a:avLst/>
            </a:prstGeom>
            <a:solidFill>
              <a:schemeClr val="lt1">
                <a:alpha val="4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42" name="Google Shape;242;p27"/>
          <p:cNvSpPr/>
          <p:nvPr/>
        </p:nvSpPr>
        <p:spPr>
          <a:xfrm>
            <a:off x="6672788" y="1555873"/>
            <a:ext cx="1008900" cy="1008900"/>
          </a:xfrm>
          <a:prstGeom prst="ellipse">
            <a:avLst/>
          </a:prstGeom>
          <a:no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i="0" lang="en" sz="2700" u="none" cap="none" strike="noStrike">
                <a:solidFill>
                  <a:schemeClr val="accent1"/>
                </a:solidFill>
                <a:latin typeface="Poppins"/>
                <a:ea typeface="Poppins"/>
                <a:cs typeface="Poppins"/>
                <a:sym typeface="Poppins"/>
              </a:rPr>
              <a:t>325</a:t>
            </a:r>
            <a:endParaRPr sz="1100"/>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Employees</a:t>
            </a:r>
            <a:endParaRPr sz="1100"/>
          </a:p>
        </p:txBody>
      </p:sp>
      <p:grpSp>
        <p:nvGrpSpPr>
          <p:cNvPr id="243" name="Google Shape;243;p27"/>
          <p:cNvGrpSpPr/>
          <p:nvPr/>
        </p:nvGrpSpPr>
        <p:grpSpPr>
          <a:xfrm rot="8785207">
            <a:off x="642125" y="2878371"/>
            <a:ext cx="1183206" cy="1183206"/>
            <a:chOff x="2013709" y="-1902637"/>
            <a:chExt cx="1577700" cy="1577700"/>
          </a:xfrm>
        </p:grpSpPr>
        <p:sp>
          <p:nvSpPr>
            <p:cNvPr id="244" name="Google Shape;244;p27"/>
            <p:cNvSpPr/>
            <p:nvPr/>
          </p:nvSpPr>
          <p:spPr>
            <a:xfrm>
              <a:off x="2013709" y="-1902637"/>
              <a:ext cx="1577700" cy="1577700"/>
            </a:xfrm>
            <a:prstGeom prst="arc">
              <a:avLst>
                <a:gd fmla="val 4277842" name="adj1"/>
                <a:gd fmla="val 3011593" name="adj2"/>
              </a:avLst>
            </a:prstGeom>
            <a:noFill/>
            <a:ln cap="rnd" cmpd="sng" w="47625">
              <a:solidFill>
                <a:srgbClr val="66666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45" name="Google Shape;245;p27"/>
            <p:cNvSpPr/>
            <p:nvPr/>
          </p:nvSpPr>
          <p:spPr>
            <a:xfrm>
              <a:off x="3161802" y="-461482"/>
              <a:ext cx="61200" cy="61200"/>
            </a:xfrm>
            <a:prstGeom prst="ellipse">
              <a:avLst/>
            </a:prstGeom>
            <a:solidFill>
              <a:schemeClr val="lt1">
                <a:alpha val="49800"/>
              </a:schemeClr>
            </a:solidFill>
            <a:ln cap="flat" cmpd="sng" w="9525">
              <a:solidFill>
                <a:srgbClr val="66666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46" name="Google Shape;246;p27"/>
          <p:cNvSpPr/>
          <p:nvPr/>
        </p:nvSpPr>
        <p:spPr>
          <a:xfrm>
            <a:off x="729140" y="2966736"/>
            <a:ext cx="1008900" cy="1008900"/>
          </a:xfrm>
          <a:prstGeom prst="ellipse">
            <a:avLst/>
          </a:prstGeom>
          <a:no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i="0" lang="en" sz="2700" u="none" cap="none" strike="noStrike">
                <a:solidFill>
                  <a:srgbClr val="666666"/>
                </a:solidFill>
                <a:latin typeface="Poppins"/>
                <a:ea typeface="Poppins"/>
                <a:cs typeface="Poppins"/>
                <a:sym typeface="Poppins"/>
              </a:rPr>
              <a:t>33</a:t>
            </a:r>
            <a:endParaRPr sz="1100">
              <a:solidFill>
                <a:srgbClr val="666666"/>
              </a:solidFill>
            </a:endParaRPr>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Awards</a:t>
            </a:r>
            <a:endParaRPr sz="1100"/>
          </a:p>
        </p:txBody>
      </p:sp>
      <p:grpSp>
        <p:nvGrpSpPr>
          <p:cNvPr id="247" name="Google Shape;247;p27"/>
          <p:cNvGrpSpPr/>
          <p:nvPr/>
        </p:nvGrpSpPr>
        <p:grpSpPr>
          <a:xfrm rot="3484001">
            <a:off x="2623122" y="2878365"/>
            <a:ext cx="1183278" cy="1183278"/>
            <a:chOff x="2013709" y="-1902637"/>
            <a:chExt cx="1577700" cy="1577700"/>
          </a:xfrm>
        </p:grpSpPr>
        <p:sp>
          <p:nvSpPr>
            <p:cNvPr id="248" name="Google Shape;248;p27"/>
            <p:cNvSpPr/>
            <p:nvPr/>
          </p:nvSpPr>
          <p:spPr>
            <a:xfrm>
              <a:off x="2013709" y="-1902637"/>
              <a:ext cx="1577700" cy="1577700"/>
            </a:xfrm>
            <a:prstGeom prst="arc">
              <a:avLst>
                <a:gd fmla="val 4277842" name="adj1"/>
                <a:gd fmla="val 3011593" name="adj2"/>
              </a:avLst>
            </a:prstGeom>
            <a:noFill/>
            <a:ln cap="rnd" cmpd="sng" w="47625">
              <a:solidFill>
                <a:srgbClr val="B7B7B7">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49" name="Google Shape;249;p27"/>
            <p:cNvSpPr/>
            <p:nvPr/>
          </p:nvSpPr>
          <p:spPr>
            <a:xfrm>
              <a:off x="3161802" y="-461482"/>
              <a:ext cx="61200" cy="61200"/>
            </a:xfrm>
            <a:prstGeom prst="ellipse">
              <a:avLst/>
            </a:prstGeom>
            <a:solidFill>
              <a:schemeClr val="lt1">
                <a:alpha val="49800"/>
              </a:schemeClr>
            </a:solidFill>
            <a:ln cap="flat" cmpd="sng" w="9525">
              <a:solidFill>
                <a:srgbClr val="B7B7B7"/>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50" name="Google Shape;250;p27"/>
          <p:cNvSpPr/>
          <p:nvPr/>
        </p:nvSpPr>
        <p:spPr>
          <a:xfrm>
            <a:off x="2710355" y="2966736"/>
            <a:ext cx="1008900" cy="1008900"/>
          </a:xfrm>
          <a:prstGeom prst="ellipse">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accent4"/>
                </a:solidFill>
                <a:latin typeface="Poppins"/>
                <a:ea typeface="Poppins"/>
                <a:cs typeface="Poppins"/>
                <a:sym typeface="Poppins"/>
              </a:rPr>
              <a:t>12</a:t>
            </a:r>
            <a:endParaRPr sz="1100"/>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Locations</a:t>
            </a:r>
            <a:endParaRPr sz="1100"/>
          </a:p>
        </p:txBody>
      </p:sp>
      <p:grpSp>
        <p:nvGrpSpPr>
          <p:cNvPr id="251" name="Google Shape;251;p27"/>
          <p:cNvGrpSpPr/>
          <p:nvPr/>
        </p:nvGrpSpPr>
        <p:grpSpPr>
          <a:xfrm rot="2978390">
            <a:off x="4604308" y="2878449"/>
            <a:ext cx="1183293" cy="1183293"/>
            <a:chOff x="2013709" y="-1902637"/>
            <a:chExt cx="1577700" cy="1577700"/>
          </a:xfrm>
        </p:grpSpPr>
        <p:sp>
          <p:nvSpPr>
            <p:cNvPr id="252" name="Google Shape;252;p27"/>
            <p:cNvSpPr/>
            <p:nvPr/>
          </p:nvSpPr>
          <p:spPr>
            <a:xfrm>
              <a:off x="2013709" y="-1902637"/>
              <a:ext cx="1577700" cy="1577700"/>
            </a:xfrm>
            <a:prstGeom prst="arc">
              <a:avLst>
                <a:gd fmla="val 4277842" name="adj1"/>
                <a:gd fmla="val 3011593" name="adj2"/>
              </a:avLst>
            </a:prstGeom>
            <a:noFill/>
            <a:ln cap="rnd" cmpd="sng" w="476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53" name="Google Shape;253;p27"/>
            <p:cNvSpPr/>
            <p:nvPr/>
          </p:nvSpPr>
          <p:spPr>
            <a:xfrm>
              <a:off x="3161802" y="-461482"/>
              <a:ext cx="61200" cy="61200"/>
            </a:xfrm>
            <a:prstGeom prst="ellipse">
              <a:avLst/>
            </a:prstGeom>
            <a:solidFill>
              <a:schemeClr val="lt1">
                <a:alpha val="49800"/>
              </a:schemeClr>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54" name="Google Shape;254;p27"/>
          <p:cNvSpPr/>
          <p:nvPr/>
        </p:nvSpPr>
        <p:spPr>
          <a:xfrm>
            <a:off x="4691571" y="2966736"/>
            <a:ext cx="1008900" cy="1008900"/>
          </a:xfrm>
          <a:prstGeom prst="ellipse">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2700" u="none" cap="none" strike="noStrike">
                <a:latin typeface="Poppins"/>
                <a:ea typeface="Poppins"/>
                <a:cs typeface="Poppins"/>
                <a:sym typeface="Poppins"/>
              </a:rPr>
              <a:t>10</a:t>
            </a:r>
            <a:endParaRPr sz="1100"/>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Brand Partners</a:t>
            </a:r>
            <a:endParaRPr sz="1100"/>
          </a:p>
        </p:txBody>
      </p:sp>
      <p:grpSp>
        <p:nvGrpSpPr>
          <p:cNvPr id="255" name="Google Shape;255;p27"/>
          <p:cNvGrpSpPr/>
          <p:nvPr/>
        </p:nvGrpSpPr>
        <p:grpSpPr>
          <a:xfrm rot="923669">
            <a:off x="6585454" y="2878575"/>
            <a:ext cx="1183290" cy="1183248"/>
            <a:chOff x="2013709" y="-1902637"/>
            <a:chExt cx="1577700" cy="1577700"/>
          </a:xfrm>
        </p:grpSpPr>
        <p:sp>
          <p:nvSpPr>
            <p:cNvPr id="256" name="Google Shape;256;p27"/>
            <p:cNvSpPr/>
            <p:nvPr/>
          </p:nvSpPr>
          <p:spPr>
            <a:xfrm>
              <a:off x="2013709" y="-1902637"/>
              <a:ext cx="1577700" cy="1577700"/>
            </a:xfrm>
            <a:prstGeom prst="arc">
              <a:avLst>
                <a:gd fmla="val 4277842" name="adj1"/>
                <a:gd fmla="val 3011593" name="adj2"/>
              </a:avLst>
            </a:prstGeom>
            <a:noFill/>
            <a:ln cap="rnd" cmpd="sng" w="47625">
              <a:solidFill>
                <a:srgbClr val="D9D9D9">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100" u="none" cap="none" strike="noStrike">
                <a:solidFill>
                  <a:srgbClr val="7F7F7F"/>
                </a:solidFill>
                <a:latin typeface="Poppins"/>
                <a:ea typeface="Poppins"/>
                <a:cs typeface="Poppins"/>
                <a:sym typeface="Poppins"/>
              </a:endParaRPr>
            </a:p>
          </p:txBody>
        </p:sp>
        <p:sp>
          <p:nvSpPr>
            <p:cNvPr id="257" name="Google Shape;257;p27"/>
            <p:cNvSpPr/>
            <p:nvPr/>
          </p:nvSpPr>
          <p:spPr>
            <a:xfrm>
              <a:off x="3161802" y="-461482"/>
              <a:ext cx="61200" cy="61200"/>
            </a:xfrm>
            <a:prstGeom prst="ellipse">
              <a:avLst/>
            </a:prstGeom>
            <a:solidFill>
              <a:schemeClr val="lt1">
                <a:alpha val="49800"/>
              </a:schemeClr>
            </a:solidFill>
            <a:ln cap="flat" cmpd="sng" w="9525">
              <a:solidFill>
                <a:srgbClr val="D9D9D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grpSp>
      <p:sp>
        <p:nvSpPr>
          <p:cNvPr id="258" name="Google Shape;258;p27"/>
          <p:cNvSpPr/>
          <p:nvPr/>
        </p:nvSpPr>
        <p:spPr>
          <a:xfrm>
            <a:off x="6672788" y="2966736"/>
            <a:ext cx="1008900" cy="1008900"/>
          </a:xfrm>
          <a:prstGeom prst="ellipse">
            <a:avLst/>
          </a:prstGeom>
          <a:noFill/>
          <a:ln>
            <a:noFill/>
          </a:ln>
        </p:spPr>
        <p:txBody>
          <a:bodyPr anchorCtr="0" anchor="ctr" bIns="34275" lIns="0" spcFirstLastPara="1" rIns="0" wrap="square" tIns="34275">
            <a:noAutofit/>
          </a:bodyPr>
          <a:lstStyle/>
          <a:p>
            <a:pPr indent="0" lvl="0" marL="0" marR="0" rtl="0" algn="ctr">
              <a:spcBef>
                <a:spcPts val="0"/>
              </a:spcBef>
              <a:spcAft>
                <a:spcPts val="0"/>
              </a:spcAft>
              <a:buNone/>
            </a:pPr>
            <a:r>
              <a:rPr b="1" i="0" lang="en" sz="2700" u="none" cap="none" strike="noStrike">
                <a:solidFill>
                  <a:schemeClr val="accent4"/>
                </a:solidFill>
                <a:latin typeface="Poppins"/>
                <a:ea typeface="Poppins"/>
                <a:cs typeface="Poppins"/>
                <a:sym typeface="Poppins"/>
              </a:rPr>
              <a:t>16</a:t>
            </a:r>
            <a:endParaRPr sz="1100"/>
          </a:p>
          <a:p>
            <a:pPr indent="0" lvl="0" marL="0" marR="0" rtl="0" algn="ctr">
              <a:spcBef>
                <a:spcPts val="0"/>
              </a:spcBef>
              <a:spcAft>
                <a:spcPts val="0"/>
              </a:spcAft>
              <a:buNone/>
            </a:pPr>
            <a:r>
              <a:rPr b="1" i="0" lang="en" sz="800" u="none" cap="none" strike="noStrike">
                <a:solidFill>
                  <a:schemeClr val="dk1"/>
                </a:solidFill>
                <a:latin typeface="Poppins"/>
                <a:ea typeface="Poppins"/>
                <a:cs typeface="Poppins"/>
                <a:sym typeface="Poppins"/>
              </a:rPr>
              <a:t>Milestones</a:t>
            </a:r>
            <a:endParaRPr sz="1100"/>
          </a:p>
        </p:txBody>
      </p:sp>
      <p:sp>
        <p:nvSpPr>
          <p:cNvPr id="259" name="Google Shape;259;p2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Achievements</a:t>
            </a:r>
            <a:endParaRPr/>
          </a:p>
        </p:txBody>
      </p:sp>
      <p:sp>
        <p:nvSpPr>
          <p:cNvPr id="260" name="Google Shape;260;p2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ppt_w</p:attrName>
                                        </p:attrNameLst>
                                      </p:cBhvr>
                                      <p:tavLst>
                                        <p:tav fmla="" tm="0">
                                          <p:val>
                                            <p:strVal val="0"/>
                                          </p:val>
                                        </p:tav>
                                        <p:tav fmla="" tm="100000">
                                          <p:val>
                                            <p:strVal val="#ppt_w"/>
                                          </p:val>
                                        </p:tav>
                                      </p:tavLst>
                                    </p:anim>
                                    <p:anim calcmode="lin" valueType="num">
                                      <p:cBhvr additive="base">
                                        <p:cTn dur="1000"/>
                                        <p:tgtEl>
                                          <p:spTgt spid="2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ppt_w</p:attrName>
                                        </p:attrNameLst>
                                      </p:cBhvr>
                                      <p:tavLst>
                                        <p:tav fmla="" tm="0">
                                          <p:val>
                                            <p:strVal val="0"/>
                                          </p:val>
                                        </p:tav>
                                        <p:tav fmla="" tm="100000">
                                          <p:val>
                                            <p:strVal val="#ppt_w"/>
                                          </p:val>
                                        </p:tav>
                                      </p:tavLst>
                                    </p:anim>
                                    <p:anim calcmode="lin" valueType="num">
                                      <p:cBhvr additive="base">
                                        <p:cTn dur="1000"/>
                                        <p:tgtEl>
                                          <p:spTgt spid="2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000"/>
                                        <p:tgtEl>
                                          <p:spTgt spid="235"/>
                                        </p:tgtEl>
                                        <p:attrNameLst>
                                          <p:attrName>ppt_w</p:attrName>
                                        </p:attrNameLst>
                                      </p:cBhvr>
                                      <p:tavLst>
                                        <p:tav fmla="" tm="0">
                                          <p:val>
                                            <p:strVal val="0"/>
                                          </p:val>
                                        </p:tav>
                                        <p:tav fmla="" tm="100000">
                                          <p:val>
                                            <p:strVal val="#ppt_w"/>
                                          </p:val>
                                        </p:tav>
                                      </p:tavLst>
                                    </p:anim>
                                    <p:anim calcmode="lin" valueType="num">
                                      <p:cBhvr additive="base">
                                        <p:cTn dur="1000"/>
                                        <p:tgtEl>
                                          <p:spTgt spid="2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ppt_w</p:attrName>
                                        </p:attrNameLst>
                                      </p:cBhvr>
                                      <p:tavLst>
                                        <p:tav fmla="" tm="0">
                                          <p:val>
                                            <p:strVal val="0"/>
                                          </p:val>
                                        </p:tav>
                                        <p:tav fmla="" tm="100000">
                                          <p:val>
                                            <p:strVal val="#ppt_w"/>
                                          </p:val>
                                        </p:tav>
                                      </p:tavLst>
                                    </p:anim>
                                    <p:anim calcmode="lin" valueType="num">
                                      <p:cBhvr additive="base">
                                        <p:cTn dur="1000"/>
                                        <p:tgtEl>
                                          <p:spTgt spid="2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ppt_w</p:attrName>
                                        </p:attrNameLst>
                                      </p:cBhvr>
                                      <p:tavLst>
                                        <p:tav fmla="" tm="0">
                                          <p:val>
                                            <p:strVal val="0"/>
                                          </p:val>
                                        </p:tav>
                                        <p:tav fmla="" tm="100000">
                                          <p:val>
                                            <p:strVal val="#ppt_w"/>
                                          </p:val>
                                        </p:tav>
                                      </p:tavLst>
                                    </p:anim>
                                    <p:anim calcmode="lin" valueType="num">
                                      <p:cBhvr additive="base">
                                        <p:cTn dur="1000"/>
                                        <p:tgtEl>
                                          <p:spTgt spid="2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ppt_w</p:attrName>
                                        </p:attrNameLst>
                                      </p:cBhvr>
                                      <p:tavLst>
                                        <p:tav fmla="" tm="0">
                                          <p:val>
                                            <p:strVal val="0"/>
                                          </p:val>
                                        </p:tav>
                                        <p:tav fmla="" tm="100000">
                                          <p:val>
                                            <p:strVal val="#ppt_w"/>
                                          </p:val>
                                        </p:tav>
                                      </p:tavLst>
                                    </p:anim>
                                    <p:anim calcmode="lin" valueType="num">
                                      <p:cBhvr additive="base">
                                        <p:cTn dur="1000"/>
                                        <p:tgtEl>
                                          <p:spTgt spid="2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ppt_w</p:attrName>
                                        </p:attrNameLst>
                                      </p:cBhvr>
                                      <p:tavLst>
                                        <p:tav fmla="" tm="0">
                                          <p:val>
                                            <p:strVal val="0"/>
                                          </p:val>
                                        </p:tav>
                                        <p:tav fmla="" tm="100000">
                                          <p:val>
                                            <p:strVal val="#ppt_w"/>
                                          </p:val>
                                        </p:tav>
                                      </p:tavLst>
                                    </p:anim>
                                    <p:anim calcmode="lin" valueType="num">
                                      <p:cBhvr additive="base">
                                        <p:cTn dur="1000"/>
                                        <p:tgtEl>
                                          <p:spTgt spid="2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ppt_w</p:attrName>
                                        </p:attrNameLst>
                                      </p:cBhvr>
                                      <p:tavLst>
                                        <p:tav fmla="" tm="0">
                                          <p:val>
                                            <p:strVal val="0"/>
                                          </p:val>
                                        </p:tav>
                                        <p:tav fmla="" tm="100000">
                                          <p:val>
                                            <p:strVal val="#ppt_w"/>
                                          </p:val>
                                        </p:tav>
                                      </p:tavLst>
                                    </p:anim>
                                    <p:anim calcmode="lin" valueType="num">
                                      <p:cBhvr additive="base">
                                        <p:cTn dur="1000"/>
                                        <p:tgtEl>
                                          <p:spTgt spid="255"/>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5000" fill="hold"/>
                                        <p:tgtEl>
                                          <p:spTgt spid="227"/>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31"/>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35"/>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39"/>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43"/>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47"/>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51"/>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255"/>
                                        </p:tgtEl>
                                        <p:attrNameLst>
                                          <p:attrName>r</p:attrName>
                                        </p:attrNameLst>
                                      </p:cBhvr>
                                    </p:animRot>
                                  </p:childTnLst>
                                </p:cTn>
                              </p:par>
                              <p:par>
                                <p:cTn fill="hold" nodeType="withEffect" presetClass="entr" presetID="23" presetSubtype="16">
                                  <p:stCondLst>
                                    <p:cond delay="200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ppt_w</p:attrName>
                                        </p:attrNameLst>
                                      </p:cBhvr>
                                      <p:tavLst>
                                        <p:tav fmla="" tm="0">
                                          <p:val>
                                            <p:strVal val="0"/>
                                          </p:val>
                                        </p:tav>
                                        <p:tav fmla="" tm="100000">
                                          <p:val>
                                            <p:strVal val="#ppt_w"/>
                                          </p:val>
                                        </p:tav>
                                      </p:tavLst>
                                    </p:anim>
                                    <p:anim calcmode="lin" valueType="num">
                                      <p:cBhvr additive="base">
                                        <p:cTn dur="1000"/>
                                        <p:tgtEl>
                                          <p:spTgt spid="2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ppt_w</p:attrName>
                                        </p:attrNameLst>
                                      </p:cBhvr>
                                      <p:tavLst>
                                        <p:tav fmla="" tm="0">
                                          <p:val>
                                            <p:strVal val="0"/>
                                          </p:val>
                                        </p:tav>
                                        <p:tav fmla="" tm="100000">
                                          <p:val>
                                            <p:strVal val="#ppt_w"/>
                                          </p:val>
                                        </p:tav>
                                      </p:tavLst>
                                    </p:anim>
                                    <p:anim calcmode="lin" valueType="num">
                                      <p:cBhvr additive="base">
                                        <p:cTn dur="1000"/>
                                        <p:tgtEl>
                                          <p:spTgt spid="2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1000"/>
                                        <p:tgtEl>
                                          <p:spTgt spid="238"/>
                                        </p:tgtEl>
                                        <p:attrNameLst>
                                          <p:attrName>ppt_w</p:attrName>
                                        </p:attrNameLst>
                                      </p:cBhvr>
                                      <p:tavLst>
                                        <p:tav fmla="" tm="0">
                                          <p:val>
                                            <p:strVal val="0"/>
                                          </p:val>
                                        </p:tav>
                                        <p:tav fmla="" tm="100000">
                                          <p:val>
                                            <p:strVal val="#ppt_w"/>
                                          </p:val>
                                        </p:tav>
                                      </p:tavLst>
                                    </p:anim>
                                    <p:anim calcmode="lin" valueType="num">
                                      <p:cBhvr additive="base">
                                        <p:cTn dur="1000"/>
                                        <p:tgtEl>
                                          <p:spTgt spid="2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75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ppt_w</p:attrName>
                                        </p:attrNameLst>
                                      </p:cBhvr>
                                      <p:tavLst>
                                        <p:tav fmla="" tm="0">
                                          <p:val>
                                            <p:strVal val="0"/>
                                          </p:val>
                                        </p:tav>
                                        <p:tav fmla="" tm="100000">
                                          <p:val>
                                            <p:strVal val="#ppt_w"/>
                                          </p:val>
                                        </p:tav>
                                      </p:tavLst>
                                    </p:anim>
                                    <p:anim calcmode="lin" valueType="num">
                                      <p:cBhvr additive="base">
                                        <p:cTn dur="1000"/>
                                        <p:tgtEl>
                                          <p:spTgt spid="2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ppt_w</p:attrName>
                                        </p:attrNameLst>
                                      </p:cBhvr>
                                      <p:tavLst>
                                        <p:tav fmla="" tm="0">
                                          <p:val>
                                            <p:strVal val="0"/>
                                          </p:val>
                                        </p:tav>
                                        <p:tav fmla="" tm="100000">
                                          <p:val>
                                            <p:strVal val="#ppt_w"/>
                                          </p:val>
                                        </p:tav>
                                      </p:tavLst>
                                    </p:anim>
                                    <p:anim calcmode="lin" valueType="num">
                                      <p:cBhvr additive="base">
                                        <p:cTn dur="1000"/>
                                        <p:tgtEl>
                                          <p:spTgt spid="2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5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ppt_w</p:attrName>
                                        </p:attrNameLst>
                                      </p:cBhvr>
                                      <p:tavLst>
                                        <p:tav fmla="" tm="0">
                                          <p:val>
                                            <p:strVal val="0"/>
                                          </p:val>
                                        </p:tav>
                                        <p:tav fmla="" tm="100000">
                                          <p:val>
                                            <p:strVal val="#ppt_w"/>
                                          </p:val>
                                        </p:tav>
                                      </p:tavLst>
                                    </p:anim>
                                    <p:anim calcmode="lin" valueType="num">
                                      <p:cBhvr additive="base">
                                        <p:cTn dur="1000"/>
                                        <p:tgtEl>
                                          <p:spTgt spid="2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75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1000"/>
                                        <p:tgtEl>
                                          <p:spTgt spid="258"/>
                                        </p:tgtEl>
                                        <p:attrNameLst>
                                          <p:attrName>ppt_w</p:attrName>
                                        </p:attrNameLst>
                                      </p:cBhvr>
                                      <p:tavLst>
                                        <p:tav fmla="" tm="0">
                                          <p:val>
                                            <p:strVal val="0"/>
                                          </p:val>
                                        </p:tav>
                                        <p:tav fmla="" tm="100000">
                                          <p:val>
                                            <p:strVal val="#ppt_w"/>
                                          </p:val>
                                        </p:tav>
                                      </p:tavLst>
                                    </p:anim>
                                    <p:anim calcmode="lin" valueType="num">
                                      <p:cBhvr additive="base">
                                        <p:cTn dur="1000"/>
                                        <p:tgtEl>
                                          <p:spTgt spid="2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nvSpPr>
        <p:spPr>
          <a:xfrm>
            <a:off x="413651" y="1414575"/>
            <a:ext cx="67776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900" u="none" cap="none" strike="noStrike">
                <a:solidFill>
                  <a:schemeClr val="dk1"/>
                </a:solidFill>
                <a:latin typeface="Poppins"/>
                <a:ea typeface="Poppins"/>
                <a:cs typeface="Poppins"/>
                <a:sym typeface="Poppins"/>
              </a:rPr>
              <a:t>We are distributed agency of amazing people with an incredible focus within each of our disciplines</a:t>
            </a:r>
            <a:endParaRPr sz="1200">
              <a:solidFill>
                <a:schemeClr val="dk1"/>
              </a:solidFill>
            </a:endParaRPr>
          </a:p>
        </p:txBody>
      </p:sp>
      <p:sp>
        <p:nvSpPr>
          <p:cNvPr id="266" name="Google Shape;266;p2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Who we are</a:t>
            </a:r>
            <a:endParaRPr/>
          </a:p>
        </p:txBody>
      </p:sp>
      <p:sp>
        <p:nvSpPr>
          <p:cNvPr id="267" name="Google Shape;267;p2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28"/>
          <p:cNvSpPr/>
          <p:nvPr/>
        </p:nvSpPr>
        <p:spPr>
          <a:xfrm>
            <a:off x="413650" y="1834100"/>
            <a:ext cx="1440900" cy="124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lt1"/>
                </a:solidFill>
                <a:latin typeface="Poppins"/>
                <a:ea typeface="Poppins"/>
                <a:cs typeface="Poppins"/>
                <a:sym typeface="Poppins"/>
              </a:rPr>
              <a:t>GROWTH</a:t>
            </a:r>
            <a:br>
              <a:rPr b="1" lang="en" sz="900">
                <a:solidFill>
                  <a:schemeClr val="lt1"/>
                </a:solidFill>
                <a:latin typeface="Poppins"/>
                <a:ea typeface="Poppins"/>
                <a:cs typeface="Poppins"/>
                <a:sym typeface="Poppins"/>
              </a:rPr>
            </a:br>
            <a:r>
              <a:rPr b="1" lang="en" sz="900">
                <a:solidFill>
                  <a:schemeClr val="lt1"/>
                </a:solidFill>
                <a:latin typeface="Poppins"/>
                <a:ea typeface="Poppins"/>
                <a:cs typeface="Poppins"/>
                <a:sym typeface="Poppins"/>
              </a:rPr>
              <a:t>HACKERS</a:t>
            </a:r>
            <a:endParaRPr sz="900">
              <a:solidFill>
                <a:schemeClr val="lt1"/>
              </a:solidFill>
              <a:latin typeface="Poppins"/>
              <a:ea typeface="Poppins"/>
              <a:cs typeface="Poppins"/>
              <a:sym typeface="Poppins"/>
            </a:endParaRPr>
          </a:p>
        </p:txBody>
      </p:sp>
      <p:sp>
        <p:nvSpPr>
          <p:cNvPr id="269" name="Google Shape;269;p28"/>
          <p:cNvSpPr/>
          <p:nvPr/>
        </p:nvSpPr>
        <p:spPr>
          <a:xfrm>
            <a:off x="2203082" y="1834100"/>
            <a:ext cx="1440900" cy="124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accent3"/>
                </a:solidFill>
                <a:latin typeface="Poppins"/>
                <a:ea typeface="Poppins"/>
                <a:cs typeface="Poppins"/>
                <a:sym typeface="Poppins"/>
              </a:rPr>
              <a:t>NUMBERS CRUNCHERS</a:t>
            </a:r>
            <a:endParaRPr sz="900">
              <a:solidFill>
                <a:schemeClr val="lt1"/>
              </a:solidFill>
              <a:latin typeface="Poppins"/>
              <a:ea typeface="Poppins"/>
              <a:cs typeface="Poppins"/>
              <a:sym typeface="Poppins"/>
            </a:endParaRPr>
          </a:p>
        </p:txBody>
      </p:sp>
      <p:sp>
        <p:nvSpPr>
          <p:cNvPr id="270" name="Google Shape;270;p28"/>
          <p:cNvSpPr/>
          <p:nvPr/>
        </p:nvSpPr>
        <p:spPr>
          <a:xfrm>
            <a:off x="3956932" y="1834100"/>
            <a:ext cx="1440900" cy="1246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dk1"/>
                </a:solidFill>
                <a:latin typeface="Poppins"/>
                <a:ea typeface="Poppins"/>
                <a:cs typeface="Poppins"/>
                <a:sym typeface="Poppins"/>
              </a:rPr>
              <a:t>DESIGNERS</a:t>
            </a:r>
            <a:endParaRPr sz="900">
              <a:solidFill>
                <a:schemeClr val="dk1"/>
              </a:solidFill>
              <a:latin typeface="Poppins"/>
              <a:ea typeface="Poppins"/>
              <a:cs typeface="Poppins"/>
              <a:sym typeface="Poppins"/>
            </a:endParaRPr>
          </a:p>
        </p:txBody>
      </p:sp>
      <p:sp>
        <p:nvSpPr>
          <p:cNvPr id="271" name="Google Shape;271;p28"/>
          <p:cNvSpPr/>
          <p:nvPr/>
        </p:nvSpPr>
        <p:spPr>
          <a:xfrm>
            <a:off x="413650" y="3319625"/>
            <a:ext cx="1440900" cy="1246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lt1"/>
                </a:solidFill>
                <a:latin typeface="Poppins"/>
                <a:ea typeface="Poppins"/>
                <a:cs typeface="Poppins"/>
                <a:sym typeface="Poppins"/>
              </a:rPr>
              <a:t>THINKERS</a:t>
            </a:r>
            <a:endParaRPr sz="900">
              <a:solidFill>
                <a:schemeClr val="lt1"/>
              </a:solidFill>
              <a:latin typeface="Poppins"/>
              <a:ea typeface="Poppins"/>
              <a:cs typeface="Poppins"/>
              <a:sym typeface="Poppins"/>
            </a:endParaRPr>
          </a:p>
        </p:txBody>
      </p:sp>
      <p:sp>
        <p:nvSpPr>
          <p:cNvPr id="272" name="Google Shape;272;p28"/>
          <p:cNvSpPr/>
          <p:nvPr/>
        </p:nvSpPr>
        <p:spPr>
          <a:xfrm>
            <a:off x="2203082" y="3319625"/>
            <a:ext cx="1440900" cy="1246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dk1"/>
                </a:solidFill>
                <a:latin typeface="Poppins"/>
                <a:ea typeface="Poppins"/>
                <a:cs typeface="Poppins"/>
                <a:sym typeface="Poppins"/>
              </a:rPr>
              <a:t>CREATIVES</a:t>
            </a:r>
            <a:endParaRPr sz="900">
              <a:solidFill>
                <a:schemeClr val="dk1"/>
              </a:solidFill>
              <a:latin typeface="Poppins"/>
              <a:ea typeface="Poppins"/>
              <a:cs typeface="Poppins"/>
              <a:sym typeface="Poppins"/>
            </a:endParaRPr>
          </a:p>
        </p:txBody>
      </p:sp>
      <p:sp>
        <p:nvSpPr>
          <p:cNvPr id="273" name="Google Shape;273;p28"/>
          <p:cNvSpPr/>
          <p:nvPr/>
        </p:nvSpPr>
        <p:spPr>
          <a:xfrm>
            <a:off x="3956932" y="3319625"/>
            <a:ext cx="1440900" cy="124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chemeClr val="lt2"/>
                </a:solidFill>
                <a:latin typeface="Poppins"/>
                <a:ea typeface="Poppins"/>
                <a:cs typeface="Poppins"/>
                <a:sym typeface="Poppins"/>
              </a:rPr>
              <a:t>ENGINEERS</a:t>
            </a:r>
            <a:endParaRPr sz="900">
              <a:solidFill>
                <a:schemeClr val="lt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9"/>
          <p:cNvSpPr/>
          <p:nvPr/>
        </p:nvSpPr>
        <p:spPr>
          <a:xfrm flipH="1">
            <a:off x="2100" y="4105150"/>
            <a:ext cx="1767900" cy="470400"/>
          </a:xfrm>
          <a:prstGeom prst="round1Rect">
            <a:avLst>
              <a:gd fmla="val 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pic>
        <p:nvPicPr>
          <p:cNvPr id="279" name="Google Shape;279;p29"/>
          <p:cNvPicPr preferRelativeResize="0"/>
          <p:nvPr/>
        </p:nvPicPr>
        <p:blipFill rotWithShape="1">
          <a:blip r:embed="rId3">
            <a:alphaModFix/>
          </a:blip>
          <a:srcRect b="0" l="228" r="219" t="0"/>
          <a:stretch/>
        </p:blipFill>
        <p:spPr>
          <a:xfrm>
            <a:off x="1519163" y="1709929"/>
            <a:ext cx="1516431" cy="2208816"/>
          </a:xfrm>
          <a:prstGeom prst="rect">
            <a:avLst/>
          </a:prstGeom>
          <a:noFill/>
          <a:ln>
            <a:noFill/>
          </a:ln>
        </p:spPr>
      </p:pic>
      <p:sp>
        <p:nvSpPr>
          <p:cNvPr id="280" name="Google Shape;280;p29"/>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pic>
        <p:nvPicPr>
          <p:cNvPr id="281" name="Google Shape;281;p29"/>
          <p:cNvPicPr preferRelativeResize="0"/>
          <p:nvPr/>
        </p:nvPicPr>
        <p:blipFill rotWithShape="1">
          <a:blip r:embed="rId3">
            <a:alphaModFix/>
          </a:blip>
          <a:srcRect b="0" l="228" r="219" t="0"/>
          <a:stretch/>
        </p:blipFill>
        <p:spPr>
          <a:xfrm>
            <a:off x="4561821" y="1709929"/>
            <a:ext cx="1516431" cy="2208816"/>
          </a:xfrm>
          <a:prstGeom prst="rect">
            <a:avLst/>
          </a:prstGeom>
          <a:noFill/>
          <a:ln>
            <a:noFill/>
          </a:ln>
        </p:spPr>
      </p:pic>
      <p:pic>
        <p:nvPicPr>
          <p:cNvPr id="282" name="Google Shape;282;p29"/>
          <p:cNvPicPr preferRelativeResize="0"/>
          <p:nvPr/>
        </p:nvPicPr>
        <p:blipFill rotWithShape="1">
          <a:blip r:embed="rId4">
            <a:alphaModFix/>
          </a:blip>
          <a:srcRect b="1522" l="0" r="0" t="1522"/>
          <a:stretch/>
        </p:blipFill>
        <p:spPr>
          <a:xfrm>
            <a:off x="-1567" y="1519812"/>
            <a:ext cx="1771570" cy="2585334"/>
          </a:xfrm>
          <a:prstGeom prst="rect">
            <a:avLst/>
          </a:prstGeom>
          <a:noFill/>
          <a:ln>
            <a:noFill/>
          </a:ln>
        </p:spPr>
      </p:pic>
      <p:pic>
        <p:nvPicPr>
          <p:cNvPr id="283" name="Google Shape;283;p29"/>
          <p:cNvPicPr preferRelativeResize="0"/>
          <p:nvPr/>
        </p:nvPicPr>
        <p:blipFill rotWithShape="1">
          <a:blip r:embed="rId5">
            <a:alphaModFix/>
          </a:blip>
          <a:srcRect b="1361" l="0" r="0" t="1352"/>
          <a:stretch/>
        </p:blipFill>
        <p:spPr>
          <a:xfrm>
            <a:off x="6078252" y="1709929"/>
            <a:ext cx="1516432" cy="2208815"/>
          </a:xfrm>
          <a:prstGeom prst="rect">
            <a:avLst/>
          </a:prstGeom>
          <a:noFill/>
          <a:ln>
            <a:noFill/>
          </a:ln>
        </p:spPr>
      </p:pic>
      <p:pic>
        <p:nvPicPr>
          <p:cNvPr id="284" name="Google Shape;284;p29"/>
          <p:cNvPicPr preferRelativeResize="0"/>
          <p:nvPr/>
        </p:nvPicPr>
        <p:blipFill rotWithShape="1">
          <a:blip r:embed="rId6">
            <a:alphaModFix/>
          </a:blip>
          <a:srcRect b="0" l="5398" r="6673" t="14617"/>
          <a:stretch/>
        </p:blipFill>
        <p:spPr>
          <a:xfrm>
            <a:off x="7594683" y="1709930"/>
            <a:ext cx="1516430" cy="2208818"/>
          </a:xfrm>
          <a:prstGeom prst="rect">
            <a:avLst/>
          </a:prstGeom>
          <a:noFill/>
          <a:ln>
            <a:noFill/>
          </a:ln>
        </p:spPr>
      </p:pic>
      <p:sp>
        <p:nvSpPr>
          <p:cNvPr id="285" name="Google Shape;285;p29"/>
          <p:cNvSpPr txBox="1"/>
          <p:nvPr/>
        </p:nvSpPr>
        <p:spPr>
          <a:xfrm>
            <a:off x="109613" y="4186650"/>
            <a:ext cx="15492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000" u="none" cap="none" strike="noStrike">
                <a:solidFill>
                  <a:schemeClr val="lt1"/>
                </a:solidFill>
                <a:latin typeface="Poppins"/>
                <a:ea typeface="Poppins"/>
                <a:cs typeface="Poppins"/>
                <a:sym typeface="Poppins"/>
              </a:rPr>
              <a:t>Steve Williams</a:t>
            </a:r>
            <a:endParaRPr sz="1100"/>
          </a:p>
          <a:p>
            <a:pPr indent="0" lvl="0" marL="0" marR="0" rtl="0" algn="ctr">
              <a:lnSpc>
                <a:spcPct val="144444"/>
              </a:lnSpc>
              <a:spcBef>
                <a:spcPts val="0"/>
              </a:spcBef>
              <a:spcAft>
                <a:spcPts val="0"/>
              </a:spcAft>
              <a:buNone/>
            </a:pPr>
            <a:r>
              <a:rPr b="0" i="0" lang="en" sz="700" u="none" cap="none" strike="noStrike">
                <a:solidFill>
                  <a:schemeClr val="lt1"/>
                </a:solidFill>
                <a:latin typeface="Poppins"/>
                <a:ea typeface="Poppins"/>
                <a:cs typeface="Poppins"/>
                <a:sym typeface="Poppins"/>
              </a:rPr>
              <a:t>UX Designer</a:t>
            </a:r>
            <a:endParaRPr sz="1100"/>
          </a:p>
        </p:txBody>
      </p:sp>
      <p:sp>
        <p:nvSpPr>
          <p:cNvPr id="286" name="Google Shape;286;p29"/>
          <p:cNvSpPr txBox="1"/>
          <p:nvPr/>
        </p:nvSpPr>
        <p:spPr>
          <a:xfrm>
            <a:off x="1901006" y="4186669"/>
            <a:ext cx="8286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Lisa Andrew</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Chief Executive</a:t>
            </a:r>
            <a:endParaRPr sz="1100"/>
          </a:p>
        </p:txBody>
      </p:sp>
      <p:sp>
        <p:nvSpPr>
          <p:cNvPr id="287" name="Google Shape;287;p29"/>
          <p:cNvSpPr txBox="1"/>
          <p:nvPr/>
        </p:nvSpPr>
        <p:spPr>
          <a:xfrm>
            <a:off x="4789716" y="4186669"/>
            <a:ext cx="11394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Sasha Wildwood</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Product Manager</a:t>
            </a:r>
            <a:endParaRPr sz="1100"/>
          </a:p>
        </p:txBody>
      </p:sp>
      <p:sp>
        <p:nvSpPr>
          <p:cNvPr id="288" name="Google Shape;288;p29"/>
          <p:cNvSpPr txBox="1"/>
          <p:nvPr/>
        </p:nvSpPr>
        <p:spPr>
          <a:xfrm>
            <a:off x="6402937" y="4186669"/>
            <a:ext cx="958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Milton Grey</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Accounts Manager</a:t>
            </a:r>
            <a:endParaRPr sz="1100"/>
          </a:p>
        </p:txBody>
      </p:sp>
      <p:sp>
        <p:nvSpPr>
          <p:cNvPr id="289" name="Google Shape;289;p29"/>
          <p:cNvSpPr txBox="1"/>
          <p:nvPr/>
        </p:nvSpPr>
        <p:spPr>
          <a:xfrm>
            <a:off x="7873682" y="4186661"/>
            <a:ext cx="958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Richie Egleston</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Junior Designer</a:t>
            </a:r>
            <a:endParaRPr sz="1100"/>
          </a:p>
        </p:txBody>
      </p:sp>
      <p:sp>
        <p:nvSpPr>
          <p:cNvPr id="290" name="Google Shape;290;p29"/>
          <p:cNvSpPr txBox="1"/>
          <p:nvPr/>
        </p:nvSpPr>
        <p:spPr>
          <a:xfrm>
            <a:off x="3341325" y="4187794"/>
            <a:ext cx="9585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Martin Hawkins</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Senior Designer</a:t>
            </a:r>
            <a:endParaRPr sz="1100"/>
          </a:p>
        </p:txBody>
      </p:sp>
      <p:pic>
        <p:nvPicPr>
          <p:cNvPr id="291" name="Google Shape;291;p29"/>
          <p:cNvPicPr preferRelativeResize="0"/>
          <p:nvPr/>
        </p:nvPicPr>
        <p:blipFill rotWithShape="1">
          <a:blip r:embed="rId5">
            <a:alphaModFix/>
          </a:blip>
          <a:srcRect b="1475" l="0" r="0" t="1475"/>
          <a:stretch/>
        </p:blipFill>
        <p:spPr>
          <a:xfrm>
            <a:off x="3035593" y="1709929"/>
            <a:ext cx="1526223" cy="2208815"/>
          </a:xfrm>
          <a:prstGeom prst="rect">
            <a:avLst/>
          </a:prstGeom>
          <a:noFill/>
          <a:ln>
            <a:noFill/>
          </a:ln>
          <a:effectLst>
            <a:outerShdw blurRad="317500" rotWithShape="0" algn="t" dir="5400000" dist="38100">
              <a:srgbClr val="000000">
                <a:alpha val="20000"/>
              </a:srgbClr>
            </a:outerShdw>
          </a:effectLst>
        </p:spPr>
      </p:pic>
      <p:pic>
        <p:nvPicPr>
          <p:cNvPr id="292" name="Google Shape;292;p29"/>
          <p:cNvPicPr preferRelativeResize="0"/>
          <p:nvPr/>
        </p:nvPicPr>
        <p:blipFill rotWithShape="1">
          <a:blip r:embed="rId3">
            <a:alphaModFix/>
          </a:blip>
          <a:srcRect b="845" l="0" r="0" t="835"/>
          <a:stretch/>
        </p:blipFill>
        <p:spPr>
          <a:xfrm>
            <a:off x="7594682" y="1709929"/>
            <a:ext cx="1549318" cy="2208816"/>
          </a:xfrm>
          <a:prstGeom prst="rect">
            <a:avLst/>
          </a:prstGeom>
          <a:noFill/>
          <a:ln>
            <a:noFill/>
          </a:ln>
        </p:spPr>
      </p:pic>
      <p:sp>
        <p:nvSpPr>
          <p:cNvPr id="293" name="Google Shape;293;p2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
        <p:nvSpPr>
          <p:cNvPr id="294" name="Google Shape;294;p2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p:nvPr/>
        </p:nvSpPr>
        <p:spPr>
          <a:xfrm flipH="1">
            <a:off x="1394375" y="4105149"/>
            <a:ext cx="1779300" cy="470400"/>
          </a:xfrm>
          <a:prstGeom prst="round1Rect">
            <a:avLst>
              <a:gd fmla="val 0"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sp>
        <p:nvSpPr>
          <p:cNvPr id="300" name="Google Shape;300;p30"/>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Poppins"/>
              <a:ea typeface="Poppins"/>
              <a:cs typeface="Poppins"/>
              <a:sym typeface="Poppins"/>
            </a:endParaRPr>
          </a:p>
        </p:txBody>
      </p:sp>
      <p:pic>
        <p:nvPicPr>
          <p:cNvPr id="301" name="Google Shape;301;p30"/>
          <p:cNvPicPr preferRelativeResize="0"/>
          <p:nvPr/>
        </p:nvPicPr>
        <p:blipFill rotWithShape="1">
          <a:blip r:embed="rId3">
            <a:alphaModFix/>
          </a:blip>
          <a:srcRect b="0" l="228" r="219" t="0"/>
          <a:stretch/>
        </p:blipFill>
        <p:spPr>
          <a:xfrm>
            <a:off x="4561821" y="1709929"/>
            <a:ext cx="1516431" cy="2208816"/>
          </a:xfrm>
          <a:prstGeom prst="rect">
            <a:avLst/>
          </a:prstGeom>
          <a:noFill/>
          <a:ln>
            <a:noFill/>
          </a:ln>
        </p:spPr>
      </p:pic>
      <p:pic>
        <p:nvPicPr>
          <p:cNvPr id="302" name="Google Shape;302;p30"/>
          <p:cNvPicPr preferRelativeResize="0"/>
          <p:nvPr/>
        </p:nvPicPr>
        <p:blipFill rotWithShape="1">
          <a:blip r:embed="rId4">
            <a:alphaModFix/>
          </a:blip>
          <a:srcRect b="1522" l="0" r="0" t="1522"/>
          <a:stretch/>
        </p:blipFill>
        <p:spPr>
          <a:xfrm>
            <a:off x="-1567" y="1709929"/>
            <a:ext cx="1520726" cy="2208814"/>
          </a:xfrm>
          <a:prstGeom prst="rect">
            <a:avLst/>
          </a:prstGeom>
          <a:noFill/>
          <a:ln>
            <a:noFill/>
          </a:ln>
        </p:spPr>
      </p:pic>
      <p:pic>
        <p:nvPicPr>
          <p:cNvPr id="303" name="Google Shape;303;p30"/>
          <p:cNvPicPr preferRelativeResize="0"/>
          <p:nvPr/>
        </p:nvPicPr>
        <p:blipFill rotWithShape="1">
          <a:blip r:embed="rId5">
            <a:alphaModFix/>
          </a:blip>
          <a:srcRect b="1361" l="0" r="0" t="1352"/>
          <a:stretch/>
        </p:blipFill>
        <p:spPr>
          <a:xfrm>
            <a:off x="6078252" y="1709929"/>
            <a:ext cx="1516432" cy="2208815"/>
          </a:xfrm>
          <a:prstGeom prst="rect">
            <a:avLst/>
          </a:prstGeom>
          <a:noFill/>
          <a:ln>
            <a:noFill/>
          </a:ln>
        </p:spPr>
      </p:pic>
      <p:pic>
        <p:nvPicPr>
          <p:cNvPr id="304" name="Google Shape;304;p30"/>
          <p:cNvPicPr preferRelativeResize="0"/>
          <p:nvPr/>
        </p:nvPicPr>
        <p:blipFill rotWithShape="1">
          <a:blip r:embed="rId6">
            <a:alphaModFix/>
          </a:blip>
          <a:srcRect b="0" l="5398" r="6673" t="14617"/>
          <a:stretch/>
        </p:blipFill>
        <p:spPr>
          <a:xfrm>
            <a:off x="7594683" y="1709930"/>
            <a:ext cx="1516430" cy="2208818"/>
          </a:xfrm>
          <a:prstGeom prst="rect">
            <a:avLst/>
          </a:prstGeom>
          <a:noFill/>
          <a:ln>
            <a:noFill/>
          </a:ln>
        </p:spPr>
      </p:pic>
      <p:sp>
        <p:nvSpPr>
          <p:cNvPr id="305" name="Google Shape;305;p30"/>
          <p:cNvSpPr txBox="1"/>
          <p:nvPr/>
        </p:nvSpPr>
        <p:spPr>
          <a:xfrm>
            <a:off x="286837" y="4186669"/>
            <a:ext cx="9186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Steve Williams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UX Designer</a:t>
            </a:r>
            <a:endParaRPr sz="1100"/>
          </a:p>
        </p:txBody>
      </p:sp>
      <p:sp>
        <p:nvSpPr>
          <p:cNvPr id="306" name="Google Shape;306;p30"/>
          <p:cNvSpPr txBox="1"/>
          <p:nvPr/>
        </p:nvSpPr>
        <p:spPr>
          <a:xfrm>
            <a:off x="1824662" y="4186661"/>
            <a:ext cx="918600" cy="484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000"/>
              <a:buFont typeface="Poppins"/>
              <a:buNone/>
            </a:pPr>
            <a:r>
              <a:rPr b="1" i="0" lang="en" sz="1000" u="none" cap="none" strike="noStrike">
                <a:solidFill>
                  <a:schemeClr val="lt1"/>
                </a:solidFill>
                <a:latin typeface="Poppins"/>
                <a:ea typeface="Poppins"/>
                <a:cs typeface="Poppins"/>
                <a:sym typeface="Poppins"/>
              </a:rPr>
              <a:t>Lisa Andrew</a:t>
            </a:r>
            <a:endParaRPr sz="1100"/>
          </a:p>
          <a:p>
            <a:pPr indent="0" lvl="0" marL="0" marR="0" rtl="0" algn="ctr">
              <a:lnSpc>
                <a:spcPct val="144444"/>
              </a:lnSpc>
              <a:spcBef>
                <a:spcPts val="0"/>
              </a:spcBef>
              <a:spcAft>
                <a:spcPts val="0"/>
              </a:spcAft>
              <a:buClr>
                <a:schemeClr val="lt1"/>
              </a:buClr>
              <a:buSzPts val="700"/>
              <a:buFont typeface="Poppins"/>
              <a:buNone/>
            </a:pPr>
            <a:r>
              <a:rPr b="0" i="0" lang="en" sz="700" u="none" cap="none" strike="noStrike">
                <a:solidFill>
                  <a:schemeClr val="lt1"/>
                </a:solidFill>
                <a:latin typeface="Poppins"/>
                <a:ea typeface="Poppins"/>
                <a:cs typeface="Poppins"/>
                <a:sym typeface="Poppins"/>
              </a:rPr>
              <a:t>Chief Executive</a:t>
            </a:r>
            <a:endParaRPr sz="1100"/>
          </a:p>
        </p:txBody>
      </p:sp>
      <p:sp>
        <p:nvSpPr>
          <p:cNvPr id="307" name="Google Shape;307;p30"/>
          <p:cNvSpPr txBox="1"/>
          <p:nvPr/>
        </p:nvSpPr>
        <p:spPr>
          <a:xfrm>
            <a:off x="4813762" y="4186669"/>
            <a:ext cx="10527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Sasha Wildwood</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Product Manager</a:t>
            </a:r>
            <a:endParaRPr sz="1100"/>
          </a:p>
        </p:txBody>
      </p:sp>
      <p:sp>
        <p:nvSpPr>
          <p:cNvPr id="308" name="Google Shape;308;p30"/>
          <p:cNvSpPr txBox="1"/>
          <p:nvPr/>
        </p:nvSpPr>
        <p:spPr>
          <a:xfrm>
            <a:off x="6402938" y="4186669"/>
            <a:ext cx="9186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Milton Grey</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Accounts Manager</a:t>
            </a:r>
            <a:endParaRPr sz="1100"/>
          </a:p>
        </p:txBody>
      </p:sp>
      <p:sp>
        <p:nvSpPr>
          <p:cNvPr id="309" name="Google Shape;309;p30"/>
          <p:cNvSpPr txBox="1"/>
          <p:nvPr/>
        </p:nvSpPr>
        <p:spPr>
          <a:xfrm>
            <a:off x="7889306" y="4186669"/>
            <a:ext cx="9453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Richie Egleston</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Junior Designer</a:t>
            </a:r>
            <a:endParaRPr sz="1100"/>
          </a:p>
        </p:txBody>
      </p:sp>
      <p:sp>
        <p:nvSpPr>
          <p:cNvPr id="310" name="Google Shape;310;p30"/>
          <p:cNvSpPr txBox="1"/>
          <p:nvPr/>
        </p:nvSpPr>
        <p:spPr>
          <a:xfrm>
            <a:off x="3341325" y="4187794"/>
            <a:ext cx="9453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Clr>
                <a:srgbClr val="CFCFCF"/>
              </a:buClr>
              <a:buSzPts val="800"/>
              <a:buFont typeface="Poppins"/>
              <a:buNone/>
            </a:pPr>
            <a:r>
              <a:rPr b="0" i="0" lang="en" sz="800" u="none" cap="none" strike="noStrike">
                <a:solidFill>
                  <a:srgbClr val="CFCFCF"/>
                </a:solidFill>
                <a:latin typeface="Poppins"/>
                <a:ea typeface="Poppins"/>
                <a:cs typeface="Poppins"/>
                <a:sym typeface="Poppins"/>
              </a:rPr>
              <a:t>Martin Hawkins</a:t>
            </a:r>
            <a:endParaRPr sz="1100"/>
          </a:p>
          <a:p>
            <a:pPr indent="0" lvl="0" marL="0" marR="0" rtl="0" algn="ctr">
              <a:lnSpc>
                <a:spcPct val="162500"/>
              </a:lnSpc>
              <a:spcBef>
                <a:spcPts val="0"/>
              </a:spcBef>
              <a:spcAft>
                <a:spcPts val="0"/>
              </a:spcAft>
              <a:buClr>
                <a:srgbClr val="CFCFCF"/>
              </a:buClr>
              <a:buSzPts val="600"/>
              <a:buFont typeface="Poppins"/>
              <a:buNone/>
            </a:pPr>
            <a:r>
              <a:rPr b="0" i="0" lang="en" sz="600" u="none" cap="none" strike="noStrike">
                <a:solidFill>
                  <a:srgbClr val="CFCFCF"/>
                </a:solidFill>
                <a:latin typeface="Poppins"/>
                <a:ea typeface="Poppins"/>
                <a:cs typeface="Poppins"/>
                <a:sym typeface="Poppins"/>
              </a:rPr>
              <a:t>Senior Designer</a:t>
            </a:r>
            <a:endParaRPr sz="1100"/>
          </a:p>
        </p:txBody>
      </p:sp>
      <p:pic>
        <p:nvPicPr>
          <p:cNvPr id="311" name="Google Shape;311;p30"/>
          <p:cNvPicPr preferRelativeResize="0"/>
          <p:nvPr/>
        </p:nvPicPr>
        <p:blipFill rotWithShape="1">
          <a:blip r:embed="rId7">
            <a:alphaModFix/>
          </a:blip>
          <a:srcRect b="1475" l="0" r="0" t="1475"/>
          <a:stretch/>
        </p:blipFill>
        <p:spPr>
          <a:xfrm>
            <a:off x="3035593" y="1709929"/>
            <a:ext cx="1526223" cy="2208815"/>
          </a:xfrm>
          <a:prstGeom prst="rect">
            <a:avLst/>
          </a:prstGeom>
          <a:noFill/>
          <a:ln>
            <a:noFill/>
          </a:ln>
          <a:effectLst>
            <a:outerShdw blurRad="317500" rotWithShape="0" algn="t" dir="5400000" dist="38100">
              <a:srgbClr val="000000">
                <a:alpha val="20000"/>
              </a:srgbClr>
            </a:outerShdw>
          </a:effectLst>
        </p:spPr>
      </p:pic>
      <p:pic>
        <p:nvPicPr>
          <p:cNvPr id="312" name="Google Shape;312;p30"/>
          <p:cNvPicPr preferRelativeResize="0"/>
          <p:nvPr/>
        </p:nvPicPr>
        <p:blipFill rotWithShape="1">
          <a:blip r:embed="rId3">
            <a:alphaModFix/>
          </a:blip>
          <a:srcRect b="845" l="0" r="0" t="835"/>
          <a:stretch/>
        </p:blipFill>
        <p:spPr>
          <a:xfrm>
            <a:off x="7594682" y="1709929"/>
            <a:ext cx="1549318" cy="2208816"/>
          </a:xfrm>
          <a:prstGeom prst="rect">
            <a:avLst/>
          </a:prstGeom>
          <a:noFill/>
          <a:ln>
            <a:noFill/>
          </a:ln>
        </p:spPr>
      </p:pic>
      <p:pic>
        <p:nvPicPr>
          <p:cNvPr id="313" name="Google Shape;313;p30"/>
          <p:cNvPicPr preferRelativeResize="0"/>
          <p:nvPr/>
        </p:nvPicPr>
        <p:blipFill rotWithShape="1">
          <a:blip r:embed="rId8">
            <a:alphaModFix/>
          </a:blip>
          <a:srcRect b="0" l="228" r="219" t="0"/>
          <a:stretch/>
        </p:blipFill>
        <p:spPr>
          <a:xfrm>
            <a:off x="1394656" y="1519812"/>
            <a:ext cx="1771574" cy="2585335"/>
          </a:xfrm>
          <a:prstGeom prst="rect">
            <a:avLst/>
          </a:prstGeom>
          <a:noFill/>
          <a:ln>
            <a:noFill/>
          </a:ln>
        </p:spPr>
      </p:pic>
      <p:sp>
        <p:nvSpPr>
          <p:cNvPr id="314" name="Google Shape;314;p3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
        <p:nvSpPr>
          <p:cNvPr id="315" name="Google Shape;315;p3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16" name="Google Shape;316;p30"/>
          <p:cNvSpPr/>
          <p:nvPr/>
        </p:nvSpPr>
        <p:spPr>
          <a:xfrm flipH="1">
            <a:off x="1389425" y="4105150"/>
            <a:ext cx="1767900" cy="470400"/>
          </a:xfrm>
          <a:prstGeom prst="round1Rect">
            <a:avLst>
              <a:gd fmla="val 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317" name="Google Shape;317;p30"/>
          <p:cNvSpPr txBox="1"/>
          <p:nvPr/>
        </p:nvSpPr>
        <p:spPr>
          <a:xfrm>
            <a:off x="1496938" y="4186650"/>
            <a:ext cx="15492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000">
                <a:solidFill>
                  <a:schemeClr val="lt1"/>
                </a:solidFill>
                <a:latin typeface="Poppins"/>
                <a:ea typeface="Poppins"/>
                <a:cs typeface="Poppins"/>
                <a:sym typeface="Poppins"/>
              </a:rPr>
              <a:t>Lisa Andrews</a:t>
            </a:r>
            <a:endParaRPr sz="1100"/>
          </a:p>
          <a:p>
            <a:pPr indent="0" lvl="0" marL="0" marR="0" rtl="0" algn="ctr">
              <a:lnSpc>
                <a:spcPct val="144444"/>
              </a:lnSpc>
              <a:spcBef>
                <a:spcPts val="0"/>
              </a:spcBef>
              <a:spcAft>
                <a:spcPts val="0"/>
              </a:spcAft>
              <a:buNone/>
            </a:pPr>
            <a:r>
              <a:rPr lang="en" sz="700">
                <a:solidFill>
                  <a:schemeClr val="lt1"/>
                </a:solidFill>
                <a:latin typeface="Poppins"/>
                <a:ea typeface="Poppins"/>
                <a:cs typeface="Poppins"/>
                <a:sym typeface="Poppins"/>
              </a:rPr>
              <a:t>Chief Executive</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31"/>
          <p:cNvPicPr preferRelativeResize="0"/>
          <p:nvPr/>
        </p:nvPicPr>
        <p:blipFill rotWithShape="1">
          <a:blip r:embed="rId3">
            <a:alphaModFix/>
          </a:blip>
          <a:srcRect b="0" l="228" r="219" t="0"/>
          <a:stretch/>
        </p:blipFill>
        <p:spPr>
          <a:xfrm>
            <a:off x="1519163" y="1709929"/>
            <a:ext cx="1516431" cy="2208816"/>
          </a:xfrm>
          <a:prstGeom prst="rect">
            <a:avLst/>
          </a:prstGeom>
          <a:noFill/>
          <a:ln>
            <a:noFill/>
          </a:ln>
        </p:spPr>
      </p:pic>
      <p:sp>
        <p:nvSpPr>
          <p:cNvPr id="323" name="Google Shape;323;p31"/>
          <p:cNvSpPr/>
          <p:nvPr/>
        </p:nvSpPr>
        <p:spPr>
          <a:xfrm flipH="1">
            <a:off x="-4" y="3918744"/>
            <a:ext cx="9144000" cy="186300"/>
          </a:xfrm>
          <a:prstGeom prst="round1Rect">
            <a:avLst>
              <a:gd fmla="val 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pic>
        <p:nvPicPr>
          <p:cNvPr id="324" name="Google Shape;324;p31"/>
          <p:cNvPicPr preferRelativeResize="0"/>
          <p:nvPr/>
        </p:nvPicPr>
        <p:blipFill rotWithShape="1">
          <a:blip r:embed="rId3">
            <a:alphaModFix/>
          </a:blip>
          <a:srcRect b="0" l="228" r="219" t="0"/>
          <a:stretch/>
        </p:blipFill>
        <p:spPr>
          <a:xfrm>
            <a:off x="4561821" y="1709929"/>
            <a:ext cx="1516431" cy="2208816"/>
          </a:xfrm>
          <a:prstGeom prst="rect">
            <a:avLst/>
          </a:prstGeom>
          <a:noFill/>
          <a:ln>
            <a:noFill/>
          </a:ln>
        </p:spPr>
      </p:pic>
      <p:pic>
        <p:nvPicPr>
          <p:cNvPr id="325" name="Google Shape;325;p31"/>
          <p:cNvPicPr preferRelativeResize="0"/>
          <p:nvPr/>
        </p:nvPicPr>
        <p:blipFill rotWithShape="1">
          <a:blip r:embed="rId4">
            <a:alphaModFix/>
          </a:blip>
          <a:srcRect b="1522" l="0" r="0" t="1522"/>
          <a:stretch/>
        </p:blipFill>
        <p:spPr>
          <a:xfrm>
            <a:off x="-1566" y="1706217"/>
            <a:ext cx="1524260" cy="2212528"/>
          </a:xfrm>
          <a:prstGeom prst="rect">
            <a:avLst/>
          </a:prstGeom>
          <a:noFill/>
          <a:ln>
            <a:noFill/>
          </a:ln>
        </p:spPr>
      </p:pic>
      <p:pic>
        <p:nvPicPr>
          <p:cNvPr id="326" name="Google Shape;326;p31"/>
          <p:cNvPicPr preferRelativeResize="0"/>
          <p:nvPr/>
        </p:nvPicPr>
        <p:blipFill rotWithShape="1">
          <a:blip r:embed="rId5">
            <a:alphaModFix/>
          </a:blip>
          <a:srcRect b="1361" l="0" r="0" t="1352"/>
          <a:stretch/>
        </p:blipFill>
        <p:spPr>
          <a:xfrm>
            <a:off x="6078252" y="1709929"/>
            <a:ext cx="1516432" cy="2208815"/>
          </a:xfrm>
          <a:prstGeom prst="rect">
            <a:avLst/>
          </a:prstGeom>
          <a:noFill/>
          <a:ln>
            <a:noFill/>
          </a:ln>
        </p:spPr>
      </p:pic>
      <p:pic>
        <p:nvPicPr>
          <p:cNvPr id="327" name="Google Shape;327;p31"/>
          <p:cNvPicPr preferRelativeResize="0"/>
          <p:nvPr/>
        </p:nvPicPr>
        <p:blipFill rotWithShape="1">
          <a:blip r:embed="rId6">
            <a:alphaModFix/>
          </a:blip>
          <a:srcRect b="0" l="5398" r="6673" t="14617"/>
          <a:stretch/>
        </p:blipFill>
        <p:spPr>
          <a:xfrm>
            <a:off x="7594683" y="1709930"/>
            <a:ext cx="1516430" cy="2208818"/>
          </a:xfrm>
          <a:prstGeom prst="rect">
            <a:avLst/>
          </a:prstGeom>
          <a:noFill/>
          <a:ln>
            <a:noFill/>
          </a:ln>
        </p:spPr>
      </p:pic>
      <p:sp>
        <p:nvSpPr>
          <p:cNvPr id="328" name="Google Shape;328;p31"/>
          <p:cNvSpPr txBox="1"/>
          <p:nvPr/>
        </p:nvSpPr>
        <p:spPr>
          <a:xfrm>
            <a:off x="285000" y="4186669"/>
            <a:ext cx="9273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Steve Williams</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UX Designer</a:t>
            </a:r>
            <a:endParaRPr sz="1100"/>
          </a:p>
        </p:txBody>
      </p:sp>
      <p:sp>
        <p:nvSpPr>
          <p:cNvPr id="329" name="Google Shape;329;p31"/>
          <p:cNvSpPr txBox="1"/>
          <p:nvPr/>
        </p:nvSpPr>
        <p:spPr>
          <a:xfrm>
            <a:off x="1871100" y="4186669"/>
            <a:ext cx="7959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Lisa Andrew</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Chief Executive</a:t>
            </a:r>
            <a:endParaRPr sz="1100"/>
          </a:p>
        </p:txBody>
      </p:sp>
      <p:sp>
        <p:nvSpPr>
          <p:cNvPr id="330" name="Google Shape;330;p31"/>
          <p:cNvSpPr txBox="1"/>
          <p:nvPr/>
        </p:nvSpPr>
        <p:spPr>
          <a:xfrm>
            <a:off x="4813762" y="4186669"/>
            <a:ext cx="10494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Sasha Wildwood</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Product Manager</a:t>
            </a:r>
            <a:endParaRPr sz="1100"/>
          </a:p>
        </p:txBody>
      </p:sp>
      <p:sp>
        <p:nvSpPr>
          <p:cNvPr id="331" name="Google Shape;331;p31"/>
          <p:cNvSpPr txBox="1"/>
          <p:nvPr/>
        </p:nvSpPr>
        <p:spPr>
          <a:xfrm>
            <a:off x="6402937" y="4186669"/>
            <a:ext cx="9273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Milton Grey</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Accounts Manager</a:t>
            </a:r>
            <a:endParaRPr sz="1100"/>
          </a:p>
        </p:txBody>
      </p:sp>
      <p:sp>
        <p:nvSpPr>
          <p:cNvPr id="332" name="Google Shape;332;p31"/>
          <p:cNvSpPr txBox="1"/>
          <p:nvPr/>
        </p:nvSpPr>
        <p:spPr>
          <a:xfrm>
            <a:off x="7889306" y="4186669"/>
            <a:ext cx="953700" cy="307200"/>
          </a:xfrm>
          <a:prstGeom prst="rect">
            <a:avLst/>
          </a:prstGeom>
          <a:noFill/>
          <a:ln>
            <a:noFill/>
          </a:ln>
        </p:spPr>
        <p:txBody>
          <a:bodyPr anchorCtr="0" anchor="t" bIns="34275" lIns="68575" spcFirstLastPara="1" rIns="68575" wrap="square" tIns="34275">
            <a:spAutoFit/>
          </a:bodyPr>
          <a:lstStyle/>
          <a:p>
            <a:pPr indent="0" lvl="0" marL="0" marR="0" rtl="0" algn="ctr">
              <a:lnSpc>
                <a:spcPct val="118181"/>
              </a:lnSpc>
              <a:spcBef>
                <a:spcPts val="0"/>
              </a:spcBef>
              <a:spcAft>
                <a:spcPts val="0"/>
              </a:spcAft>
              <a:buNone/>
            </a:pPr>
            <a:r>
              <a:rPr b="0" i="0" lang="en" sz="800" u="none" cap="none" strike="noStrike">
                <a:solidFill>
                  <a:srgbClr val="CFCFCF"/>
                </a:solidFill>
                <a:latin typeface="Poppins"/>
                <a:ea typeface="Poppins"/>
                <a:cs typeface="Poppins"/>
                <a:sym typeface="Poppins"/>
              </a:rPr>
              <a:t>Richie Egleston</a:t>
            </a:r>
            <a:endParaRPr sz="1100"/>
          </a:p>
          <a:p>
            <a:pPr indent="0" lvl="0" marL="0" marR="0" rtl="0" algn="ctr">
              <a:lnSpc>
                <a:spcPct val="162500"/>
              </a:lnSpc>
              <a:spcBef>
                <a:spcPts val="0"/>
              </a:spcBef>
              <a:spcAft>
                <a:spcPts val="0"/>
              </a:spcAft>
              <a:buNone/>
            </a:pPr>
            <a:r>
              <a:rPr b="0" i="0" lang="en" sz="600" u="none" cap="none" strike="noStrike">
                <a:solidFill>
                  <a:srgbClr val="CFCFCF"/>
                </a:solidFill>
                <a:latin typeface="Poppins"/>
                <a:ea typeface="Poppins"/>
                <a:cs typeface="Poppins"/>
                <a:sym typeface="Poppins"/>
              </a:rPr>
              <a:t>Junior Designer</a:t>
            </a:r>
            <a:endParaRPr sz="1100"/>
          </a:p>
        </p:txBody>
      </p:sp>
      <p:sp>
        <p:nvSpPr>
          <p:cNvPr id="333" name="Google Shape;333;p31"/>
          <p:cNvSpPr/>
          <p:nvPr/>
        </p:nvSpPr>
        <p:spPr>
          <a:xfrm flipH="1">
            <a:off x="2917071" y="4105149"/>
            <a:ext cx="1779300" cy="470400"/>
          </a:xfrm>
          <a:prstGeom prst="round1Rect">
            <a:avLst>
              <a:gd fmla="val 0" name="adj"/>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a:ea typeface="Poppins"/>
              <a:cs typeface="Poppins"/>
              <a:sym typeface="Poppins"/>
            </a:endParaRPr>
          </a:p>
        </p:txBody>
      </p:sp>
      <p:sp>
        <p:nvSpPr>
          <p:cNvPr id="334" name="Google Shape;334;p31"/>
          <p:cNvSpPr txBox="1"/>
          <p:nvPr/>
        </p:nvSpPr>
        <p:spPr>
          <a:xfrm>
            <a:off x="3046388" y="4187800"/>
            <a:ext cx="1524300" cy="33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000" u="none" cap="none" strike="noStrike">
                <a:solidFill>
                  <a:schemeClr val="lt1"/>
                </a:solidFill>
                <a:latin typeface="Poppins"/>
                <a:ea typeface="Poppins"/>
                <a:cs typeface="Poppins"/>
                <a:sym typeface="Poppins"/>
              </a:rPr>
              <a:t>Martin Hawkins</a:t>
            </a:r>
            <a:endParaRPr sz="1100"/>
          </a:p>
          <a:p>
            <a:pPr indent="0" lvl="0" marL="0" marR="0" rtl="0" algn="ctr">
              <a:lnSpc>
                <a:spcPct val="144444"/>
              </a:lnSpc>
              <a:spcBef>
                <a:spcPts val="0"/>
              </a:spcBef>
              <a:spcAft>
                <a:spcPts val="0"/>
              </a:spcAft>
              <a:buNone/>
            </a:pPr>
            <a:r>
              <a:rPr b="0" i="0" lang="en" sz="700" u="none" cap="none" strike="noStrike">
                <a:solidFill>
                  <a:schemeClr val="lt1"/>
                </a:solidFill>
                <a:latin typeface="Poppins"/>
                <a:ea typeface="Poppins"/>
                <a:cs typeface="Poppins"/>
                <a:sym typeface="Poppins"/>
              </a:rPr>
              <a:t>Senior Designer</a:t>
            </a:r>
            <a:endParaRPr sz="1100"/>
          </a:p>
        </p:txBody>
      </p:sp>
      <p:pic>
        <p:nvPicPr>
          <p:cNvPr id="335" name="Google Shape;335;p31"/>
          <p:cNvPicPr preferRelativeResize="0"/>
          <p:nvPr/>
        </p:nvPicPr>
        <p:blipFill rotWithShape="1">
          <a:blip r:embed="rId7">
            <a:alphaModFix/>
          </a:blip>
          <a:srcRect b="1475" l="0" r="0" t="1475"/>
          <a:stretch/>
        </p:blipFill>
        <p:spPr>
          <a:xfrm>
            <a:off x="2917104" y="1519812"/>
            <a:ext cx="1779267" cy="2585338"/>
          </a:xfrm>
          <a:prstGeom prst="rect">
            <a:avLst/>
          </a:prstGeom>
          <a:noFill/>
          <a:ln>
            <a:noFill/>
          </a:ln>
          <a:effectLst>
            <a:outerShdw blurRad="317500" rotWithShape="0" algn="t" dir="5400000" dist="38100">
              <a:srgbClr val="000000">
                <a:alpha val="20000"/>
              </a:srgbClr>
            </a:outerShdw>
          </a:effectLst>
        </p:spPr>
      </p:pic>
      <p:pic>
        <p:nvPicPr>
          <p:cNvPr id="336" name="Google Shape;336;p31"/>
          <p:cNvPicPr preferRelativeResize="0"/>
          <p:nvPr/>
        </p:nvPicPr>
        <p:blipFill rotWithShape="1">
          <a:blip r:embed="rId3">
            <a:alphaModFix/>
          </a:blip>
          <a:srcRect b="845" l="0" r="0" t="835"/>
          <a:stretch/>
        </p:blipFill>
        <p:spPr>
          <a:xfrm>
            <a:off x="7594682" y="1709929"/>
            <a:ext cx="1549318" cy="2208816"/>
          </a:xfrm>
          <a:prstGeom prst="rect">
            <a:avLst/>
          </a:prstGeom>
          <a:noFill/>
          <a:ln>
            <a:noFill/>
          </a:ln>
        </p:spPr>
      </p:pic>
      <p:sp>
        <p:nvSpPr>
          <p:cNvPr id="337" name="Google Shape;337;p3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3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Our Team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