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9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Poppins"/>
      <p:regular r:id="rId27"/>
      <p:bold r:id="rId28"/>
      <p:italic r:id="rId29"/>
      <p:boldItalic r:id="rId30"/>
    </p:embeddedFont>
    <p:embeddedFont>
      <p:font typeface="Poppins Light"/>
      <p:regular r:id="rId31"/>
      <p:bold r:id="rId32"/>
      <p:italic r:id="rId33"/>
      <p:boldItalic r:id="rId34"/>
    </p:embeddedFont>
    <p:embeddedFont>
      <p:font typeface="Tahoma"/>
      <p:regular r:id="rId35"/>
      <p:bold r:id="rId36"/>
    </p:embeddedFont>
    <p:embeddedFont>
      <p:font typeface="Roboto Light"/>
      <p:regular r:id="rId37"/>
      <p:bold r:id="rId38"/>
      <p:italic r:id="rId39"/>
      <p:boldItalic r:id="rId40"/>
    </p:embeddedFont>
    <p:embeddedFont>
      <p:font typeface="Poppins SemiBold"/>
      <p:regular r:id="rId41"/>
      <p:bold r:id="rId42"/>
      <p:italic r:id="rId43"/>
      <p:boldItalic r:id="rId44"/>
    </p:embeddedFont>
    <p:embeddedFont>
      <p:font typeface="Spectral Light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7E119FB-5F55-45CB-BE24-468A8E0E010D}">
  <a:tblStyle styleId="{B7E119FB-5F55-45CB-BE24-468A8E0E010D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/>
          </a:solidFill>
        </a:fill>
      </a:tcStyle>
    </a:wholeTbl>
    <a:band1H>
      <a:tcTxStyle b="off" i="off"/>
    </a:band1H>
    <a:band2H>
      <a:tcTxStyle b="off" i="off"/>
      <a:tcStyle>
        <a:fill>
          <a:solidFill>
            <a:srgbClr val="E3E5E8"/>
          </a:solidFill>
        </a:fill>
      </a:tcStyle>
    </a:band2H>
    <a:band1V>
      <a:tcTxStyle b="off" i="off"/>
    </a:band1V>
    <a:band2V>
      <a:tcTxStyle b="off" i="off"/>
    </a:band2V>
    <a:lastCol>
      <a:tcTxStyle b="off" i="off"/>
    </a:lastCol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0C3A52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3797C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04151F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Light-boldItalic.fntdata"/><Relationship Id="rId20" Type="http://schemas.openxmlformats.org/officeDocument/2006/relationships/slide" Target="slides/slide14.xml"/><Relationship Id="rId42" Type="http://schemas.openxmlformats.org/officeDocument/2006/relationships/font" Target="fonts/PoppinsSemiBold-bold.fntdata"/><Relationship Id="rId41" Type="http://schemas.openxmlformats.org/officeDocument/2006/relationships/font" Target="fonts/PoppinsSemiBold-regular.fntdata"/><Relationship Id="rId22" Type="http://schemas.openxmlformats.org/officeDocument/2006/relationships/slide" Target="slides/slide16.xml"/><Relationship Id="rId44" Type="http://schemas.openxmlformats.org/officeDocument/2006/relationships/font" Target="fonts/PoppinsSemiBold-boldItalic.fntdata"/><Relationship Id="rId21" Type="http://schemas.openxmlformats.org/officeDocument/2006/relationships/slide" Target="slides/slide15.xml"/><Relationship Id="rId43" Type="http://schemas.openxmlformats.org/officeDocument/2006/relationships/font" Target="fonts/PoppinsSemiBold-italic.fntdata"/><Relationship Id="rId24" Type="http://schemas.openxmlformats.org/officeDocument/2006/relationships/font" Target="fonts/Raleway-bold.fntdata"/><Relationship Id="rId46" Type="http://schemas.openxmlformats.org/officeDocument/2006/relationships/font" Target="fonts/SpectralLight-bold.fntdata"/><Relationship Id="rId23" Type="http://schemas.openxmlformats.org/officeDocument/2006/relationships/font" Target="fonts/Raleway-regular.fntdata"/><Relationship Id="rId45" Type="http://schemas.openxmlformats.org/officeDocument/2006/relationships/font" Target="fonts/Spectral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aleway-boldItalic.fntdata"/><Relationship Id="rId48" Type="http://schemas.openxmlformats.org/officeDocument/2006/relationships/font" Target="fonts/SpectralLight-boldItalic.fntdata"/><Relationship Id="rId25" Type="http://schemas.openxmlformats.org/officeDocument/2006/relationships/font" Target="fonts/Raleway-italic.fntdata"/><Relationship Id="rId47" Type="http://schemas.openxmlformats.org/officeDocument/2006/relationships/font" Target="fonts/SpectralLight-italic.fntdata"/><Relationship Id="rId28" Type="http://schemas.openxmlformats.org/officeDocument/2006/relationships/font" Target="fonts/Poppins-bold.fntdata"/><Relationship Id="rId27" Type="http://schemas.openxmlformats.org/officeDocument/2006/relationships/font" Target="fonts/Poppi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Light-regular.fntdata"/><Relationship Id="rId30" Type="http://schemas.openxmlformats.org/officeDocument/2006/relationships/font" Target="fonts/Poppins-boldItalic.fntdata"/><Relationship Id="rId11" Type="http://schemas.openxmlformats.org/officeDocument/2006/relationships/slide" Target="slides/slide5.xml"/><Relationship Id="rId33" Type="http://schemas.openxmlformats.org/officeDocument/2006/relationships/font" Target="fonts/PoppinsLight-italic.fntdata"/><Relationship Id="rId10" Type="http://schemas.openxmlformats.org/officeDocument/2006/relationships/slide" Target="slides/slide4.xml"/><Relationship Id="rId32" Type="http://schemas.openxmlformats.org/officeDocument/2006/relationships/font" Target="fonts/PoppinsLight-bold.fntdata"/><Relationship Id="rId13" Type="http://schemas.openxmlformats.org/officeDocument/2006/relationships/slide" Target="slides/slide7.xml"/><Relationship Id="rId35" Type="http://schemas.openxmlformats.org/officeDocument/2006/relationships/font" Target="fonts/Tahoma-regular.fntdata"/><Relationship Id="rId12" Type="http://schemas.openxmlformats.org/officeDocument/2006/relationships/slide" Target="slides/slide6.xml"/><Relationship Id="rId34" Type="http://schemas.openxmlformats.org/officeDocument/2006/relationships/font" Target="fonts/PoppinsLight-boldItalic.fntdata"/><Relationship Id="rId15" Type="http://schemas.openxmlformats.org/officeDocument/2006/relationships/slide" Target="slides/slide9.xml"/><Relationship Id="rId37" Type="http://schemas.openxmlformats.org/officeDocument/2006/relationships/font" Target="fonts/RobotoLight-regular.fntdata"/><Relationship Id="rId14" Type="http://schemas.openxmlformats.org/officeDocument/2006/relationships/slide" Target="slides/slide8.xml"/><Relationship Id="rId36" Type="http://schemas.openxmlformats.org/officeDocument/2006/relationships/font" Target="fonts/Tahoma-bold.fntdata"/><Relationship Id="rId17" Type="http://schemas.openxmlformats.org/officeDocument/2006/relationships/slide" Target="slides/slide11.xml"/><Relationship Id="rId39" Type="http://schemas.openxmlformats.org/officeDocument/2006/relationships/font" Target="fonts/RobotoLight-italic.fntdata"/><Relationship Id="rId16" Type="http://schemas.openxmlformats.org/officeDocument/2006/relationships/slide" Target="slides/slide10.xml"/><Relationship Id="rId38" Type="http://schemas.openxmlformats.org/officeDocument/2006/relationships/font" Target="fonts/RobotoLight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f2deb9e709_0_9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6" name="Google Shape;506;g2f2deb9e709_0_9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f2deb9e709_0_9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4" name="Google Shape;564;g2f2deb9e709_0_9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2f2deb9e709_0_10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4" name="Google Shape;614;g2f2deb9e709_0_10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2f2deb9e709_0_10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7" name="Google Shape;657;g2f2deb9e709_0_10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f2deb9e709_0_11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3" name="Google Shape;683;g2f2deb9e709_0_11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2f2deb9e709_0_11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2" name="Google Shape;692;g2f2deb9e709_0_11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f2deb9e709_0_11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4" name="Google Shape;744;g2f2deb9e709_0_11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f2deb9e709_0_6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7" name="Google Shape;247;g2f2deb9e709_0_6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f2deb9e709_0_6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0" name="Google Shape;260;g2f2deb9e709_0_6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2deb9e709_0_7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9" name="Google Shape;279;g2f2deb9e709_0_7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f2deb9e709_0_7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3" name="Google Shape;303;g2f2deb9e709_0_7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f2deb9e709_0_7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5" name="Google Shape;335;g2f2deb9e709_0_7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f2deb9e709_0_8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5" name="Google Shape;375;g2f2deb9e709_0_8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f2deb9e709_0_8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3" name="Google Shape;413;g2f2deb9e709_0_8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f2deb9e709_0_8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1" name="Google Shape;471;g2f2deb9e709_0_8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1">
  <p:cSld name="Image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">
  <p:cSld name="Image_2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2">
  <p:cSld name="Image_3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3">
  <p:cSld name="Image_4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lay">
  <p:cSld name="TITLE_AND_BODY_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" type="body"/>
          </p:nvPr>
        </p:nvSpPr>
        <p:spPr>
          <a:xfrm rot="10800000">
            <a:off x="7978051" y="476344"/>
            <a:ext cx="689700" cy="6897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5" name="Google Shape;135;p22"/>
          <p:cNvSpPr txBox="1"/>
          <p:nvPr>
            <p:ph idx="2" type="body"/>
          </p:nvPr>
        </p:nvSpPr>
        <p:spPr>
          <a:xfrm>
            <a:off x="476250" y="238125"/>
            <a:ext cx="39066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Poppins"/>
              <a:buNone/>
              <a:defRPr b="0" i="0" sz="6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lay 1">
  <p:cSld name="TITLE_AND_BODY_3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idx="1" type="body"/>
          </p:nvPr>
        </p:nvSpPr>
        <p:spPr>
          <a:xfrm rot="10800000">
            <a:off x="7978051" y="476344"/>
            <a:ext cx="689700" cy="6897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9" name="Google Shape;139;p23"/>
          <p:cNvSpPr txBox="1"/>
          <p:nvPr>
            <p:ph idx="2" type="body"/>
          </p:nvPr>
        </p:nvSpPr>
        <p:spPr>
          <a:xfrm>
            <a:off x="476250" y="238125"/>
            <a:ext cx="39066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Poppins"/>
              <a:buNone/>
              <a:defRPr b="0" i="0" sz="6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3"/>
          <p:cNvSpPr txBox="1"/>
          <p:nvPr>
            <p:ph idx="3" type="body"/>
          </p:nvPr>
        </p:nvSpPr>
        <p:spPr>
          <a:xfrm>
            <a:off x="952500" y="952500"/>
            <a:ext cx="3238500" cy="32385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pic>
        <p:nvPicPr>
          <p:cNvPr descr="Logo, company name&#10;&#10;Description automatically generated" id="142" name="Google Shape;142;p23"/>
          <p:cNvPicPr preferRelativeResize="0"/>
          <p:nvPr/>
        </p:nvPicPr>
        <p:blipFill rotWithShape="1">
          <a:blip r:embed="rId2">
            <a:alphaModFix/>
          </a:blip>
          <a:srcRect b="31800" l="19119" r="19797" t="29136"/>
          <a:stretch/>
        </p:blipFill>
        <p:spPr>
          <a:xfrm>
            <a:off x="8334696" y="291064"/>
            <a:ext cx="465166" cy="19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lay 2">
  <p:cSld name="TITLE_AND_BODY_4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idx="1" type="body"/>
          </p:nvPr>
        </p:nvSpPr>
        <p:spPr>
          <a:xfrm rot="10800000">
            <a:off x="7978051" y="476344"/>
            <a:ext cx="689700" cy="6897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5" name="Google Shape;145;p24"/>
          <p:cNvSpPr txBox="1"/>
          <p:nvPr>
            <p:ph idx="2" type="body"/>
          </p:nvPr>
        </p:nvSpPr>
        <p:spPr>
          <a:xfrm>
            <a:off x="476250" y="238125"/>
            <a:ext cx="39066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Poppins"/>
              <a:buNone/>
              <a:defRPr b="0" i="0" sz="6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24"/>
          <p:cNvSpPr txBox="1"/>
          <p:nvPr>
            <p:ph idx="3" type="body"/>
          </p:nvPr>
        </p:nvSpPr>
        <p:spPr>
          <a:xfrm>
            <a:off x="952500" y="952500"/>
            <a:ext cx="3238500" cy="32385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pic>
        <p:nvPicPr>
          <p:cNvPr descr="Logo, company name&#10;&#10;Description automatically generated" id="148" name="Google Shape;148;p24"/>
          <p:cNvPicPr preferRelativeResize="0"/>
          <p:nvPr/>
        </p:nvPicPr>
        <p:blipFill rotWithShape="1">
          <a:blip r:embed="rId2">
            <a:alphaModFix/>
          </a:blip>
          <a:srcRect b="31800" l="19119" r="19797" t="29136"/>
          <a:stretch/>
        </p:blipFill>
        <p:spPr>
          <a:xfrm>
            <a:off x="8334696" y="291064"/>
            <a:ext cx="465166" cy="19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">
  <p:cSld name="1_Imag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/>
          <p:nvPr>
            <p:ph idx="2" type="pic"/>
          </p:nvPr>
        </p:nvSpPr>
        <p:spPr>
          <a:xfrm>
            <a:off x="2894541" y="476250"/>
            <a:ext cx="74508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952500" y="952500"/>
            <a:ext cx="7229100" cy="32385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2" name="Google Shape;152;p25"/>
          <p:cNvSpPr txBox="1"/>
          <p:nvPr>
            <p:ph idx="3" type="body"/>
          </p:nvPr>
        </p:nvSpPr>
        <p:spPr>
          <a:xfrm rot="10800000">
            <a:off x="7978051" y="476344"/>
            <a:ext cx="689700" cy="6897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3" name="Google Shape;153;p25"/>
          <p:cNvSpPr txBox="1"/>
          <p:nvPr>
            <p:ph idx="4" type="body"/>
          </p:nvPr>
        </p:nvSpPr>
        <p:spPr>
          <a:xfrm>
            <a:off x="476250" y="238125"/>
            <a:ext cx="39066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Poppins"/>
              <a:buNone/>
              <a:defRPr b="0" i="0" sz="6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4" name="Google Shape;154;p25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ogo, company name&#10;&#10;Description automatically generated" id="155" name="Google Shape;155;p25"/>
          <p:cNvPicPr preferRelativeResize="0"/>
          <p:nvPr/>
        </p:nvPicPr>
        <p:blipFill rotWithShape="1">
          <a:blip r:embed="rId2">
            <a:alphaModFix/>
          </a:blip>
          <a:srcRect b="31800" l="19119" r="19797" t="29136"/>
          <a:stretch/>
        </p:blipFill>
        <p:spPr>
          <a:xfrm>
            <a:off x="8334696" y="291064"/>
            <a:ext cx="465166" cy="19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">
  <p:cSld name="2_Imag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/>
          <p:nvPr>
            <p:ph idx="2" type="pic"/>
          </p:nvPr>
        </p:nvSpPr>
        <p:spPr>
          <a:xfrm>
            <a:off x="-1201209" y="476250"/>
            <a:ext cx="74508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4572000" y="-1"/>
            <a:ext cx="4572000" cy="5143500"/>
          </a:xfrm>
          <a:prstGeom prst="rect">
            <a:avLst/>
          </a:prstGeom>
          <a:solidFill>
            <a:srgbClr val="454546"/>
          </a:solidFill>
          <a:ln>
            <a:noFill/>
          </a:ln>
          <a:effectLst>
            <a:outerShdw blurRad="1270000" rotWithShape="0" dir="10800000" dist="635000">
              <a:srgbClr val="000000">
                <a:alpha val="4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9" name="Google Shape;159;p26"/>
          <p:cNvSpPr txBox="1"/>
          <p:nvPr>
            <p:ph idx="3" type="body"/>
          </p:nvPr>
        </p:nvSpPr>
        <p:spPr>
          <a:xfrm>
            <a:off x="476250" y="476250"/>
            <a:ext cx="8192400" cy="4191000"/>
          </a:xfrm>
          <a:prstGeom prst="rect">
            <a:avLst/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0" name="Google Shape;160;p26"/>
          <p:cNvSpPr txBox="1"/>
          <p:nvPr>
            <p:ph idx="4" type="body"/>
          </p:nvPr>
        </p:nvSpPr>
        <p:spPr>
          <a:xfrm rot="10800000">
            <a:off x="7978051" y="476344"/>
            <a:ext cx="689700" cy="6897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1" name="Google Shape;161;p26"/>
          <p:cNvSpPr txBox="1"/>
          <p:nvPr>
            <p:ph idx="5" type="body"/>
          </p:nvPr>
        </p:nvSpPr>
        <p:spPr>
          <a:xfrm>
            <a:off x="476250" y="238125"/>
            <a:ext cx="39066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Poppins"/>
              <a:buNone/>
              <a:defRPr b="0" i="0" sz="6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2" name="Google Shape;162;p26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ogo, company name&#10;&#10;Description automatically generated" id="163" name="Google Shape;163;p26"/>
          <p:cNvPicPr preferRelativeResize="0"/>
          <p:nvPr/>
        </p:nvPicPr>
        <p:blipFill rotWithShape="1">
          <a:blip r:embed="rId2">
            <a:alphaModFix/>
          </a:blip>
          <a:srcRect b="31800" l="19119" r="19797" t="29136"/>
          <a:stretch/>
        </p:blipFill>
        <p:spPr>
          <a:xfrm>
            <a:off x="8334696" y="291064"/>
            <a:ext cx="465166" cy="19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lay 3">
  <p:cSld name="TITLE_AND_BODY_5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idx="1" type="body"/>
          </p:nvPr>
        </p:nvSpPr>
        <p:spPr>
          <a:xfrm rot="10800000">
            <a:off x="7978051" y="476344"/>
            <a:ext cx="689700" cy="6897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6" name="Google Shape;166;p27"/>
          <p:cNvSpPr txBox="1"/>
          <p:nvPr>
            <p:ph idx="2" type="body"/>
          </p:nvPr>
        </p:nvSpPr>
        <p:spPr>
          <a:xfrm>
            <a:off x="476250" y="238125"/>
            <a:ext cx="39066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Poppins"/>
              <a:buNone/>
              <a:defRPr b="0" i="0" sz="6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7" name="Google Shape;167;p27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27"/>
          <p:cNvSpPr txBox="1"/>
          <p:nvPr>
            <p:ph idx="3" type="body"/>
          </p:nvPr>
        </p:nvSpPr>
        <p:spPr>
          <a:xfrm>
            <a:off x="952500" y="952500"/>
            <a:ext cx="3238500" cy="32385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lay 4">
  <p:cSld name="TITLE_AND_BODY_6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idx="1" type="body"/>
          </p:nvPr>
        </p:nvSpPr>
        <p:spPr>
          <a:xfrm rot="10800000">
            <a:off x="7978051" y="476344"/>
            <a:ext cx="689700" cy="6897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1" name="Google Shape;171;p28"/>
          <p:cNvSpPr txBox="1"/>
          <p:nvPr>
            <p:ph idx="2" type="body"/>
          </p:nvPr>
        </p:nvSpPr>
        <p:spPr>
          <a:xfrm>
            <a:off x="476250" y="238125"/>
            <a:ext cx="39066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Poppins"/>
              <a:buNone/>
              <a:defRPr b="0" i="0" sz="6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2" name="Google Shape;172;p28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28"/>
          <p:cNvSpPr txBox="1"/>
          <p:nvPr>
            <p:ph idx="3" type="body"/>
          </p:nvPr>
        </p:nvSpPr>
        <p:spPr>
          <a:xfrm>
            <a:off x="952500" y="952500"/>
            <a:ext cx="3238500" cy="32385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lay 5">
  <p:cSld name="TITLE_AND_BODY_7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idx="1" type="body"/>
          </p:nvPr>
        </p:nvSpPr>
        <p:spPr>
          <a:xfrm rot="10800000">
            <a:off x="7978051" y="476344"/>
            <a:ext cx="689700" cy="6897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6" name="Google Shape;176;p29"/>
          <p:cNvSpPr txBox="1"/>
          <p:nvPr>
            <p:ph idx="2" type="body"/>
          </p:nvPr>
        </p:nvSpPr>
        <p:spPr>
          <a:xfrm>
            <a:off x="476250" y="238125"/>
            <a:ext cx="39066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Poppins"/>
              <a:buNone/>
              <a:defRPr b="0" i="0" sz="6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7" name="Google Shape;177;p29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29"/>
          <p:cNvSpPr txBox="1"/>
          <p:nvPr>
            <p:ph idx="3" type="body"/>
          </p:nvPr>
        </p:nvSpPr>
        <p:spPr>
          <a:xfrm>
            <a:off x="952500" y="952500"/>
            <a:ext cx="3238500" cy="32385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lay 6">
  <p:cSld name="TITLE_AND_BODY_8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idx="1" type="body"/>
          </p:nvPr>
        </p:nvSpPr>
        <p:spPr>
          <a:xfrm rot="10800000">
            <a:off x="7978051" y="476344"/>
            <a:ext cx="689700" cy="6897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81" name="Google Shape;181;p30"/>
          <p:cNvSpPr txBox="1"/>
          <p:nvPr>
            <p:ph idx="2" type="body"/>
          </p:nvPr>
        </p:nvSpPr>
        <p:spPr>
          <a:xfrm>
            <a:off x="476250" y="238125"/>
            <a:ext cx="39066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Poppins"/>
              <a:buNone/>
              <a:defRPr b="0" i="0" sz="6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82" name="Google Shape;182;p30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30"/>
          <p:cNvSpPr txBox="1"/>
          <p:nvPr>
            <p:ph idx="3" type="body"/>
          </p:nvPr>
        </p:nvSpPr>
        <p:spPr>
          <a:xfrm>
            <a:off x="952500" y="952500"/>
            <a:ext cx="3238500" cy="32385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pic>
        <p:nvPicPr>
          <p:cNvPr descr="Logo, company name&#10;&#10;Description automatically generated" id="184" name="Google Shape;184;p30"/>
          <p:cNvPicPr preferRelativeResize="0"/>
          <p:nvPr/>
        </p:nvPicPr>
        <p:blipFill rotWithShape="1">
          <a:blip r:embed="rId2">
            <a:alphaModFix/>
          </a:blip>
          <a:srcRect b="31800" l="19119" r="19797" t="29136"/>
          <a:stretch/>
        </p:blipFill>
        <p:spPr>
          <a:xfrm>
            <a:off x="8334696" y="291064"/>
            <a:ext cx="465166" cy="19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lay 7">
  <p:cSld name="TITLE_AND_BODY_9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idx="1" type="body"/>
          </p:nvPr>
        </p:nvSpPr>
        <p:spPr>
          <a:xfrm rot="10800000">
            <a:off x="7978051" y="476344"/>
            <a:ext cx="689700" cy="6897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87" name="Google Shape;187;p31"/>
          <p:cNvSpPr txBox="1"/>
          <p:nvPr>
            <p:ph idx="2" type="body"/>
          </p:nvPr>
        </p:nvSpPr>
        <p:spPr>
          <a:xfrm>
            <a:off x="476250" y="238125"/>
            <a:ext cx="39066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Poppins"/>
              <a:buNone/>
              <a:defRPr b="0" i="0" sz="6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88" name="Google Shape;188;p31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31"/>
          <p:cNvSpPr txBox="1"/>
          <p:nvPr>
            <p:ph idx="3" type="body"/>
          </p:nvPr>
        </p:nvSpPr>
        <p:spPr>
          <a:xfrm>
            <a:off x="952500" y="952500"/>
            <a:ext cx="3238500" cy="32385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lay 8">
  <p:cSld name="TITLE_AND_BODY_10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idx="1" type="body"/>
          </p:nvPr>
        </p:nvSpPr>
        <p:spPr>
          <a:xfrm rot="10800000">
            <a:off x="7978051" y="476344"/>
            <a:ext cx="689700" cy="6897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92" name="Google Shape;192;p32"/>
          <p:cNvSpPr txBox="1"/>
          <p:nvPr>
            <p:ph idx="2" type="body"/>
          </p:nvPr>
        </p:nvSpPr>
        <p:spPr>
          <a:xfrm>
            <a:off x="476250" y="238125"/>
            <a:ext cx="39066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00"/>
              <a:buFont typeface="Poppins"/>
              <a:buNone/>
              <a:defRPr b="0" i="0" sz="6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93" name="Google Shape;193;p32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32"/>
          <p:cNvSpPr txBox="1"/>
          <p:nvPr>
            <p:ph idx="3" type="body"/>
          </p:nvPr>
        </p:nvSpPr>
        <p:spPr>
          <a:xfrm>
            <a:off x="952500" y="952500"/>
            <a:ext cx="3238500" cy="3238500"/>
          </a:xfrm>
          <a:prstGeom prst="rect">
            <a:avLst/>
          </a:prstGeom>
          <a:solidFill>
            <a:srgbClr val="FFA9A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Poppins"/>
              <a:buNone/>
              <a:defRPr b="0" i="0" sz="700" u="none" cap="none" strike="noStrike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700"/>
              <a:buFont typeface="Raleway"/>
              <a:buNone/>
              <a:defRPr b="0" i="0" sz="700" u="none" cap="none" strike="noStrik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0_Пользовательский макет">
  <p:cSld name="310_Пользовательский макет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idx="12" type="sldNum"/>
          </p:nvPr>
        </p:nvSpPr>
        <p:spPr>
          <a:xfrm>
            <a:off x="7017884" y="4486496"/>
            <a:ext cx="2133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>
            <a:lvl1pPr indent="0" lvl="0" marL="0" marR="0" rtl="0" algn="r">
              <a:spcBef>
                <a:spcPts val="0"/>
              </a:spcBef>
              <a:buNone/>
              <a:defRPr b="0" i="0" sz="52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52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52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52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52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52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52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52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52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33"/>
          <p:cNvSpPr txBox="1"/>
          <p:nvPr>
            <p:ph idx="1" type="body"/>
          </p:nvPr>
        </p:nvSpPr>
        <p:spPr>
          <a:xfrm>
            <a:off x="600641" y="1302756"/>
            <a:ext cx="79467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>
            <p:ph type="title"/>
          </p:nvPr>
        </p:nvSpPr>
        <p:spPr>
          <a:xfrm>
            <a:off x="62865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None/>
              <a:defRPr/>
            </a:lvl9pPr>
          </a:lstStyle>
          <a:p/>
        </p:txBody>
      </p:sp>
      <p:sp>
        <p:nvSpPr>
          <p:cNvPr id="200" name="Google Shape;200;p34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01" name="Google Shape;201;p34"/>
          <p:cNvSpPr txBox="1"/>
          <p:nvPr>
            <p:ph idx="11" type="ftr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02" name="Google Shape;202;p34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4_Пользовательский макет">
  <p:cSld name="274_Пользовательский макет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/>
          <p:nvPr>
            <p:ph idx="1" type="body"/>
          </p:nvPr>
        </p:nvSpPr>
        <p:spPr>
          <a:xfrm>
            <a:off x="660293" y="3435746"/>
            <a:ext cx="19422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5"/>
          <p:cNvSpPr txBox="1"/>
          <p:nvPr>
            <p:ph idx="2" type="body"/>
          </p:nvPr>
        </p:nvSpPr>
        <p:spPr>
          <a:xfrm>
            <a:off x="660293" y="1898390"/>
            <a:ext cx="19422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35"/>
          <p:cNvSpPr txBox="1"/>
          <p:nvPr>
            <p:ph idx="3" type="body"/>
          </p:nvPr>
        </p:nvSpPr>
        <p:spPr>
          <a:xfrm>
            <a:off x="6605276" y="3435746"/>
            <a:ext cx="19422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35"/>
          <p:cNvSpPr txBox="1"/>
          <p:nvPr>
            <p:ph idx="4" type="body"/>
          </p:nvPr>
        </p:nvSpPr>
        <p:spPr>
          <a:xfrm>
            <a:off x="6605276" y="1898390"/>
            <a:ext cx="19422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35"/>
          <p:cNvSpPr txBox="1"/>
          <p:nvPr>
            <p:ph idx="12" type="sldNum"/>
          </p:nvPr>
        </p:nvSpPr>
        <p:spPr>
          <a:xfrm>
            <a:off x="7017884" y="4486496"/>
            <a:ext cx="2133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>
            <a:lvl1pPr indent="0" lvl="0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35"/>
          <p:cNvSpPr/>
          <p:nvPr>
            <p:ph idx="5" type="pic"/>
          </p:nvPr>
        </p:nvSpPr>
        <p:spPr>
          <a:xfrm flipH="1">
            <a:off x="3003182" y="1476095"/>
            <a:ext cx="3201600" cy="32019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2_Пользовательский макет">
  <p:cSld name="282_Пользовательский макет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/>
          <p:nvPr>
            <p:ph idx="12" type="sldNum"/>
          </p:nvPr>
        </p:nvSpPr>
        <p:spPr>
          <a:xfrm>
            <a:off x="7017884" y="4486496"/>
            <a:ext cx="2133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>
            <a:lvl1pPr indent="0" lvl="0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52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36"/>
          <p:cNvSpPr/>
          <p:nvPr>
            <p:ph idx="2" type="pic"/>
          </p:nvPr>
        </p:nvSpPr>
        <p:spPr>
          <a:xfrm flipH="1">
            <a:off x="3475942" y="1491755"/>
            <a:ext cx="2186700" cy="21867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36"/>
          <p:cNvSpPr/>
          <p:nvPr>
            <p:ph idx="3" type="pic"/>
          </p:nvPr>
        </p:nvSpPr>
        <p:spPr>
          <a:xfrm flipH="1">
            <a:off x="1008014" y="1491917"/>
            <a:ext cx="2186700" cy="21867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36"/>
          <p:cNvSpPr/>
          <p:nvPr>
            <p:ph idx="4" type="pic"/>
          </p:nvPr>
        </p:nvSpPr>
        <p:spPr>
          <a:xfrm flipH="1">
            <a:off x="5950658" y="1491755"/>
            <a:ext cx="2186700" cy="21867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36"/>
          <p:cNvSpPr txBox="1"/>
          <p:nvPr>
            <p:ph idx="1" type="body"/>
          </p:nvPr>
        </p:nvSpPr>
        <p:spPr>
          <a:xfrm>
            <a:off x="1144743" y="3840745"/>
            <a:ext cx="19422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marR="0" rtl="0" algn="ctr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p36"/>
          <p:cNvSpPr txBox="1"/>
          <p:nvPr>
            <p:ph idx="5" type="body"/>
          </p:nvPr>
        </p:nvSpPr>
        <p:spPr>
          <a:xfrm>
            <a:off x="3602958" y="3840745"/>
            <a:ext cx="19422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marR="0" rtl="0" algn="ctr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36"/>
          <p:cNvSpPr txBox="1"/>
          <p:nvPr>
            <p:ph idx="6" type="body"/>
          </p:nvPr>
        </p:nvSpPr>
        <p:spPr>
          <a:xfrm>
            <a:off x="6072823" y="3840745"/>
            <a:ext cx="19422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marR="0" rtl="0" algn="ctr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8_Пользовательский макет">
  <p:cSld name="158_Пользовательский макет">
    <p:bg>
      <p:bgPr>
        <a:solidFill>
          <a:srgbClr val="696969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type="title"/>
          </p:nvPr>
        </p:nvSpPr>
        <p:spPr>
          <a:xfrm>
            <a:off x="4572000" y="3381746"/>
            <a:ext cx="2916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900"/>
              <a:buFont typeface="Poppins"/>
              <a:buNone/>
              <a:defRPr b="0" i="0" sz="49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6_Пользовательский макет">
  <p:cSld name="316_Пользовательский макет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/>
          <p:nvPr>
            <p:ph type="title"/>
          </p:nvPr>
        </p:nvSpPr>
        <p:spPr>
          <a:xfrm>
            <a:off x="765074" y="627759"/>
            <a:ext cx="31863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b="0" i="0" sz="3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222" name="Google Shape;222;p38"/>
          <p:cNvSpPr txBox="1"/>
          <p:nvPr>
            <p:ph idx="1" type="body"/>
          </p:nvPr>
        </p:nvSpPr>
        <p:spPr>
          <a:xfrm>
            <a:off x="765073" y="1956161"/>
            <a:ext cx="3186000" cy="25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9_Пользовательский макет">
  <p:cSld name="159_Пользовательский макет">
    <p:bg>
      <p:bgPr>
        <a:solidFill>
          <a:srgbClr val="696969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 txBox="1"/>
          <p:nvPr>
            <p:ph type="title"/>
          </p:nvPr>
        </p:nvSpPr>
        <p:spPr>
          <a:xfrm>
            <a:off x="4733996" y="2301751"/>
            <a:ext cx="29160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900"/>
              <a:buFont typeface="Poppins"/>
              <a:buNone/>
              <a:defRPr b="0" i="0" sz="49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225" name="Google Shape;225;p39"/>
          <p:cNvSpPr/>
          <p:nvPr>
            <p:ph idx="2" type="pic"/>
          </p:nvPr>
        </p:nvSpPr>
        <p:spPr>
          <a:xfrm flipH="1">
            <a:off x="1384820" y="1577699"/>
            <a:ext cx="1992900" cy="19932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  <a:defRPr b="0" i="0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/>
          <p:nvPr>
            <p:ph type="title"/>
          </p:nvPr>
        </p:nvSpPr>
        <p:spPr>
          <a:xfrm>
            <a:off x="62865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None/>
              <a:defRPr/>
            </a:lvl9pPr>
          </a:lstStyle>
          <a:p/>
        </p:txBody>
      </p:sp>
      <p:sp>
        <p:nvSpPr>
          <p:cNvPr id="228" name="Google Shape;228;p40"/>
          <p:cNvSpPr txBox="1"/>
          <p:nvPr>
            <p:ph idx="1" type="body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29" name="Google Shape;229;p40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30" name="Google Shape;230;p40"/>
          <p:cNvSpPr txBox="1"/>
          <p:nvPr>
            <p:ph idx="11" type="ftr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31" name="Google Shape;231;p40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2_Пользовательский макет">
  <p:cSld name="92_Пользовательский макет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3_Пользовательский макет">
  <p:cSld name="93_Пользовательский макет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e Slide">
  <p:cSld name="TITLE_AND_BODY_1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/>
          <p:nvPr>
            <p:ph idx="2" type="pic"/>
          </p:nvPr>
        </p:nvSpPr>
        <p:spPr>
          <a:xfrm>
            <a:off x="569119" y="1069181"/>
            <a:ext cx="5219700" cy="2929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4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6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600"/>
              <a:t>Competitive benchmarking</a:t>
            </a:r>
            <a:endParaRPr sz="3600"/>
          </a:p>
        </p:txBody>
      </p:sp>
      <p:sp>
        <p:nvSpPr>
          <p:cNvPr id="243" name="Google Shape;243;p46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244" name="Google Shape;244;p46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5"/>
          <p:cNvSpPr/>
          <p:nvPr/>
        </p:nvSpPr>
        <p:spPr>
          <a:xfrm>
            <a:off x="-6067" y="0"/>
            <a:ext cx="3107700" cy="51435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4F4F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2C36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509" name="Google Shape;509;p55"/>
          <p:cNvGraphicFramePr/>
          <p:nvPr/>
        </p:nvGraphicFramePr>
        <p:xfrm>
          <a:off x="548559" y="899952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{B7E119FB-5F55-45CB-BE24-468A8E0E010D}</a:tableStyleId>
              </a:tblPr>
              <a:tblGrid>
                <a:gridCol w="2551475"/>
                <a:gridCol w="463325"/>
                <a:gridCol w="463325"/>
                <a:gridCol w="463325"/>
                <a:gridCol w="496650"/>
                <a:gridCol w="429950"/>
                <a:gridCol w="463325"/>
                <a:gridCol w="463325"/>
                <a:gridCol w="463325"/>
                <a:gridCol w="463325"/>
                <a:gridCol w="463325"/>
                <a:gridCol w="463325"/>
                <a:gridCol w="463325"/>
              </a:tblGrid>
              <a:tr h="37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Business perspective</a:t>
                      </a:r>
                      <a:endParaRPr b="0" i="0" sz="11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7025" marB="37025" marR="74075" marL="7407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Compared to competitors</a:t>
                      </a:r>
                      <a:endParaRPr b="0" i="0" sz="11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7025" marB="37025" marR="74075" marL="7407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perspectives</a:t>
                      </a:r>
                      <a:endParaRPr b="0" i="0" sz="11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7025" marB="37025" marR="74075" marL="7407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Process owner perspective</a:t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7025" marB="37025" marR="74075" marL="7407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  <a:tc hMerge="1"/>
              </a:tr>
              <a:tr h="31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C8B"/>
                        </a:buClr>
                        <a:buSzPts val="800"/>
                        <a:buFont typeface="Century Gothic"/>
                        <a:buNone/>
                      </a:pPr>
                      <a:r>
                        <a:rPr b="1" i="0" lang="en" sz="8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CRITICAL SUCCESS FACTOR</a:t>
                      </a:r>
                      <a:endParaRPr b="1" i="0"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1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b="0" i="0" sz="11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b="0" i="0" sz="11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b="0" i="0" sz="11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b="0" i="0" sz="11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b="0" i="0" sz="11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b="0" i="0" sz="11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b="0" i="0" sz="11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b="0" i="0" sz="11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b="0" i="0" sz="11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b="0" i="0" sz="7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b="0" i="0" sz="7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b="0" i="0" sz="7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</a:tr>
              <a:tr h="31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Influence on customer satisfaction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1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BEE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31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Process competence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1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BEE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BEE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31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Improvement potential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1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BEE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BEE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31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Process differs from market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1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BEE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BEE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31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Dependent on external factors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1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BEE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BEE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31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1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BEE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BEE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31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Supply with resource and energy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1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BEE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BEE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31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Location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1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BEE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BEE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31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Costs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1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BEE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BEE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31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Management qualities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1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BEE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BEE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850" marB="16850" marR="16850" marL="168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</a:tbl>
          </a:graphicData>
        </a:graphic>
      </p:graphicFrame>
      <p:sp>
        <p:nvSpPr>
          <p:cNvPr id="510" name="Google Shape;510;p55"/>
          <p:cNvSpPr txBox="1"/>
          <p:nvPr/>
        </p:nvSpPr>
        <p:spPr>
          <a:xfrm>
            <a:off x="655224" y="354188"/>
            <a:ext cx="3761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3846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2000"/>
              <a:buFont typeface="Century Gothic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Processes evaluation </a:t>
            </a:r>
            <a:endParaRPr sz="1100"/>
          </a:p>
        </p:txBody>
      </p:sp>
      <p:grpSp>
        <p:nvGrpSpPr>
          <p:cNvPr id="511" name="Google Shape;511;p55"/>
          <p:cNvGrpSpPr/>
          <p:nvPr/>
        </p:nvGrpSpPr>
        <p:grpSpPr>
          <a:xfrm>
            <a:off x="6188246" y="580079"/>
            <a:ext cx="3177516" cy="171450"/>
            <a:chOff x="8250995" y="703219"/>
            <a:chExt cx="4236688" cy="228600"/>
          </a:xfrm>
        </p:grpSpPr>
        <p:sp>
          <p:nvSpPr>
            <p:cNvPr id="512" name="Google Shape;512;p55"/>
            <p:cNvSpPr/>
            <p:nvPr/>
          </p:nvSpPr>
          <p:spPr>
            <a:xfrm>
              <a:off x="8250995" y="703219"/>
              <a:ext cx="228600" cy="228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596C8B"/>
                </a:solidFill>
                <a:highlight>
                  <a:schemeClr val="accent1"/>
                </a:highlight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3" name="Google Shape;513;p55"/>
            <p:cNvSpPr/>
            <p:nvPr/>
          </p:nvSpPr>
          <p:spPr>
            <a:xfrm>
              <a:off x="10915063" y="703219"/>
              <a:ext cx="228600" cy="228600"/>
            </a:xfrm>
            <a:prstGeom prst="ellipse">
              <a:avLst/>
            </a:prstGeom>
            <a:solidFill>
              <a:srgbClr val="D4D4D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596C8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4" name="Google Shape;514;p55"/>
            <p:cNvSpPr/>
            <p:nvPr/>
          </p:nvSpPr>
          <p:spPr>
            <a:xfrm>
              <a:off x="9334105" y="703219"/>
              <a:ext cx="228600" cy="228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596C8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5" name="Google Shape;515;p55"/>
            <p:cNvSpPr txBox="1"/>
            <p:nvPr/>
          </p:nvSpPr>
          <p:spPr>
            <a:xfrm>
              <a:off x="8557403" y="743230"/>
              <a:ext cx="5061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Low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6" name="Google Shape;516;p55"/>
            <p:cNvSpPr txBox="1"/>
            <p:nvPr/>
          </p:nvSpPr>
          <p:spPr>
            <a:xfrm>
              <a:off x="9639555" y="743230"/>
              <a:ext cx="12534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Intermediate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7" name="Google Shape;517;p55"/>
            <p:cNvSpPr txBox="1"/>
            <p:nvPr/>
          </p:nvSpPr>
          <p:spPr>
            <a:xfrm>
              <a:off x="11234283" y="743230"/>
              <a:ext cx="12534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High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18" name="Google Shape;518;p55"/>
          <p:cNvGrpSpPr/>
          <p:nvPr/>
        </p:nvGrpSpPr>
        <p:grpSpPr>
          <a:xfrm>
            <a:off x="4664443" y="1681168"/>
            <a:ext cx="1036416" cy="2948335"/>
            <a:chOff x="6219257" y="2241557"/>
            <a:chExt cx="1381888" cy="3931113"/>
          </a:xfrm>
        </p:grpSpPr>
        <p:sp>
          <p:nvSpPr>
            <p:cNvPr id="519" name="Google Shape;519;p55"/>
            <p:cNvSpPr/>
            <p:nvPr/>
          </p:nvSpPr>
          <p:spPr>
            <a:xfrm>
              <a:off x="7457145" y="2241557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0" name="Google Shape;520;p55"/>
            <p:cNvSpPr/>
            <p:nvPr/>
          </p:nvSpPr>
          <p:spPr>
            <a:xfrm>
              <a:off x="6845125" y="2668778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1" name="Google Shape;521;p55"/>
            <p:cNvSpPr/>
            <p:nvPr/>
          </p:nvSpPr>
          <p:spPr>
            <a:xfrm>
              <a:off x="6845125" y="3080397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2" name="Google Shape;522;p55"/>
            <p:cNvSpPr/>
            <p:nvPr/>
          </p:nvSpPr>
          <p:spPr>
            <a:xfrm>
              <a:off x="6219257" y="3505523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3" name="Google Shape;523;p55"/>
            <p:cNvSpPr/>
            <p:nvPr/>
          </p:nvSpPr>
          <p:spPr>
            <a:xfrm>
              <a:off x="7457145" y="3922204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4" name="Google Shape;524;p55"/>
            <p:cNvSpPr/>
            <p:nvPr/>
          </p:nvSpPr>
          <p:spPr>
            <a:xfrm>
              <a:off x="7457145" y="4339017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5" name="Google Shape;525;p55"/>
            <p:cNvSpPr/>
            <p:nvPr/>
          </p:nvSpPr>
          <p:spPr>
            <a:xfrm>
              <a:off x="6845125" y="4762294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6" name="Google Shape;526;p55"/>
            <p:cNvSpPr/>
            <p:nvPr/>
          </p:nvSpPr>
          <p:spPr>
            <a:xfrm>
              <a:off x="6845125" y="5168966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7" name="Google Shape;527;p55"/>
            <p:cNvSpPr/>
            <p:nvPr/>
          </p:nvSpPr>
          <p:spPr>
            <a:xfrm>
              <a:off x="6219257" y="5596916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8" name="Google Shape;528;p55"/>
            <p:cNvSpPr/>
            <p:nvPr/>
          </p:nvSpPr>
          <p:spPr>
            <a:xfrm>
              <a:off x="7457145" y="6028670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29" name="Google Shape;529;p55"/>
          <p:cNvGrpSpPr/>
          <p:nvPr/>
        </p:nvGrpSpPr>
        <p:grpSpPr>
          <a:xfrm>
            <a:off x="6055743" y="1686654"/>
            <a:ext cx="1036145" cy="2942848"/>
            <a:chOff x="8074324" y="2248872"/>
            <a:chExt cx="1381527" cy="3923798"/>
          </a:xfrm>
        </p:grpSpPr>
        <p:sp>
          <p:nvSpPr>
            <p:cNvPr id="530" name="Google Shape;530;p55"/>
            <p:cNvSpPr/>
            <p:nvPr/>
          </p:nvSpPr>
          <p:spPr>
            <a:xfrm>
              <a:off x="8687004" y="2248872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31" name="Google Shape;531;p55"/>
            <p:cNvSpPr/>
            <p:nvPr/>
          </p:nvSpPr>
          <p:spPr>
            <a:xfrm>
              <a:off x="8074324" y="2661463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32" name="Google Shape;532;p55"/>
            <p:cNvSpPr/>
            <p:nvPr/>
          </p:nvSpPr>
          <p:spPr>
            <a:xfrm>
              <a:off x="9299325" y="3087712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33" name="Google Shape;533;p55"/>
            <p:cNvSpPr/>
            <p:nvPr/>
          </p:nvSpPr>
          <p:spPr>
            <a:xfrm>
              <a:off x="8687004" y="3505523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34" name="Google Shape;534;p55"/>
            <p:cNvSpPr/>
            <p:nvPr/>
          </p:nvSpPr>
          <p:spPr>
            <a:xfrm>
              <a:off x="9311851" y="3922204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35" name="Google Shape;535;p55"/>
            <p:cNvSpPr/>
            <p:nvPr/>
          </p:nvSpPr>
          <p:spPr>
            <a:xfrm>
              <a:off x="8687004" y="4331702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36" name="Google Shape;536;p55"/>
            <p:cNvSpPr/>
            <p:nvPr/>
          </p:nvSpPr>
          <p:spPr>
            <a:xfrm>
              <a:off x="8074324" y="4754979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37" name="Google Shape;537;p55"/>
            <p:cNvSpPr/>
            <p:nvPr/>
          </p:nvSpPr>
          <p:spPr>
            <a:xfrm>
              <a:off x="9311851" y="5176281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38" name="Google Shape;538;p55"/>
            <p:cNvSpPr/>
            <p:nvPr/>
          </p:nvSpPr>
          <p:spPr>
            <a:xfrm>
              <a:off x="8687004" y="5596916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39" name="Google Shape;539;p55"/>
            <p:cNvSpPr/>
            <p:nvPr/>
          </p:nvSpPr>
          <p:spPr>
            <a:xfrm>
              <a:off x="9311851" y="6028670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40" name="Google Shape;540;p55"/>
          <p:cNvGrpSpPr/>
          <p:nvPr/>
        </p:nvGrpSpPr>
        <p:grpSpPr>
          <a:xfrm>
            <a:off x="7442929" y="1681168"/>
            <a:ext cx="1042689" cy="2948335"/>
            <a:chOff x="9923905" y="2241557"/>
            <a:chExt cx="1390252" cy="3931113"/>
          </a:xfrm>
        </p:grpSpPr>
        <p:sp>
          <p:nvSpPr>
            <p:cNvPr id="541" name="Google Shape;541;p55"/>
            <p:cNvSpPr/>
            <p:nvPr/>
          </p:nvSpPr>
          <p:spPr>
            <a:xfrm>
              <a:off x="10552156" y="2241557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2" name="Google Shape;542;p55"/>
            <p:cNvSpPr/>
            <p:nvPr/>
          </p:nvSpPr>
          <p:spPr>
            <a:xfrm>
              <a:off x="11170157" y="2661463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3" name="Google Shape;543;p55"/>
            <p:cNvSpPr/>
            <p:nvPr/>
          </p:nvSpPr>
          <p:spPr>
            <a:xfrm>
              <a:off x="9923905" y="3087712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4" name="Google Shape;544;p55"/>
            <p:cNvSpPr/>
            <p:nvPr/>
          </p:nvSpPr>
          <p:spPr>
            <a:xfrm>
              <a:off x="10552156" y="3498208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5" name="Google Shape;545;p55"/>
            <p:cNvSpPr/>
            <p:nvPr/>
          </p:nvSpPr>
          <p:spPr>
            <a:xfrm>
              <a:off x="9923905" y="3922204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6" name="Google Shape;546;p55"/>
            <p:cNvSpPr/>
            <p:nvPr/>
          </p:nvSpPr>
          <p:spPr>
            <a:xfrm>
              <a:off x="10552156" y="4324387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7" name="Google Shape;547;p55"/>
            <p:cNvSpPr/>
            <p:nvPr/>
          </p:nvSpPr>
          <p:spPr>
            <a:xfrm>
              <a:off x="11170157" y="4754979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8" name="Google Shape;548;p55"/>
            <p:cNvSpPr/>
            <p:nvPr/>
          </p:nvSpPr>
          <p:spPr>
            <a:xfrm>
              <a:off x="9923905" y="5176281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9" name="Google Shape;549;p55"/>
            <p:cNvSpPr/>
            <p:nvPr/>
          </p:nvSpPr>
          <p:spPr>
            <a:xfrm>
              <a:off x="9923905" y="6028670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0" name="Google Shape;550;p55"/>
            <p:cNvSpPr/>
            <p:nvPr/>
          </p:nvSpPr>
          <p:spPr>
            <a:xfrm>
              <a:off x="10552156" y="5589601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51" name="Google Shape;551;p55"/>
          <p:cNvGrpSpPr/>
          <p:nvPr/>
        </p:nvGrpSpPr>
        <p:grpSpPr>
          <a:xfrm>
            <a:off x="3281953" y="1692140"/>
            <a:ext cx="1032505" cy="2931876"/>
            <a:chOff x="4375938" y="2256187"/>
            <a:chExt cx="1376673" cy="3909168"/>
          </a:xfrm>
        </p:grpSpPr>
        <p:sp>
          <p:nvSpPr>
            <p:cNvPr id="552" name="Google Shape;552;p55"/>
            <p:cNvSpPr/>
            <p:nvPr/>
          </p:nvSpPr>
          <p:spPr>
            <a:xfrm>
              <a:off x="4992203" y="3512838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3" name="Google Shape;553;p55"/>
            <p:cNvSpPr/>
            <p:nvPr/>
          </p:nvSpPr>
          <p:spPr>
            <a:xfrm>
              <a:off x="4375938" y="3080397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4" name="Google Shape;554;p55"/>
            <p:cNvSpPr/>
            <p:nvPr/>
          </p:nvSpPr>
          <p:spPr>
            <a:xfrm>
              <a:off x="5608611" y="2668778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5" name="Google Shape;555;p55"/>
            <p:cNvSpPr/>
            <p:nvPr/>
          </p:nvSpPr>
          <p:spPr>
            <a:xfrm>
              <a:off x="4992203" y="2256187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6" name="Google Shape;556;p55"/>
            <p:cNvSpPr/>
            <p:nvPr/>
          </p:nvSpPr>
          <p:spPr>
            <a:xfrm>
              <a:off x="4375938" y="3914889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7" name="Google Shape;557;p55"/>
            <p:cNvSpPr/>
            <p:nvPr/>
          </p:nvSpPr>
          <p:spPr>
            <a:xfrm>
              <a:off x="4992203" y="4339017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8" name="Google Shape;558;p55"/>
            <p:cNvSpPr/>
            <p:nvPr/>
          </p:nvSpPr>
          <p:spPr>
            <a:xfrm>
              <a:off x="5608611" y="4762294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9" name="Google Shape;559;p55"/>
            <p:cNvSpPr/>
            <p:nvPr/>
          </p:nvSpPr>
          <p:spPr>
            <a:xfrm>
              <a:off x="4375938" y="5168966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0" name="Google Shape;560;p55"/>
            <p:cNvSpPr/>
            <p:nvPr/>
          </p:nvSpPr>
          <p:spPr>
            <a:xfrm>
              <a:off x="4992203" y="5604231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1" name="Google Shape;561;p55"/>
            <p:cNvSpPr/>
            <p:nvPr/>
          </p:nvSpPr>
          <p:spPr>
            <a:xfrm>
              <a:off x="4375938" y="6021355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6"/>
          <p:cNvSpPr txBox="1"/>
          <p:nvPr/>
        </p:nvSpPr>
        <p:spPr>
          <a:xfrm>
            <a:off x="2257865" y="522936"/>
            <a:ext cx="4628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846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2000"/>
              <a:buFont typeface="Century Gothic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Internal analysis schedule</a:t>
            </a:r>
            <a:endParaRPr sz="1100"/>
          </a:p>
        </p:txBody>
      </p:sp>
      <p:grpSp>
        <p:nvGrpSpPr>
          <p:cNvPr id="567" name="Google Shape;567;p56"/>
          <p:cNvGrpSpPr/>
          <p:nvPr/>
        </p:nvGrpSpPr>
        <p:grpSpPr>
          <a:xfrm>
            <a:off x="854254" y="3458967"/>
            <a:ext cx="1215000" cy="808425"/>
            <a:chOff x="1139005" y="4611956"/>
            <a:chExt cx="1620000" cy="1077900"/>
          </a:xfrm>
        </p:grpSpPr>
        <p:sp>
          <p:nvSpPr>
            <p:cNvPr id="568" name="Google Shape;568;p56"/>
            <p:cNvSpPr/>
            <p:nvPr/>
          </p:nvSpPr>
          <p:spPr>
            <a:xfrm>
              <a:off x="1139005" y="4611956"/>
              <a:ext cx="1620000" cy="1077900"/>
            </a:xfrm>
            <a:prstGeom prst="roundRect">
              <a:avLst>
                <a:gd fmla="val 5603" name="adj"/>
              </a:avLst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Helvetica Neue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9" name="Google Shape;569;p56"/>
            <p:cNvSpPr txBox="1"/>
            <p:nvPr/>
          </p:nvSpPr>
          <p:spPr>
            <a:xfrm>
              <a:off x="1292387" y="4890091"/>
              <a:ext cx="1313100" cy="6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Define current process and course of action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70" name="Google Shape;570;p56"/>
          <p:cNvSpPr/>
          <p:nvPr/>
        </p:nvSpPr>
        <p:spPr>
          <a:xfrm>
            <a:off x="3361910" y="2588191"/>
            <a:ext cx="1361480" cy="807453"/>
          </a:xfrm>
          <a:custGeom>
            <a:rect b="b" l="l" r="r" t="t"/>
            <a:pathLst>
              <a:path extrusionOk="0" h="21581" w="21568">
                <a:moveTo>
                  <a:pt x="544" y="0"/>
                </a:moveTo>
                <a:cubicBezTo>
                  <a:pt x="355" y="-1"/>
                  <a:pt x="182" y="191"/>
                  <a:pt x="96" y="498"/>
                </a:cubicBezTo>
                <a:cubicBezTo>
                  <a:pt x="23" y="755"/>
                  <a:pt x="21" y="1060"/>
                  <a:pt x="91" y="1319"/>
                </a:cubicBezTo>
                <a:lnTo>
                  <a:pt x="2813" y="10054"/>
                </a:lnTo>
                <a:cubicBezTo>
                  <a:pt x="2879" y="10247"/>
                  <a:pt x="2916" y="10467"/>
                  <a:pt x="2921" y="10695"/>
                </a:cubicBezTo>
                <a:cubicBezTo>
                  <a:pt x="2926" y="10909"/>
                  <a:pt x="2903" y="11122"/>
                  <a:pt x="2853" y="11316"/>
                </a:cubicBezTo>
                <a:lnTo>
                  <a:pt x="75" y="20080"/>
                </a:lnTo>
                <a:cubicBezTo>
                  <a:pt x="-15" y="20360"/>
                  <a:pt x="-24" y="20702"/>
                  <a:pt x="50" y="20997"/>
                </a:cubicBezTo>
                <a:cubicBezTo>
                  <a:pt x="144" y="21368"/>
                  <a:pt x="351" y="21599"/>
                  <a:pt x="575" y="21580"/>
                </a:cubicBezTo>
                <a:lnTo>
                  <a:pt x="17849" y="21543"/>
                </a:lnTo>
                <a:cubicBezTo>
                  <a:pt x="17987" y="21565"/>
                  <a:pt x="18126" y="21516"/>
                  <a:pt x="18249" y="21402"/>
                </a:cubicBezTo>
                <a:cubicBezTo>
                  <a:pt x="18375" y="21284"/>
                  <a:pt x="18481" y="21102"/>
                  <a:pt x="18552" y="20878"/>
                </a:cubicBezTo>
                <a:lnTo>
                  <a:pt x="21481" y="11439"/>
                </a:lnTo>
                <a:cubicBezTo>
                  <a:pt x="21547" y="11218"/>
                  <a:pt x="21576" y="10968"/>
                  <a:pt x="21567" y="10717"/>
                </a:cubicBezTo>
                <a:cubicBezTo>
                  <a:pt x="21557" y="10455"/>
                  <a:pt x="21504" y="10204"/>
                  <a:pt x="21416" y="9996"/>
                </a:cubicBezTo>
                <a:lnTo>
                  <a:pt x="18574" y="709"/>
                </a:lnTo>
                <a:cubicBezTo>
                  <a:pt x="18516" y="476"/>
                  <a:pt x="18418" y="282"/>
                  <a:pt x="18296" y="157"/>
                </a:cubicBezTo>
                <a:cubicBezTo>
                  <a:pt x="18196" y="56"/>
                  <a:pt x="18084" y="4"/>
                  <a:pt x="17970" y="7"/>
                </a:cubicBezTo>
                <a:lnTo>
                  <a:pt x="54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1" name="Google Shape;571;p56"/>
          <p:cNvSpPr/>
          <p:nvPr/>
        </p:nvSpPr>
        <p:spPr>
          <a:xfrm>
            <a:off x="4604548" y="2588191"/>
            <a:ext cx="1361480" cy="807453"/>
          </a:xfrm>
          <a:custGeom>
            <a:rect b="b" l="l" r="r" t="t"/>
            <a:pathLst>
              <a:path extrusionOk="0" h="21581" w="21568">
                <a:moveTo>
                  <a:pt x="544" y="0"/>
                </a:moveTo>
                <a:cubicBezTo>
                  <a:pt x="355" y="-1"/>
                  <a:pt x="182" y="191"/>
                  <a:pt x="96" y="498"/>
                </a:cubicBezTo>
                <a:cubicBezTo>
                  <a:pt x="23" y="755"/>
                  <a:pt x="21" y="1060"/>
                  <a:pt x="91" y="1319"/>
                </a:cubicBezTo>
                <a:lnTo>
                  <a:pt x="2813" y="10054"/>
                </a:lnTo>
                <a:cubicBezTo>
                  <a:pt x="2879" y="10247"/>
                  <a:pt x="2916" y="10467"/>
                  <a:pt x="2921" y="10695"/>
                </a:cubicBezTo>
                <a:cubicBezTo>
                  <a:pt x="2926" y="10909"/>
                  <a:pt x="2903" y="11122"/>
                  <a:pt x="2853" y="11316"/>
                </a:cubicBezTo>
                <a:lnTo>
                  <a:pt x="75" y="20080"/>
                </a:lnTo>
                <a:cubicBezTo>
                  <a:pt x="-15" y="20360"/>
                  <a:pt x="-24" y="20702"/>
                  <a:pt x="50" y="20997"/>
                </a:cubicBezTo>
                <a:cubicBezTo>
                  <a:pt x="144" y="21368"/>
                  <a:pt x="351" y="21599"/>
                  <a:pt x="575" y="21580"/>
                </a:cubicBezTo>
                <a:lnTo>
                  <a:pt x="17849" y="21543"/>
                </a:lnTo>
                <a:cubicBezTo>
                  <a:pt x="17987" y="21565"/>
                  <a:pt x="18126" y="21516"/>
                  <a:pt x="18249" y="21402"/>
                </a:cubicBezTo>
                <a:cubicBezTo>
                  <a:pt x="18375" y="21284"/>
                  <a:pt x="18481" y="21102"/>
                  <a:pt x="18552" y="20878"/>
                </a:cubicBezTo>
                <a:lnTo>
                  <a:pt x="21481" y="11439"/>
                </a:lnTo>
                <a:cubicBezTo>
                  <a:pt x="21547" y="11218"/>
                  <a:pt x="21576" y="10968"/>
                  <a:pt x="21567" y="10717"/>
                </a:cubicBezTo>
                <a:cubicBezTo>
                  <a:pt x="21557" y="10455"/>
                  <a:pt x="21504" y="10204"/>
                  <a:pt x="21416" y="9996"/>
                </a:cubicBezTo>
                <a:lnTo>
                  <a:pt x="18574" y="709"/>
                </a:lnTo>
                <a:cubicBezTo>
                  <a:pt x="18516" y="476"/>
                  <a:pt x="18418" y="282"/>
                  <a:pt x="18296" y="157"/>
                </a:cubicBezTo>
                <a:cubicBezTo>
                  <a:pt x="18196" y="56"/>
                  <a:pt x="18084" y="4"/>
                  <a:pt x="17970" y="7"/>
                </a:cubicBezTo>
                <a:lnTo>
                  <a:pt x="5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2" name="Google Shape;572;p56"/>
          <p:cNvSpPr/>
          <p:nvPr/>
        </p:nvSpPr>
        <p:spPr>
          <a:xfrm>
            <a:off x="2122224" y="2589351"/>
            <a:ext cx="1361480" cy="807453"/>
          </a:xfrm>
          <a:custGeom>
            <a:rect b="b" l="l" r="r" t="t"/>
            <a:pathLst>
              <a:path extrusionOk="0" h="21581" w="21568">
                <a:moveTo>
                  <a:pt x="544" y="0"/>
                </a:moveTo>
                <a:cubicBezTo>
                  <a:pt x="355" y="-1"/>
                  <a:pt x="182" y="191"/>
                  <a:pt x="96" y="498"/>
                </a:cubicBezTo>
                <a:cubicBezTo>
                  <a:pt x="23" y="755"/>
                  <a:pt x="21" y="1060"/>
                  <a:pt x="91" y="1319"/>
                </a:cubicBezTo>
                <a:lnTo>
                  <a:pt x="2813" y="10054"/>
                </a:lnTo>
                <a:cubicBezTo>
                  <a:pt x="2879" y="10247"/>
                  <a:pt x="2916" y="10467"/>
                  <a:pt x="2921" y="10695"/>
                </a:cubicBezTo>
                <a:cubicBezTo>
                  <a:pt x="2926" y="10909"/>
                  <a:pt x="2903" y="11122"/>
                  <a:pt x="2853" y="11316"/>
                </a:cubicBezTo>
                <a:lnTo>
                  <a:pt x="75" y="20080"/>
                </a:lnTo>
                <a:cubicBezTo>
                  <a:pt x="-15" y="20360"/>
                  <a:pt x="-24" y="20702"/>
                  <a:pt x="50" y="20997"/>
                </a:cubicBezTo>
                <a:cubicBezTo>
                  <a:pt x="144" y="21368"/>
                  <a:pt x="351" y="21599"/>
                  <a:pt x="575" y="21580"/>
                </a:cubicBezTo>
                <a:lnTo>
                  <a:pt x="17849" y="21543"/>
                </a:lnTo>
                <a:cubicBezTo>
                  <a:pt x="17987" y="21565"/>
                  <a:pt x="18126" y="21516"/>
                  <a:pt x="18249" y="21402"/>
                </a:cubicBezTo>
                <a:cubicBezTo>
                  <a:pt x="18375" y="21284"/>
                  <a:pt x="18481" y="21102"/>
                  <a:pt x="18552" y="20878"/>
                </a:cubicBezTo>
                <a:lnTo>
                  <a:pt x="21481" y="11439"/>
                </a:lnTo>
                <a:cubicBezTo>
                  <a:pt x="21547" y="11218"/>
                  <a:pt x="21576" y="10968"/>
                  <a:pt x="21567" y="10717"/>
                </a:cubicBezTo>
                <a:cubicBezTo>
                  <a:pt x="21557" y="10455"/>
                  <a:pt x="21504" y="10204"/>
                  <a:pt x="21416" y="9996"/>
                </a:cubicBezTo>
                <a:lnTo>
                  <a:pt x="18574" y="709"/>
                </a:lnTo>
                <a:cubicBezTo>
                  <a:pt x="18516" y="476"/>
                  <a:pt x="18418" y="282"/>
                  <a:pt x="18296" y="157"/>
                </a:cubicBezTo>
                <a:cubicBezTo>
                  <a:pt x="18196" y="56"/>
                  <a:pt x="18084" y="4"/>
                  <a:pt x="17970" y="7"/>
                </a:cubicBezTo>
                <a:lnTo>
                  <a:pt x="5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3" name="Google Shape;573;p56"/>
          <p:cNvSpPr/>
          <p:nvPr/>
        </p:nvSpPr>
        <p:spPr>
          <a:xfrm>
            <a:off x="854254" y="2586799"/>
            <a:ext cx="1387098" cy="808500"/>
          </a:xfrm>
          <a:custGeom>
            <a:rect b="b" l="l" r="r" t="t"/>
            <a:pathLst>
              <a:path extrusionOk="0" h="21596" w="21579">
                <a:moveTo>
                  <a:pt x="18627" y="787"/>
                </a:moveTo>
                <a:lnTo>
                  <a:pt x="21456" y="9976"/>
                </a:lnTo>
                <a:cubicBezTo>
                  <a:pt x="21534" y="10197"/>
                  <a:pt x="21576" y="10454"/>
                  <a:pt x="21579" y="10717"/>
                </a:cubicBezTo>
                <a:cubicBezTo>
                  <a:pt x="21582" y="11009"/>
                  <a:pt x="21537" y="11296"/>
                  <a:pt x="21449" y="11537"/>
                </a:cubicBezTo>
                <a:lnTo>
                  <a:pt x="18570" y="20952"/>
                </a:lnTo>
                <a:cubicBezTo>
                  <a:pt x="18519" y="21114"/>
                  <a:pt x="18450" y="21254"/>
                  <a:pt x="18367" y="21362"/>
                </a:cubicBezTo>
                <a:cubicBezTo>
                  <a:pt x="18270" y="21490"/>
                  <a:pt x="18157" y="21571"/>
                  <a:pt x="18039" y="21596"/>
                </a:cubicBezTo>
                <a:lnTo>
                  <a:pt x="559" y="21594"/>
                </a:lnTo>
                <a:cubicBezTo>
                  <a:pt x="413" y="21583"/>
                  <a:pt x="274" y="21468"/>
                  <a:pt x="173" y="21272"/>
                </a:cubicBezTo>
                <a:cubicBezTo>
                  <a:pt x="67" y="21068"/>
                  <a:pt x="9" y="20793"/>
                  <a:pt x="13" y="20509"/>
                </a:cubicBezTo>
                <a:lnTo>
                  <a:pt x="5" y="1169"/>
                </a:lnTo>
                <a:cubicBezTo>
                  <a:pt x="-18" y="850"/>
                  <a:pt x="40" y="528"/>
                  <a:pt x="162" y="300"/>
                </a:cubicBezTo>
                <a:cubicBezTo>
                  <a:pt x="266" y="104"/>
                  <a:pt x="409" y="-4"/>
                  <a:pt x="557" y="0"/>
                </a:cubicBezTo>
                <a:lnTo>
                  <a:pt x="17973" y="23"/>
                </a:lnTo>
                <a:cubicBezTo>
                  <a:pt x="18104" y="7"/>
                  <a:pt x="18235" y="65"/>
                  <a:pt x="18349" y="189"/>
                </a:cubicBezTo>
                <a:cubicBezTo>
                  <a:pt x="18474" y="326"/>
                  <a:pt x="18572" y="536"/>
                  <a:pt x="18627" y="7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4" name="Google Shape;574;p56"/>
          <p:cNvSpPr/>
          <p:nvPr/>
        </p:nvSpPr>
        <p:spPr>
          <a:xfrm>
            <a:off x="7086872" y="2587865"/>
            <a:ext cx="1361480" cy="807453"/>
          </a:xfrm>
          <a:custGeom>
            <a:rect b="b" l="l" r="r" t="t"/>
            <a:pathLst>
              <a:path extrusionOk="0" h="21581" w="21568">
                <a:moveTo>
                  <a:pt x="544" y="0"/>
                </a:moveTo>
                <a:cubicBezTo>
                  <a:pt x="355" y="-1"/>
                  <a:pt x="182" y="191"/>
                  <a:pt x="96" y="498"/>
                </a:cubicBezTo>
                <a:cubicBezTo>
                  <a:pt x="23" y="755"/>
                  <a:pt x="21" y="1060"/>
                  <a:pt x="91" y="1319"/>
                </a:cubicBezTo>
                <a:lnTo>
                  <a:pt x="2813" y="10054"/>
                </a:lnTo>
                <a:cubicBezTo>
                  <a:pt x="2879" y="10247"/>
                  <a:pt x="2916" y="10467"/>
                  <a:pt x="2921" y="10695"/>
                </a:cubicBezTo>
                <a:cubicBezTo>
                  <a:pt x="2926" y="10909"/>
                  <a:pt x="2903" y="11122"/>
                  <a:pt x="2853" y="11316"/>
                </a:cubicBezTo>
                <a:lnTo>
                  <a:pt x="75" y="20080"/>
                </a:lnTo>
                <a:cubicBezTo>
                  <a:pt x="-15" y="20360"/>
                  <a:pt x="-24" y="20702"/>
                  <a:pt x="50" y="20997"/>
                </a:cubicBezTo>
                <a:cubicBezTo>
                  <a:pt x="144" y="21368"/>
                  <a:pt x="351" y="21599"/>
                  <a:pt x="575" y="21580"/>
                </a:cubicBezTo>
                <a:lnTo>
                  <a:pt x="17849" y="21543"/>
                </a:lnTo>
                <a:cubicBezTo>
                  <a:pt x="17987" y="21565"/>
                  <a:pt x="18126" y="21516"/>
                  <a:pt x="18249" y="21402"/>
                </a:cubicBezTo>
                <a:cubicBezTo>
                  <a:pt x="18375" y="21284"/>
                  <a:pt x="18481" y="21102"/>
                  <a:pt x="18552" y="20878"/>
                </a:cubicBezTo>
                <a:lnTo>
                  <a:pt x="21481" y="11439"/>
                </a:lnTo>
                <a:cubicBezTo>
                  <a:pt x="21547" y="11218"/>
                  <a:pt x="21576" y="10968"/>
                  <a:pt x="21567" y="10717"/>
                </a:cubicBezTo>
                <a:cubicBezTo>
                  <a:pt x="21557" y="10455"/>
                  <a:pt x="21504" y="10204"/>
                  <a:pt x="21416" y="9996"/>
                </a:cubicBezTo>
                <a:lnTo>
                  <a:pt x="18574" y="709"/>
                </a:lnTo>
                <a:cubicBezTo>
                  <a:pt x="18516" y="476"/>
                  <a:pt x="18418" y="282"/>
                  <a:pt x="18296" y="157"/>
                </a:cubicBezTo>
                <a:cubicBezTo>
                  <a:pt x="18196" y="56"/>
                  <a:pt x="18084" y="4"/>
                  <a:pt x="17970" y="7"/>
                </a:cubicBezTo>
                <a:lnTo>
                  <a:pt x="54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5" name="Google Shape;575;p56"/>
          <p:cNvSpPr/>
          <p:nvPr/>
        </p:nvSpPr>
        <p:spPr>
          <a:xfrm>
            <a:off x="5847185" y="2589026"/>
            <a:ext cx="1361480" cy="807453"/>
          </a:xfrm>
          <a:custGeom>
            <a:rect b="b" l="l" r="r" t="t"/>
            <a:pathLst>
              <a:path extrusionOk="0" h="21581" w="21568">
                <a:moveTo>
                  <a:pt x="544" y="0"/>
                </a:moveTo>
                <a:cubicBezTo>
                  <a:pt x="355" y="-1"/>
                  <a:pt x="182" y="191"/>
                  <a:pt x="96" y="498"/>
                </a:cubicBezTo>
                <a:cubicBezTo>
                  <a:pt x="23" y="755"/>
                  <a:pt x="21" y="1060"/>
                  <a:pt x="91" y="1319"/>
                </a:cubicBezTo>
                <a:lnTo>
                  <a:pt x="2813" y="10054"/>
                </a:lnTo>
                <a:cubicBezTo>
                  <a:pt x="2879" y="10247"/>
                  <a:pt x="2916" y="10467"/>
                  <a:pt x="2921" y="10695"/>
                </a:cubicBezTo>
                <a:cubicBezTo>
                  <a:pt x="2926" y="10909"/>
                  <a:pt x="2903" y="11122"/>
                  <a:pt x="2853" y="11316"/>
                </a:cubicBezTo>
                <a:lnTo>
                  <a:pt x="75" y="20080"/>
                </a:lnTo>
                <a:cubicBezTo>
                  <a:pt x="-15" y="20360"/>
                  <a:pt x="-24" y="20702"/>
                  <a:pt x="50" y="20997"/>
                </a:cubicBezTo>
                <a:cubicBezTo>
                  <a:pt x="144" y="21368"/>
                  <a:pt x="351" y="21599"/>
                  <a:pt x="575" y="21580"/>
                </a:cubicBezTo>
                <a:lnTo>
                  <a:pt x="17849" y="21543"/>
                </a:lnTo>
                <a:cubicBezTo>
                  <a:pt x="17987" y="21565"/>
                  <a:pt x="18126" y="21516"/>
                  <a:pt x="18249" y="21402"/>
                </a:cubicBezTo>
                <a:cubicBezTo>
                  <a:pt x="18375" y="21284"/>
                  <a:pt x="18481" y="21102"/>
                  <a:pt x="18552" y="20878"/>
                </a:cubicBezTo>
                <a:lnTo>
                  <a:pt x="21481" y="11439"/>
                </a:lnTo>
                <a:cubicBezTo>
                  <a:pt x="21547" y="11218"/>
                  <a:pt x="21576" y="10968"/>
                  <a:pt x="21567" y="10717"/>
                </a:cubicBezTo>
                <a:cubicBezTo>
                  <a:pt x="21557" y="10455"/>
                  <a:pt x="21504" y="10204"/>
                  <a:pt x="21416" y="9996"/>
                </a:cubicBezTo>
                <a:lnTo>
                  <a:pt x="18574" y="709"/>
                </a:lnTo>
                <a:cubicBezTo>
                  <a:pt x="18516" y="476"/>
                  <a:pt x="18418" y="282"/>
                  <a:pt x="18296" y="157"/>
                </a:cubicBezTo>
                <a:cubicBezTo>
                  <a:pt x="18196" y="56"/>
                  <a:pt x="18084" y="4"/>
                  <a:pt x="17970" y="7"/>
                </a:cubicBezTo>
                <a:lnTo>
                  <a:pt x="5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6" name="Google Shape;576;p56"/>
          <p:cNvSpPr txBox="1"/>
          <p:nvPr/>
        </p:nvSpPr>
        <p:spPr>
          <a:xfrm>
            <a:off x="1005443" y="1574768"/>
            <a:ext cx="11130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Analyze benchmarking objective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7" name="Google Shape;577;p56"/>
          <p:cNvSpPr/>
          <p:nvPr/>
        </p:nvSpPr>
        <p:spPr>
          <a:xfrm>
            <a:off x="695668" y="2371289"/>
            <a:ext cx="405000" cy="405000"/>
          </a:xfrm>
          <a:prstGeom prst="ellipse">
            <a:avLst/>
          </a:prstGeom>
          <a:solidFill>
            <a:schemeClr val="lt2"/>
          </a:solidFill>
          <a:ln cap="flat" cmpd="sng" w="508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3645"/>
              </a:buClr>
              <a:buSzPts val="800"/>
              <a:buFont typeface="Century Gothic"/>
              <a:buNone/>
            </a:pPr>
            <a:r>
              <a:rPr b="1" i="0" lang="en" sz="8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b="1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8" name="Google Shape;578;p56"/>
          <p:cNvSpPr/>
          <p:nvPr/>
        </p:nvSpPr>
        <p:spPr>
          <a:xfrm>
            <a:off x="1990372" y="2371289"/>
            <a:ext cx="405000" cy="405000"/>
          </a:xfrm>
          <a:prstGeom prst="ellipse">
            <a:avLst/>
          </a:prstGeom>
          <a:solidFill>
            <a:schemeClr val="lt2"/>
          </a:solidFill>
          <a:ln cap="flat" cmpd="sng" w="508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3645"/>
              </a:buClr>
              <a:buSzPts val="800"/>
              <a:buFont typeface="Century Gothic"/>
              <a:buNone/>
            </a:pPr>
            <a:r>
              <a:rPr b="1" i="0" lang="en" sz="8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b="1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9" name="Google Shape;579;p56"/>
          <p:cNvSpPr/>
          <p:nvPr/>
        </p:nvSpPr>
        <p:spPr>
          <a:xfrm>
            <a:off x="3229009" y="2371289"/>
            <a:ext cx="405000" cy="405000"/>
          </a:xfrm>
          <a:prstGeom prst="ellipse">
            <a:avLst/>
          </a:prstGeom>
          <a:solidFill>
            <a:schemeClr val="lt2"/>
          </a:solidFill>
          <a:ln cap="flat" cmpd="sng" w="508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3645"/>
              </a:buClr>
              <a:buSzPts val="800"/>
              <a:buFont typeface="Century Gothic"/>
              <a:buNone/>
            </a:pPr>
            <a:r>
              <a:rPr b="1" i="0" lang="en" sz="8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 b="1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0" name="Google Shape;580;p56"/>
          <p:cNvSpPr/>
          <p:nvPr/>
        </p:nvSpPr>
        <p:spPr>
          <a:xfrm>
            <a:off x="4440900" y="2371289"/>
            <a:ext cx="405000" cy="405000"/>
          </a:xfrm>
          <a:prstGeom prst="ellipse">
            <a:avLst/>
          </a:prstGeom>
          <a:solidFill>
            <a:schemeClr val="lt2"/>
          </a:solidFill>
          <a:ln cap="flat" cmpd="sng" w="508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3645"/>
              </a:buClr>
              <a:buSzPts val="800"/>
              <a:buFont typeface="Century Gothic"/>
              <a:buNone/>
            </a:pPr>
            <a:r>
              <a:rPr b="1" i="0" lang="en" sz="8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 b="1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1" name="Google Shape;581;p56"/>
          <p:cNvSpPr/>
          <p:nvPr/>
        </p:nvSpPr>
        <p:spPr>
          <a:xfrm>
            <a:off x="5650631" y="2371289"/>
            <a:ext cx="405000" cy="405000"/>
          </a:xfrm>
          <a:prstGeom prst="ellipse">
            <a:avLst/>
          </a:prstGeom>
          <a:solidFill>
            <a:schemeClr val="lt2"/>
          </a:solidFill>
          <a:ln cap="flat" cmpd="sng" w="508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3645"/>
              </a:buClr>
              <a:buSzPts val="800"/>
              <a:buFont typeface="Century Gothic"/>
              <a:buNone/>
            </a:pPr>
            <a:r>
              <a:rPr b="1" i="0" lang="en" sz="8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 b="1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2" name="Google Shape;582;p56"/>
          <p:cNvSpPr/>
          <p:nvPr/>
        </p:nvSpPr>
        <p:spPr>
          <a:xfrm>
            <a:off x="6930913" y="2371289"/>
            <a:ext cx="405000" cy="405000"/>
          </a:xfrm>
          <a:prstGeom prst="ellipse">
            <a:avLst/>
          </a:prstGeom>
          <a:solidFill>
            <a:schemeClr val="lt2"/>
          </a:solidFill>
          <a:ln cap="flat" cmpd="sng" w="508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3645"/>
              </a:buClr>
              <a:buSzPts val="800"/>
              <a:buFont typeface="Century Gothic"/>
              <a:buNone/>
            </a:pPr>
            <a:r>
              <a:rPr b="1" i="0" lang="en" sz="8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rPr>
              <a:t>06</a:t>
            </a:r>
            <a:endParaRPr b="1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83" name="Google Shape;583;p56"/>
          <p:cNvCxnSpPr/>
          <p:nvPr/>
        </p:nvCxnSpPr>
        <p:spPr>
          <a:xfrm>
            <a:off x="900985" y="1444850"/>
            <a:ext cx="0" cy="1080000"/>
          </a:xfrm>
          <a:prstGeom prst="straightConnector1">
            <a:avLst/>
          </a:prstGeom>
          <a:noFill/>
          <a:ln cap="rnd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4" name="Google Shape;584;p56"/>
          <p:cNvSpPr txBox="1"/>
          <p:nvPr/>
        </p:nvSpPr>
        <p:spPr>
          <a:xfrm>
            <a:off x="2293139" y="1574768"/>
            <a:ext cx="9849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Model process documentation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85" name="Google Shape;585;p56"/>
          <p:cNvCxnSpPr/>
          <p:nvPr/>
        </p:nvCxnSpPr>
        <p:spPr>
          <a:xfrm>
            <a:off x="2188679" y="1444850"/>
            <a:ext cx="0" cy="1080000"/>
          </a:xfrm>
          <a:prstGeom prst="straightConnector1">
            <a:avLst/>
          </a:prstGeom>
          <a:noFill/>
          <a:ln cap="rnd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6" name="Google Shape;586;p56"/>
          <p:cNvSpPr txBox="1"/>
          <p:nvPr/>
        </p:nvSpPr>
        <p:spPr>
          <a:xfrm>
            <a:off x="3538346" y="1574768"/>
            <a:ext cx="10347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Reduce process to achieve highest performance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87" name="Google Shape;587;p56"/>
          <p:cNvCxnSpPr/>
          <p:nvPr/>
        </p:nvCxnSpPr>
        <p:spPr>
          <a:xfrm>
            <a:off x="3433887" y="1444850"/>
            <a:ext cx="0" cy="1080000"/>
          </a:xfrm>
          <a:prstGeom prst="straightConnector1">
            <a:avLst/>
          </a:prstGeom>
          <a:noFill/>
          <a:ln cap="rnd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8" name="Google Shape;588;p56"/>
          <p:cNvSpPr txBox="1"/>
          <p:nvPr/>
        </p:nvSpPr>
        <p:spPr>
          <a:xfrm>
            <a:off x="4742923" y="1574768"/>
            <a:ext cx="10032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Develop cross-sector measuring units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89" name="Google Shape;589;p56"/>
          <p:cNvCxnSpPr/>
          <p:nvPr/>
        </p:nvCxnSpPr>
        <p:spPr>
          <a:xfrm>
            <a:off x="4638464" y="1444850"/>
            <a:ext cx="0" cy="1080000"/>
          </a:xfrm>
          <a:prstGeom prst="straightConnector1">
            <a:avLst/>
          </a:prstGeom>
          <a:noFill/>
          <a:ln cap="rnd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0" name="Google Shape;590;p56"/>
          <p:cNvSpPr txBox="1"/>
          <p:nvPr/>
        </p:nvSpPr>
        <p:spPr>
          <a:xfrm>
            <a:off x="5954817" y="1574768"/>
            <a:ext cx="9375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Define comparable criteria and metrics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91" name="Google Shape;591;p56"/>
          <p:cNvCxnSpPr/>
          <p:nvPr/>
        </p:nvCxnSpPr>
        <p:spPr>
          <a:xfrm>
            <a:off x="5850358" y="1444850"/>
            <a:ext cx="0" cy="1080000"/>
          </a:xfrm>
          <a:prstGeom prst="straightConnector1">
            <a:avLst/>
          </a:prstGeom>
          <a:noFill/>
          <a:ln cap="rnd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2" name="Google Shape;592;p56"/>
          <p:cNvSpPr txBox="1"/>
          <p:nvPr/>
        </p:nvSpPr>
        <p:spPr>
          <a:xfrm>
            <a:off x="7232930" y="1574768"/>
            <a:ext cx="9375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Create survey or questionnaire for evaluation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93" name="Google Shape;593;p56"/>
          <p:cNvCxnSpPr/>
          <p:nvPr/>
        </p:nvCxnSpPr>
        <p:spPr>
          <a:xfrm>
            <a:off x="7128470" y="1444850"/>
            <a:ext cx="0" cy="1080000"/>
          </a:xfrm>
          <a:prstGeom prst="straightConnector1">
            <a:avLst/>
          </a:prstGeom>
          <a:noFill/>
          <a:ln cap="rnd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94" name="Google Shape;594;p56"/>
          <p:cNvGrpSpPr/>
          <p:nvPr/>
        </p:nvGrpSpPr>
        <p:grpSpPr>
          <a:xfrm>
            <a:off x="3318214" y="3458967"/>
            <a:ext cx="1215000" cy="808425"/>
            <a:chOff x="4424285" y="4611956"/>
            <a:chExt cx="1620000" cy="1077900"/>
          </a:xfrm>
        </p:grpSpPr>
        <p:sp>
          <p:nvSpPr>
            <p:cNvPr id="595" name="Google Shape;595;p56"/>
            <p:cNvSpPr/>
            <p:nvPr/>
          </p:nvSpPr>
          <p:spPr>
            <a:xfrm>
              <a:off x="4424285" y="4611956"/>
              <a:ext cx="1620000" cy="1077900"/>
            </a:xfrm>
            <a:prstGeom prst="roundRect">
              <a:avLst>
                <a:gd fmla="val 6832" name="adj"/>
              </a:avLst>
            </a:prstGeom>
            <a:solidFill>
              <a:schemeClr val="lt1"/>
            </a:solidFill>
            <a:ln cap="flat" cmpd="sng" w="25400">
              <a:solidFill>
                <a:schemeClr val="accent4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Helvetica Neue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6" name="Google Shape;596;p56"/>
            <p:cNvSpPr txBox="1"/>
            <p:nvPr/>
          </p:nvSpPr>
          <p:spPr>
            <a:xfrm>
              <a:off x="4577667" y="4765443"/>
              <a:ext cx="1313100" cy="6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Transfer business model to cross business model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97" name="Google Shape;597;p56"/>
          <p:cNvGrpSpPr/>
          <p:nvPr/>
        </p:nvGrpSpPr>
        <p:grpSpPr>
          <a:xfrm>
            <a:off x="4597705" y="3455106"/>
            <a:ext cx="1215000" cy="808425"/>
            <a:chOff x="6130273" y="4606808"/>
            <a:chExt cx="1620000" cy="1077900"/>
          </a:xfrm>
        </p:grpSpPr>
        <p:sp>
          <p:nvSpPr>
            <p:cNvPr id="598" name="Google Shape;598;p56"/>
            <p:cNvSpPr/>
            <p:nvPr/>
          </p:nvSpPr>
          <p:spPr>
            <a:xfrm>
              <a:off x="6130273" y="4606808"/>
              <a:ext cx="1620000" cy="1077900"/>
            </a:xfrm>
            <a:prstGeom prst="roundRect">
              <a:avLst>
                <a:gd fmla="val 6832" name="adj"/>
              </a:avLst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Helvetica Neue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9" name="Google Shape;599;p56"/>
            <p:cNvSpPr txBox="1"/>
            <p:nvPr/>
          </p:nvSpPr>
          <p:spPr>
            <a:xfrm>
              <a:off x="6283655" y="4760295"/>
              <a:ext cx="1313100" cy="6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Compare processes with partner businesses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00" name="Google Shape;600;p56"/>
          <p:cNvGrpSpPr/>
          <p:nvPr/>
        </p:nvGrpSpPr>
        <p:grpSpPr>
          <a:xfrm>
            <a:off x="5874929" y="3455106"/>
            <a:ext cx="1215000" cy="808425"/>
            <a:chOff x="7833239" y="4606808"/>
            <a:chExt cx="1620000" cy="1077900"/>
          </a:xfrm>
        </p:grpSpPr>
        <p:sp>
          <p:nvSpPr>
            <p:cNvPr id="601" name="Google Shape;601;p56"/>
            <p:cNvSpPr/>
            <p:nvPr/>
          </p:nvSpPr>
          <p:spPr>
            <a:xfrm>
              <a:off x="7833239" y="4606808"/>
              <a:ext cx="1620000" cy="1077900"/>
            </a:xfrm>
            <a:prstGeom prst="roundRect">
              <a:avLst>
                <a:gd fmla="val 6832" name="adj"/>
              </a:avLst>
            </a:prstGeom>
            <a:solidFill>
              <a:schemeClr val="lt1"/>
            </a:solidFill>
            <a:ln cap="flat" cmpd="sng" w="25400">
              <a:solidFill>
                <a:schemeClr val="accent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Helvetica Neue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2" name="Google Shape;602;p56"/>
            <p:cNvSpPr txBox="1"/>
            <p:nvPr/>
          </p:nvSpPr>
          <p:spPr>
            <a:xfrm>
              <a:off x="7986621" y="4760295"/>
              <a:ext cx="1313100" cy="6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Define suitable benchmarking partners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03" name="Google Shape;603;p56"/>
          <p:cNvGrpSpPr/>
          <p:nvPr/>
        </p:nvGrpSpPr>
        <p:grpSpPr>
          <a:xfrm>
            <a:off x="7149012" y="3455106"/>
            <a:ext cx="1215000" cy="808425"/>
            <a:chOff x="9532016" y="4606808"/>
            <a:chExt cx="1620000" cy="1077900"/>
          </a:xfrm>
        </p:grpSpPr>
        <p:sp>
          <p:nvSpPr>
            <p:cNvPr id="604" name="Google Shape;604;p56"/>
            <p:cNvSpPr/>
            <p:nvPr/>
          </p:nvSpPr>
          <p:spPr>
            <a:xfrm>
              <a:off x="9532016" y="4606808"/>
              <a:ext cx="1620000" cy="1077900"/>
            </a:xfrm>
            <a:prstGeom prst="roundRect">
              <a:avLst>
                <a:gd fmla="val 6832" name="adj"/>
              </a:avLst>
            </a:prstGeom>
            <a:solidFill>
              <a:schemeClr val="lt1"/>
            </a:solidFill>
            <a:ln cap="flat" cmpd="sng" w="25400">
              <a:solidFill>
                <a:schemeClr val="accent4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Helvetica Neue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5" name="Google Shape;605;p56"/>
            <p:cNvSpPr txBox="1"/>
            <p:nvPr/>
          </p:nvSpPr>
          <p:spPr>
            <a:xfrm>
              <a:off x="9685398" y="4760294"/>
              <a:ext cx="1325400" cy="6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Exchange feedback and benchmarking information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descr="Megaphone1 outline" id="606" name="Google Shape;60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1052" y="2649781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st outline" id="607" name="Google Shape;607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0625" y="2707671"/>
            <a:ext cx="568513" cy="568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kflow outline" id="608" name="Google Shape;608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26549" y="2672519"/>
            <a:ext cx="635054" cy="635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eedometer Middle outline" id="609" name="Google Shape;609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52471" y="2682999"/>
            <a:ext cx="627910" cy="627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dress Book outline" id="610" name="Google Shape;610;p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36378" y="2689771"/>
            <a:ext cx="608613" cy="608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t outline" id="611" name="Google Shape;611;p5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26327" y="2710732"/>
            <a:ext cx="596721" cy="596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7"/>
          <p:cNvSpPr txBox="1"/>
          <p:nvPr/>
        </p:nvSpPr>
        <p:spPr>
          <a:xfrm>
            <a:off x="2257864" y="447154"/>
            <a:ext cx="4628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846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2000"/>
              <a:buFont typeface="Century Gothic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Comparison schedule</a:t>
            </a:r>
            <a:endParaRPr sz="1100"/>
          </a:p>
        </p:txBody>
      </p:sp>
      <p:grpSp>
        <p:nvGrpSpPr>
          <p:cNvPr id="617" name="Google Shape;617;p57"/>
          <p:cNvGrpSpPr/>
          <p:nvPr/>
        </p:nvGrpSpPr>
        <p:grpSpPr>
          <a:xfrm>
            <a:off x="451668" y="1713039"/>
            <a:ext cx="8240657" cy="2455227"/>
            <a:chOff x="602225" y="1805954"/>
            <a:chExt cx="10987542" cy="3273636"/>
          </a:xfrm>
        </p:grpSpPr>
        <p:grpSp>
          <p:nvGrpSpPr>
            <p:cNvPr id="618" name="Google Shape;618;p57"/>
            <p:cNvGrpSpPr/>
            <p:nvPr/>
          </p:nvGrpSpPr>
          <p:grpSpPr>
            <a:xfrm>
              <a:off x="602225" y="1805954"/>
              <a:ext cx="10987542" cy="1075586"/>
              <a:chOff x="745980" y="1950021"/>
              <a:chExt cx="10987542" cy="991323"/>
            </a:xfrm>
          </p:grpSpPr>
          <p:sp>
            <p:nvSpPr>
              <p:cNvPr id="619" name="Google Shape;619;p57"/>
              <p:cNvSpPr/>
              <p:nvPr/>
            </p:nvSpPr>
            <p:spPr>
              <a:xfrm>
                <a:off x="745980" y="2182636"/>
                <a:ext cx="10987542" cy="525993"/>
              </a:xfrm>
              <a:custGeom>
                <a:rect b="b" l="l" r="r" t="t"/>
                <a:pathLst>
                  <a:path extrusionOk="0" h="21502" w="21600">
                    <a:moveTo>
                      <a:pt x="21090" y="0"/>
                    </a:moveTo>
                    <a:cubicBezTo>
                      <a:pt x="21068" y="0"/>
                      <a:pt x="21046" y="100"/>
                      <a:pt x="21026" y="296"/>
                    </a:cubicBezTo>
                    <a:cubicBezTo>
                      <a:pt x="21010" y="451"/>
                      <a:pt x="20996" y="662"/>
                      <a:pt x="20983" y="920"/>
                    </a:cubicBezTo>
                    <a:cubicBezTo>
                      <a:pt x="20971" y="1179"/>
                      <a:pt x="20960" y="1481"/>
                      <a:pt x="20953" y="1813"/>
                    </a:cubicBezTo>
                    <a:cubicBezTo>
                      <a:pt x="20934" y="2655"/>
                      <a:pt x="20934" y="3627"/>
                      <a:pt x="20953" y="4469"/>
                    </a:cubicBezTo>
                    <a:cubicBezTo>
                      <a:pt x="20959" y="4730"/>
                      <a:pt x="20969" y="5004"/>
                      <a:pt x="20983" y="5335"/>
                    </a:cubicBezTo>
                    <a:cubicBezTo>
                      <a:pt x="20998" y="5666"/>
                      <a:pt x="21016" y="6054"/>
                      <a:pt x="21040" y="6537"/>
                    </a:cubicBezTo>
                    <a:lnTo>
                      <a:pt x="21091" y="7608"/>
                    </a:lnTo>
                    <a:lnTo>
                      <a:pt x="231" y="7608"/>
                    </a:lnTo>
                    <a:cubicBezTo>
                      <a:pt x="198" y="7608"/>
                      <a:pt x="172" y="7607"/>
                      <a:pt x="150" y="7630"/>
                    </a:cubicBezTo>
                    <a:cubicBezTo>
                      <a:pt x="129" y="7653"/>
                      <a:pt x="113" y="7700"/>
                      <a:pt x="99" y="7795"/>
                    </a:cubicBezTo>
                    <a:cubicBezTo>
                      <a:pt x="57" y="8112"/>
                      <a:pt x="24" y="8801"/>
                      <a:pt x="9" y="9676"/>
                    </a:cubicBezTo>
                    <a:cubicBezTo>
                      <a:pt x="3" y="10021"/>
                      <a:pt x="0" y="10385"/>
                      <a:pt x="0" y="10751"/>
                    </a:cubicBezTo>
                    <a:cubicBezTo>
                      <a:pt x="0" y="11116"/>
                      <a:pt x="3" y="11479"/>
                      <a:pt x="9" y="11822"/>
                    </a:cubicBezTo>
                    <a:cubicBezTo>
                      <a:pt x="24" y="12697"/>
                      <a:pt x="57" y="13386"/>
                      <a:pt x="99" y="13703"/>
                    </a:cubicBezTo>
                    <a:cubicBezTo>
                      <a:pt x="113" y="13798"/>
                      <a:pt x="129" y="13845"/>
                      <a:pt x="150" y="13868"/>
                    </a:cubicBezTo>
                    <a:cubicBezTo>
                      <a:pt x="172" y="13891"/>
                      <a:pt x="198" y="13890"/>
                      <a:pt x="231" y="13890"/>
                    </a:cubicBezTo>
                    <a:lnTo>
                      <a:pt x="21091" y="13890"/>
                    </a:lnTo>
                    <a:lnTo>
                      <a:pt x="21040" y="14961"/>
                    </a:lnTo>
                    <a:cubicBezTo>
                      <a:pt x="21016" y="15444"/>
                      <a:pt x="20998" y="15828"/>
                      <a:pt x="20983" y="16159"/>
                    </a:cubicBezTo>
                    <a:cubicBezTo>
                      <a:pt x="20969" y="16490"/>
                      <a:pt x="20959" y="16768"/>
                      <a:pt x="20953" y="17029"/>
                    </a:cubicBezTo>
                    <a:cubicBezTo>
                      <a:pt x="20934" y="17870"/>
                      <a:pt x="20934" y="18843"/>
                      <a:pt x="20953" y="19685"/>
                    </a:cubicBezTo>
                    <a:cubicBezTo>
                      <a:pt x="20960" y="20017"/>
                      <a:pt x="20971" y="20318"/>
                      <a:pt x="20983" y="20578"/>
                    </a:cubicBezTo>
                    <a:cubicBezTo>
                      <a:pt x="20996" y="20837"/>
                      <a:pt x="21010" y="21051"/>
                      <a:pt x="21026" y="21206"/>
                    </a:cubicBezTo>
                    <a:cubicBezTo>
                      <a:pt x="21066" y="21600"/>
                      <a:pt x="21113" y="21600"/>
                      <a:pt x="21154" y="21206"/>
                    </a:cubicBezTo>
                    <a:cubicBezTo>
                      <a:pt x="21166" y="21080"/>
                      <a:pt x="21180" y="20872"/>
                      <a:pt x="21196" y="20573"/>
                    </a:cubicBezTo>
                    <a:cubicBezTo>
                      <a:pt x="21211" y="20275"/>
                      <a:pt x="21230" y="19886"/>
                      <a:pt x="21253" y="19402"/>
                    </a:cubicBezTo>
                    <a:lnTo>
                      <a:pt x="21499" y="14286"/>
                    </a:lnTo>
                    <a:cubicBezTo>
                      <a:pt x="21522" y="13803"/>
                      <a:pt x="21541" y="13415"/>
                      <a:pt x="21556" y="13084"/>
                    </a:cubicBezTo>
                    <a:cubicBezTo>
                      <a:pt x="21570" y="12753"/>
                      <a:pt x="21580" y="12479"/>
                      <a:pt x="21586" y="12218"/>
                    </a:cubicBezTo>
                    <a:cubicBezTo>
                      <a:pt x="21591" y="11986"/>
                      <a:pt x="21595" y="11747"/>
                      <a:pt x="21597" y="11498"/>
                    </a:cubicBezTo>
                    <a:cubicBezTo>
                      <a:pt x="21599" y="11252"/>
                      <a:pt x="21600" y="11001"/>
                      <a:pt x="21599" y="10751"/>
                    </a:cubicBezTo>
                    <a:cubicBezTo>
                      <a:pt x="21600" y="10500"/>
                      <a:pt x="21599" y="10247"/>
                      <a:pt x="21597" y="10000"/>
                    </a:cubicBezTo>
                    <a:cubicBezTo>
                      <a:pt x="21595" y="9751"/>
                      <a:pt x="21591" y="9512"/>
                      <a:pt x="21586" y="9280"/>
                    </a:cubicBezTo>
                    <a:cubicBezTo>
                      <a:pt x="21580" y="9019"/>
                      <a:pt x="21570" y="8741"/>
                      <a:pt x="21556" y="8410"/>
                    </a:cubicBezTo>
                    <a:cubicBezTo>
                      <a:pt x="21541" y="8079"/>
                      <a:pt x="21522" y="7695"/>
                      <a:pt x="21499" y="7212"/>
                    </a:cubicBezTo>
                    <a:lnTo>
                      <a:pt x="21253" y="2096"/>
                    </a:lnTo>
                    <a:cubicBezTo>
                      <a:pt x="21230" y="1612"/>
                      <a:pt x="21211" y="1222"/>
                      <a:pt x="21196" y="925"/>
                    </a:cubicBezTo>
                    <a:cubicBezTo>
                      <a:pt x="21180" y="627"/>
                      <a:pt x="21166" y="423"/>
                      <a:pt x="21154" y="296"/>
                    </a:cubicBezTo>
                    <a:cubicBezTo>
                      <a:pt x="21133" y="100"/>
                      <a:pt x="21112" y="0"/>
                      <a:pt x="210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grpSp>
            <p:nvGrpSpPr>
              <p:cNvPr id="620" name="Google Shape;620;p57"/>
              <p:cNvGrpSpPr/>
              <p:nvPr/>
            </p:nvGrpSpPr>
            <p:grpSpPr>
              <a:xfrm>
                <a:off x="1114082" y="1950021"/>
                <a:ext cx="9963928" cy="991323"/>
                <a:chOff x="1073358" y="1960849"/>
                <a:chExt cx="9963928" cy="468600"/>
              </a:xfrm>
            </p:grpSpPr>
            <p:sp>
              <p:nvSpPr>
                <p:cNvPr id="621" name="Google Shape;621;p57"/>
                <p:cNvSpPr/>
                <p:nvPr/>
              </p:nvSpPr>
              <p:spPr>
                <a:xfrm>
                  <a:off x="1073358" y="1960849"/>
                  <a:ext cx="1570200" cy="4686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000"/>
                    <a:buFont typeface="Helvetica Neue"/>
                    <a:buNone/>
                  </a:pPr>
                  <a:r>
                    <a:t/>
                  </a:r>
                  <a:endParaRPr b="0" i="0" sz="20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622" name="Google Shape;622;p57"/>
                <p:cNvSpPr/>
                <p:nvPr/>
              </p:nvSpPr>
              <p:spPr>
                <a:xfrm>
                  <a:off x="2752104" y="1960849"/>
                  <a:ext cx="1570200" cy="4686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000"/>
                    <a:buFont typeface="Helvetica Neue"/>
                    <a:buNone/>
                  </a:pPr>
                  <a:r>
                    <a:t/>
                  </a:r>
                  <a:endParaRPr b="0" i="0" sz="20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623" name="Google Shape;623;p57"/>
                <p:cNvSpPr/>
                <p:nvPr/>
              </p:nvSpPr>
              <p:spPr>
                <a:xfrm>
                  <a:off x="4430850" y="1960849"/>
                  <a:ext cx="1570200" cy="4686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000"/>
                    <a:buFont typeface="Helvetica Neue"/>
                    <a:buNone/>
                  </a:pPr>
                  <a:r>
                    <a:t/>
                  </a:r>
                  <a:endParaRPr b="0" i="0" sz="20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624" name="Google Shape;624;p57"/>
                <p:cNvSpPr/>
                <p:nvPr/>
              </p:nvSpPr>
              <p:spPr>
                <a:xfrm>
                  <a:off x="6109595" y="1960849"/>
                  <a:ext cx="1570200" cy="4686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000"/>
                    <a:buFont typeface="Helvetica Neue"/>
                    <a:buNone/>
                  </a:pPr>
                  <a:r>
                    <a:t/>
                  </a:r>
                  <a:endParaRPr b="0" i="0" sz="20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625" name="Google Shape;625;p57"/>
                <p:cNvSpPr/>
                <p:nvPr/>
              </p:nvSpPr>
              <p:spPr>
                <a:xfrm>
                  <a:off x="7788341" y="1960849"/>
                  <a:ext cx="1570200" cy="4686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000"/>
                    <a:buFont typeface="Helvetica Neue"/>
                    <a:buNone/>
                  </a:pPr>
                  <a:r>
                    <a:t/>
                  </a:r>
                  <a:endParaRPr b="0" i="0" sz="20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626" name="Google Shape;626;p57"/>
                <p:cNvSpPr/>
                <p:nvPr/>
              </p:nvSpPr>
              <p:spPr>
                <a:xfrm>
                  <a:off x="9467086" y="1960849"/>
                  <a:ext cx="1570200" cy="4686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000"/>
                    <a:buFont typeface="Helvetica Neue"/>
                    <a:buNone/>
                  </a:pPr>
                  <a:r>
                    <a:t/>
                  </a:r>
                  <a:endParaRPr b="0" i="0" sz="20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sp>
            <p:nvSpPr>
              <p:cNvPr id="627" name="Google Shape;627;p57"/>
              <p:cNvSpPr txBox="1"/>
              <p:nvPr/>
            </p:nvSpPr>
            <p:spPr>
              <a:xfrm>
                <a:off x="1114081" y="2168581"/>
                <a:ext cx="1570200" cy="58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4476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entury Gothic"/>
                  <a:buNone/>
                </a:pPr>
                <a:r>
                  <a:rPr b="0" i="0" lang="en" sz="8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Define important characteristics of</a:t>
                </a:r>
                <a:endParaRPr b="0" i="0" sz="11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marR="0" rtl="0" algn="ctr">
                  <a:lnSpc>
                    <a:spcPct val="14476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entury Gothic"/>
                  <a:buNone/>
                </a:pPr>
                <a:r>
                  <a:rPr b="0" i="0" lang="en" sz="8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the ideal partner</a:t>
                </a:r>
                <a:endParaRPr b="0" i="0" sz="11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28" name="Google Shape;628;p57"/>
              <p:cNvSpPr txBox="1"/>
              <p:nvPr/>
            </p:nvSpPr>
            <p:spPr>
              <a:xfrm>
                <a:off x="2792828" y="2264761"/>
                <a:ext cx="1570200" cy="37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4476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entury Gothic"/>
                  <a:buNone/>
                </a:pPr>
                <a:r>
                  <a:rPr b="0" i="0" lang="en" sz="8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Seek and choose</a:t>
                </a:r>
                <a:endParaRPr b="0" i="0" sz="11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marR="0" rtl="0" algn="ctr">
                  <a:lnSpc>
                    <a:spcPct val="14476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entury Gothic"/>
                  <a:buNone/>
                </a:pPr>
                <a:r>
                  <a:rPr b="0" i="0" lang="en" sz="8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suitable partners</a:t>
                </a:r>
                <a:endParaRPr b="0" i="0" sz="11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29" name="Google Shape;629;p57"/>
              <p:cNvSpPr txBox="1"/>
              <p:nvPr/>
            </p:nvSpPr>
            <p:spPr>
              <a:xfrm>
                <a:off x="4471574" y="2264761"/>
                <a:ext cx="1570200" cy="37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4476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entury Gothic"/>
                  <a:buNone/>
                </a:pPr>
                <a:r>
                  <a:rPr b="0" i="0" lang="en" sz="8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Initiate first contact</a:t>
                </a:r>
                <a:endParaRPr b="0" i="0" sz="11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marR="0" rtl="0" algn="ctr">
                  <a:lnSpc>
                    <a:spcPct val="14476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entury Gothic"/>
                  <a:buNone/>
                </a:pPr>
                <a:r>
                  <a:rPr b="0" i="0" lang="en" sz="8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with desired partners</a:t>
                </a:r>
                <a:endParaRPr b="0" i="0" sz="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30" name="Google Shape;630;p57"/>
              <p:cNvSpPr txBox="1"/>
              <p:nvPr/>
            </p:nvSpPr>
            <p:spPr>
              <a:xfrm>
                <a:off x="6273348" y="2179107"/>
                <a:ext cx="1302900" cy="58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4476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entury Gothic"/>
                  <a:buNone/>
                </a:pPr>
                <a:r>
                  <a:rPr b="0" i="0" lang="en" sz="8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Agreements with benchmarking partners</a:t>
                </a:r>
                <a:endParaRPr b="0" i="0" sz="11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31" name="Google Shape;631;p57"/>
              <p:cNvSpPr txBox="1"/>
              <p:nvPr/>
            </p:nvSpPr>
            <p:spPr>
              <a:xfrm>
                <a:off x="8042440" y="2179705"/>
                <a:ext cx="1122900" cy="58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4476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entury Gothic"/>
                  <a:buNone/>
                </a:pPr>
                <a:r>
                  <a:rPr b="0" i="0" lang="en" sz="8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Implementation of comparative analysis</a:t>
                </a:r>
                <a:endParaRPr b="0" i="0" sz="11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32" name="Google Shape;632;p57"/>
              <p:cNvSpPr txBox="1"/>
              <p:nvPr/>
            </p:nvSpPr>
            <p:spPr>
              <a:xfrm>
                <a:off x="9507809" y="2229711"/>
                <a:ext cx="1570200" cy="37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4476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entury Gothic"/>
                  <a:buNone/>
                </a:pPr>
                <a:r>
                  <a:rPr b="0" i="0" lang="en" sz="8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Evaluation of</a:t>
                </a:r>
                <a:endParaRPr b="0" i="0" sz="11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marR="0" rtl="0" algn="ctr">
                  <a:lnSpc>
                    <a:spcPct val="14476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entury Gothic"/>
                  <a:buNone/>
                </a:pPr>
                <a:r>
                  <a:rPr b="0" i="0" lang="en" sz="800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performance</a:t>
                </a:r>
                <a:endParaRPr b="0" i="0" sz="11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633" name="Google Shape;633;p57"/>
            <p:cNvSpPr/>
            <p:nvPr/>
          </p:nvSpPr>
          <p:spPr>
            <a:xfrm>
              <a:off x="2649073" y="3220070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Helvetica Neue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4" name="Google Shape;634;p57"/>
            <p:cNvSpPr txBox="1"/>
            <p:nvPr/>
          </p:nvSpPr>
          <p:spPr>
            <a:xfrm>
              <a:off x="2883347" y="3200022"/>
              <a:ext cx="12045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Collect background information of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5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potential partners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5" name="Google Shape;635;p57"/>
            <p:cNvSpPr/>
            <p:nvPr/>
          </p:nvSpPr>
          <p:spPr>
            <a:xfrm>
              <a:off x="4327820" y="3223262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Helvetica Neue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6" name="Google Shape;636;p57"/>
            <p:cNvSpPr txBox="1"/>
            <p:nvPr/>
          </p:nvSpPr>
          <p:spPr>
            <a:xfrm>
              <a:off x="4562094" y="3203214"/>
              <a:ext cx="12045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Agree to exchange information with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5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desired partners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7" name="Google Shape;637;p57"/>
            <p:cNvSpPr/>
            <p:nvPr/>
          </p:nvSpPr>
          <p:spPr>
            <a:xfrm>
              <a:off x="6006567" y="3227754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Helvetica Neue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8" name="Google Shape;638;p57"/>
            <p:cNvSpPr txBox="1"/>
            <p:nvPr/>
          </p:nvSpPr>
          <p:spPr>
            <a:xfrm>
              <a:off x="6240841" y="3207706"/>
              <a:ext cx="12045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Define important characteristics of</a:t>
              </a:r>
              <a:b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the ideal partner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9" name="Google Shape;639;p57"/>
            <p:cNvSpPr/>
            <p:nvPr/>
          </p:nvSpPr>
          <p:spPr>
            <a:xfrm>
              <a:off x="7685314" y="3223262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Helvetica Neue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0" name="Google Shape;640;p57"/>
            <p:cNvSpPr txBox="1"/>
            <p:nvPr/>
          </p:nvSpPr>
          <p:spPr>
            <a:xfrm>
              <a:off x="7919588" y="3203214"/>
              <a:ext cx="12045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Define important characteristics of</a:t>
              </a:r>
              <a:b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the ideal partner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1" name="Google Shape;641;p57"/>
            <p:cNvSpPr/>
            <p:nvPr/>
          </p:nvSpPr>
          <p:spPr>
            <a:xfrm>
              <a:off x="9364054" y="322968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Helvetica Neue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2" name="Google Shape;642;p57"/>
            <p:cNvSpPr txBox="1"/>
            <p:nvPr/>
          </p:nvSpPr>
          <p:spPr>
            <a:xfrm>
              <a:off x="9598328" y="3209632"/>
              <a:ext cx="12045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Define performance gap and root cause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5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analysis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3" name="Google Shape;643;p57"/>
            <p:cNvSpPr/>
            <p:nvPr/>
          </p:nvSpPr>
          <p:spPr>
            <a:xfrm>
              <a:off x="4327820" y="3981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Helvetica Neue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4" name="Google Shape;644;p57"/>
            <p:cNvSpPr txBox="1"/>
            <p:nvPr/>
          </p:nvSpPr>
          <p:spPr>
            <a:xfrm>
              <a:off x="4562094" y="3960952"/>
              <a:ext cx="1215000" cy="3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Collect information for partners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5" name="Google Shape;645;p57"/>
            <p:cNvSpPr/>
            <p:nvPr/>
          </p:nvSpPr>
          <p:spPr>
            <a:xfrm>
              <a:off x="4327820" y="461384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Helvetica Neue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6" name="Google Shape;646;p57"/>
            <p:cNvSpPr txBox="1"/>
            <p:nvPr/>
          </p:nvSpPr>
          <p:spPr>
            <a:xfrm>
              <a:off x="4562094" y="4593792"/>
              <a:ext cx="1204500" cy="3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Rough definition of further proceedings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7" name="Google Shape;647;p57"/>
            <p:cNvSpPr/>
            <p:nvPr/>
          </p:nvSpPr>
          <p:spPr>
            <a:xfrm>
              <a:off x="6006567" y="3981000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Helvetica Neue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8" name="Google Shape;648;p57"/>
            <p:cNvSpPr txBox="1"/>
            <p:nvPr/>
          </p:nvSpPr>
          <p:spPr>
            <a:xfrm>
              <a:off x="6240841" y="3960952"/>
              <a:ext cx="12045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Define  further agreements proceedings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9" name="Google Shape;649;p57"/>
            <p:cNvSpPr/>
            <p:nvPr/>
          </p:nvSpPr>
          <p:spPr>
            <a:xfrm>
              <a:off x="6006567" y="4738738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Helvetica Neue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0" name="Google Shape;650;p57"/>
            <p:cNvSpPr txBox="1"/>
            <p:nvPr/>
          </p:nvSpPr>
          <p:spPr>
            <a:xfrm>
              <a:off x="6240841" y="4718690"/>
              <a:ext cx="1204500" cy="3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Changes of questionnaires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1" name="Google Shape;651;p57"/>
            <p:cNvSpPr/>
            <p:nvPr/>
          </p:nvSpPr>
          <p:spPr>
            <a:xfrm>
              <a:off x="7685314" y="3978629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Helvetica Neue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2" name="Google Shape;652;p57"/>
            <p:cNvSpPr txBox="1"/>
            <p:nvPr/>
          </p:nvSpPr>
          <p:spPr>
            <a:xfrm>
              <a:off x="7919588" y="3958581"/>
              <a:ext cx="12045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Visit benchmarking partners and edit questionnaires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3" name="Google Shape;653;p57"/>
            <p:cNvSpPr/>
            <p:nvPr/>
          </p:nvSpPr>
          <p:spPr>
            <a:xfrm>
              <a:off x="7685309" y="4738738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Helvetica Neue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4" name="Google Shape;654;p57"/>
            <p:cNvSpPr txBox="1"/>
            <p:nvPr/>
          </p:nvSpPr>
          <p:spPr>
            <a:xfrm>
              <a:off x="7919583" y="4718690"/>
              <a:ext cx="1487700" cy="3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Further background information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8"/>
          <p:cNvSpPr/>
          <p:nvPr/>
        </p:nvSpPr>
        <p:spPr>
          <a:xfrm>
            <a:off x="793736" y="2603975"/>
            <a:ext cx="7556700" cy="663900"/>
          </a:xfrm>
          <a:prstGeom prst="roundRect">
            <a:avLst>
              <a:gd fmla="val 50000" name="adj"/>
            </a:avLst>
          </a:prstGeom>
          <a:noFill/>
          <a:ln cap="flat" cmpd="sng" w="1270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t/>
            </a:r>
            <a:endParaRPr b="0" i="0" sz="9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0" name="Google Shape;660;p58"/>
          <p:cNvSpPr txBox="1"/>
          <p:nvPr/>
        </p:nvSpPr>
        <p:spPr>
          <a:xfrm>
            <a:off x="1621971" y="1799042"/>
            <a:ext cx="143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Is the information complete &amp; can a conclusion be made?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61" name="Google Shape;661;p58"/>
          <p:cNvCxnSpPr/>
          <p:nvPr/>
        </p:nvCxnSpPr>
        <p:spPr>
          <a:xfrm>
            <a:off x="1489297" y="1715294"/>
            <a:ext cx="0" cy="1001400"/>
          </a:xfrm>
          <a:prstGeom prst="straightConnector1">
            <a:avLst/>
          </a:prstGeom>
          <a:noFill/>
          <a:ln cap="rnd" cmpd="sng" w="25400">
            <a:solidFill>
              <a:schemeClr val="accent1"/>
            </a:solidFill>
            <a:prstDash val="dash"/>
            <a:round/>
            <a:headEnd len="med" w="med" type="stealth"/>
            <a:tailEnd len="sm" w="sm" type="none"/>
          </a:ln>
        </p:spPr>
      </p:cxnSp>
      <p:sp>
        <p:nvSpPr>
          <p:cNvPr id="662" name="Google Shape;662;p58"/>
          <p:cNvSpPr/>
          <p:nvPr/>
        </p:nvSpPr>
        <p:spPr>
          <a:xfrm>
            <a:off x="1276292" y="2473410"/>
            <a:ext cx="425400" cy="425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3" name="Google Shape;663;p58"/>
          <p:cNvSpPr txBox="1"/>
          <p:nvPr/>
        </p:nvSpPr>
        <p:spPr>
          <a:xfrm>
            <a:off x="4094335" y="1799042"/>
            <a:ext cx="123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Is the provided information comparable?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64" name="Google Shape;664;p58"/>
          <p:cNvCxnSpPr/>
          <p:nvPr/>
        </p:nvCxnSpPr>
        <p:spPr>
          <a:xfrm>
            <a:off x="3953334" y="1678592"/>
            <a:ext cx="0" cy="1001400"/>
          </a:xfrm>
          <a:prstGeom prst="straightConnector1">
            <a:avLst/>
          </a:prstGeom>
          <a:noFill/>
          <a:ln cap="rnd" cmpd="sng" w="25400">
            <a:solidFill>
              <a:schemeClr val="accent5"/>
            </a:solidFill>
            <a:prstDash val="dash"/>
            <a:round/>
            <a:headEnd len="med" w="med" type="stealth"/>
            <a:tailEnd len="sm" w="sm" type="none"/>
          </a:ln>
        </p:spPr>
      </p:cxnSp>
      <p:sp>
        <p:nvSpPr>
          <p:cNvPr id="665" name="Google Shape;665;p58"/>
          <p:cNvSpPr/>
          <p:nvPr/>
        </p:nvSpPr>
        <p:spPr>
          <a:xfrm>
            <a:off x="3730894" y="2473406"/>
            <a:ext cx="425400" cy="4254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6" name="Google Shape;666;p58"/>
          <p:cNvSpPr txBox="1"/>
          <p:nvPr/>
        </p:nvSpPr>
        <p:spPr>
          <a:xfrm>
            <a:off x="6558371" y="1799042"/>
            <a:ext cx="1430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Does your information meets your expectation?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67" name="Google Shape;667;p58"/>
          <p:cNvCxnSpPr/>
          <p:nvPr/>
        </p:nvCxnSpPr>
        <p:spPr>
          <a:xfrm>
            <a:off x="6417371" y="1678592"/>
            <a:ext cx="0" cy="1001400"/>
          </a:xfrm>
          <a:prstGeom prst="straightConnector1">
            <a:avLst/>
          </a:prstGeom>
          <a:noFill/>
          <a:ln cap="rnd" cmpd="sng" w="25400">
            <a:solidFill>
              <a:schemeClr val="accent3"/>
            </a:solidFill>
            <a:prstDash val="dash"/>
            <a:round/>
            <a:headEnd len="med" w="med" type="stealth"/>
            <a:tailEnd len="sm" w="sm" type="none"/>
          </a:ln>
        </p:spPr>
      </p:cxnSp>
      <p:sp>
        <p:nvSpPr>
          <p:cNvPr id="668" name="Google Shape;668;p58"/>
          <p:cNvSpPr/>
          <p:nvPr/>
        </p:nvSpPr>
        <p:spPr>
          <a:xfrm>
            <a:off x="6206793" y="2473410"/>
            <a:ext cx="425400" cy="425400"/>
          </a:xfrm>
          <a:prstGeom prst="ellipse">
            <a:avLst/>
          </a:prstGeom>
          <a:solidFill>
            <a:schemeClr val="accent3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9" name="Google Shape;669;p58"/>
          <p:cNvSpPr txBox="1"/>
          <p:nvPr/>
        </p:nvSpPr>
        <p:spPr>
          <a:xfrm>
            <a:off x="1105931" y="3775034"/>
            <a:ext cx="1478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Is the provided information comprehensible?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70" name="Google Shape;670;p58"/>
          <p:cNvCxnSpPr/>
          <p:nvPr/>
        </p:nvCxnSpPr>
        <p:spPr>
          <a:xfrm rot="10800000">
            <a:off x="2725288" y="3210627"/>
            <a:ext cx="0" cy="1001100"/>
          </a:xfrm>
          <a:prstGeom prst="straightConnector1">
            <a:avLst/>
          </a:prstGeom>
          <a:noFill/>
          <a:ln cap="rnd" cmpd="sng" w="25400">
            <a:solidFill>
              <a:schemeClr val="accent3"/>
            </a:solidFill>
            <a:prstDash val="dash"/>
            <a:round/>
            <a:headEnd len="med" w="med" type="stealth"/>
            <a:tailEnd len="sm" w="sm" type="none"/>
          </a:ln>
        </p:spPr>
      </p:cxnSp>
      <p:sp>
        <p:nvSpPr>
          <p:cNvPr id="671" name="Google Shape;671;p58"/>
          <p:cNvSpPr txBox="1"/>
          <p:nvPr/>
        </p:nvSpPr>
        <p:spPr>
          <a:xfrm flipH="1">
            <a:off x="3812087" y="3746407"/>
            <a:ext cx="1236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Can it be proven with the available sources?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72" name="Google Shape;672;p58"/>
          <p:cNvCxnSpPr/>
          <p:nvPr/>
        </p:nvCxnSpPr>
        <p:spPr>
          <a:xfrm rot="10800000">
            <a:off x="5189087" y="3181999"/>
            <a:ext cx="0" cy="1001100"/>
          </a:xfrm>
          <a:prstGeom prst="straightConnector1">
            <a:avLst/>
          </a:prstGeom>
          <a:noFill/>
          <a:ln cap="rnd" cmpd="sng" w="25400">
            <a:solidFill>
              <a:schemeClr val="accent1"/>
            </a:solidFill>
            <a:prstDash val="dash"/>
            <a:round/>
            <a:headEnd len="med" w="med" type="stealth"/>
            <a:tailEnd len="sm" w="sm" type="none"/>
          </a:ln>
        </p:spPr>
      </p:cxnSp>
      <p:sp>
        <p:nvSpPr>
          <p:cNvPr id="673" name="Google Shape;673;p58"/>
          <p:cNvSpPr txBox="1"/>
          <p:nvPr/>
        </p:nvSpPr>
        <p:spPr>
          <a:xfrm flipH="1">
            <a:off x="6081963" y="3746406"/>
            <a:ext cx="143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Can you relate the data</a:t>
            </a:r>
            <a:br>
              <a:rPr b="0" i="0" lang="en" sz="8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to the selected process?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74" name="Google Shape;674;p58"/>
          <p:cNvCxnSpPr/>
          <p:nvPr/>
        </p:nvCxnSpPr>
        <p:spPr>
          <a:xfrm rot="10800000">
            <a:off x="7653362" y="3181999"/>
            <a:ext cx="0" cy="1001100"/>
          </a:xfrm>
          <a:prstGeom prst="straightConnector1">
            <a:avLst/>
          </a:prstGeom>
          <a:noFill/>
          <a:ln cap="rnd" cmpd="sng" w="25400">
            <a:solidFill>
              <a:schemeClr val="accent5"/>
            </a:solidFill>
            <a:prstDash val="dash"/>
            <a:round/>
            <a:headEnd len="med" w="med" type="stealth"/>
            <a:tailEnd len="sm" w="sm" type="none"/>
          </a:ln>
        </p:spPr>
      </p:cxnSp>
      <p:sp>
        <p:nvSpPr>
          <p:cNvPr id="675" name="Google Shape;675;p58"/>
          <p:cNvSpPr/>
          <p:nvPr/>
        </p:nvSpPr>
        <p:spPr>
          <a:xfrm>
            <a:off x="2508469" y="2984400"/>
            <a:ext cx="425400" cy="425400"/>
          </a:xfrm>
          <a:prstGeom prst="ellipse">
            <a:avLst/>
          </a:prstGeom>
          <a:solidFill>
            <a:schemeClr val="accent3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6" name="Google Shape;676;p58"/>
          <p:cNvSpPr/>
          <p:nvPr/>
        </p:nvSpPr>
        <p:spPr>
          <a:xfrm>
            <a:off x="4981534" y="2984401"/>
            <a:ext cx="425400" cy="425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7" name="Google Shape;677;p58"/>
          <p:cNvSpPr/>
          <p:nvPr/>
        </p:nvSpPr>
        <p:spPr>
          <a:xfrm>
            <a:off x="7438266" y="2984402"/>
            <a:ext cx="425400" cy="4254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06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8" name="Google Shape;678;p58"/>
          <p:cNvSpPr/>
          <p:nvPr/>
        </p:nvSpPr>
        <p:spPr>
          <a:xfrm>
            <a:off x="147581" y="1312027"/>
            <a:ext cx="8854800" cy="295200"/>
          </a:xfrm>
          <a:prstGeom prst="roundRect">
            <a:avLst>
              <a:gd fmla="val 2159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1100"/>
              <a:buFont typeface="Century Gothic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YES</a:t>
            </a:r>
            <a:endParaRPr b="1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9" name="Google Shape;679;p58"/>
          <p:cNvSpPr/>
          <p:nvPr/>
        </p:nvSpPr>
        <p:spPr>
          <a:xfrm>
            <a:off x="147581" y="4278328"/>
            <a:ext cx="8854800" cy="295200"/>
          </a:xfrm>
          <a:prstGeom prst="roundRect">
            <a:avLst>
              <a:gd fmla="val 2159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1100"/>
              <a:buFont typeface="Century Gothic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</a:t>
            </a:r>
            <a:endParaRPr b="1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0" name="Google Shape;680;p58"/>
          <p:cNvSpPr txBox="1"/>
          <p:nvPr/>
        </p:nvSpPr>
        <p:spPr>
          <a:xfrm>
            <a:off x="2257864" y="492357"/>
            <a:ext cx="4628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846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2000"/>
              <a:buFont typeface="Century Gothic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COMPARISON RESULTS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59"/>
          <p:cNvSpPr/>
          <p:nvPr/>
        </p:nvSpPr>
        <p:spPr>
          <a:xfrm flipH="1">
            <a:off x="634530" y="3892383"/>
            <a:ext cx="7875000" cy="278100"/>
          </a:xfrm>
          <a:prstGeom prst="roundRect">
            <a:avLst>
              <a:gd fmla="val 20026" name="adj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6" name="Google Shape;686;p59"/>
          <p:cNvSpPr/>
          <p:nvPr/>
        </p:nvSpPr>
        <p:spPr>
          <a:xfrm flipH="1">
            <a:off x="634530" y="3030496"/>
            <a:ext cx="7875000" cy="278100"/>
          </a:xfrm>
          <a:prstGeom prst="roundRect">
            <a:avLst>
              <a:gd fmla="val 20026" name="adj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0800025" scaled="0"/>
          </a:gra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7" name="Google Shape;687;p59"/>
          <p:cNvSpPr/>
          <p:nvPr/>
        </p:nvSpPr>
        <p:spPr>
          <a:xfrm flipH="1">
            <a:off x="634530" y="1204463"/>
            <a:ext cx="7875000" cy="371100"/>
          </a:xfrm>
          <a:prstGeom prst="roundRect">
            <a:avLst>
              <a:gd fmla="val 20026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8" name="Google Shape;688;p59"/>
          <p:cNvSpPr txBox="1"/>
          <p:nvPr/>
        </p:nvSpPr>
        <p:spPr>
          <a:xfrm>
            <a:off x="2257859" y="444882"/>
            <a:ext cx="4628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846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2000"/>
              <a:buFont typeface="Century Gothic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Benchmarking results</a:t>
            </a:r>
            <a:endParaRPr sz="1100"/>
          </a:p>
        </p:txBody>
      </p:sp>
      <p:graphicFrame>
        <p:nvGraphicFramePr>
          <p:cNvPr id="689" name="Google Shape;689;p59"/>
          <p:cNvGraphicFramePr/>
          <p:nvPr/>
        </p:nvGraphicFramePr>
        <p:xfrm>
          <a:off x="634463" y="1204463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{B7E119FB-5F55-45CB-BE24-468A8E0E010D}</a:tableStyleId>
              </a:tblPr>
              <a:tblGrid>
                <a:gridCol w="2475075"/>
                <a:gridCol w="1350000"/>
                <a:gridCol w="1350000"/>
                <a:gridCol w="1350000"/>
                <a:gridCol w="1350000"/>
              </a:tblGrid>
              <a:tr h="37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1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DIMENSIONS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1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YOUR PROJECTS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1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ALL PROJECTS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1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WORST PROJECTS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1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BEST PROJECTS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8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Requirement reference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1.33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1.83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1.00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3.00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Target group definition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1.67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2.01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0.67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3.00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Target group insight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1.00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1.60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0.33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3.00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Target definition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1.33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1.70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0.33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3.00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Preventive approach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1.33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1.87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0.00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3.00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Concept quality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1.33</a:t>
                      </a:r>
                      <a:endParaRPr b="0" i="0"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1.74</a:t>
                      </a:r>
                      <a:endParaRPr b="0" i="0"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1.00</a:t>
                      </a:r>
                      <a:endParaRPr b="0" i="0"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3.00</a:t>
                      </a:r>
                      <a:endParaRPr b="0" i="0"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Integration into work environment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0.67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1.55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0.00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3.00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Contextual approach update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1.00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1.43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0.00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2.67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Planning quality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1.00</a:t>
                      </a:r>
                      <a:endParaRPr b="0" i="0"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1.46</a:t>
                      </a:r>
                      <a:endParaRPr b="0" i="0"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0.00</a:t>
                      </a:r>
                      <a:endParaRPr b="0" i="0"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2.67</a:t>
                      </a:r>
                      <a:endParaRPr b="0" i="0"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Staff and qualification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1.33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2.08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1.00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3.00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Cooperation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0.67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1.82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0.00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3.00</a:t>
                      </a:r>
                      <a:endParaRPr b="0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0"/>
          <p:cNvSpPr txBox="1"/>
          <p:nvPr/>
        </p:nvSpPr>
        <p:spPr>
          <a:xfrm>
            <a:off x="1535863" y="442414"/>
            <a:ext cx="6090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846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2000"/>
              <a:buFont typeface="Century Gothic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Sales performance evaluation </a:t>
            </a:r>
            <a:endParaRPr sz="1100"/>
          </a:p>
        </p:txBody>
      </p:sp>
      <p:sp>
        <p:nvSpPr>
          <p:cNvPr id="695" name="Google Shape;695;p60"/>
          <p:cNvSpPr txBox="1"/>
          <p:nvPr/>
        </p:nvSpPr>
        <p:spPr>
          <a:xfrm>
            <a:off x="1106933" y="1822192"/>
            <a:ext cx="149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Profit Maximizers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6" name="Google Shape;696;p60"/>
          <p:cNvSpPr/>
          <p:nvPr/>
        </p:nvSpPr>
        <p:spPr>
          <a:xfrm>
            <a:off x="567107" y="1714163"/>
            <a:ext cx="425400" cy="42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645"/>
              </a:buClr>
              <a:buSzPts val="1200"/>
              <a:buFont typeface="Century Gothic"/>
              <a:buNone/>
            </a:pPr>
            <a:r>
              <a:rPr b="1" i="0" lang="en" sz="12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1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7" name="Google Shape;697;p60"/>
          <p:cNvSpPr txBox="1"/>
          <p:nvPr/>
        </p:nvSpPr>
        <p:spPr>
          <a:xfrm>
            <a:off x="1104625" y="2349417"/>
            <a:ext cx="149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Profit Gainers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8" name="Google Shape;698;p60"/>
          <p:cNvSpPr/>
          <p:nvPr/>
        </p:nvSpPr>
        <p:spPr>
          <a:xfrm>
            <a:off x="564800" y="2241388"/>
            <a:ext cx="425400" cy="42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645"/>
              </a:buClr>
              <a:buSzPts val="1200"/>
              <a:buFont typeface="Century Gothic"/>
              <a:buNone/>
            </a:pPr>
            <a:r>
              <a:rPr b="1" i="0" lang="en" sz="12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rPr>
              <a:t>6.6</a:t>
            </a:r>
            <a:endParaRPr b="1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9" name="Google Shape;699;p60"/>
          <p:cNvSpPr txBox="1"/>
          <p:nvPr/>
        </p:nvSpPr>
        <p:spPr>
          <a:xfrm>
            <a:off x="1101984" y="2876600"/>
            <a:ext cx="149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Pursuers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0" name="Google Shape;700;p60"/>
          <p:cNvSpPr/>
          <p:nvPr/>
        </p:nvSpPr>
        <p:spPr>
          <a:xfrm>
            <a:off x="562159" y="2768571"/>
            <a:ext cx="425400" cy="42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645"/>
              </a:buClr>
              <a:buSzPts val="1200"/>
              <a:buFont typeface="Century Gothic"/>
              <a:buNone/>
            </a:pPr>
            <a:r>
              <a:rPr b="1" i="0" lang="en" sz="12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b="1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1" name="Google Shape;701;p60"/>
          <p:cNvSpPr txBox="1"/>
          <p:nvPr/>
        </p:nvSpPr>
        <p:spPr>
          <a:xfrm>
            <a:off x="1107818" y="3403436"/>
            <a:ext cx="1491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Growth Maximizers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2" name="Google Shape;702;p60"/>
          <p:cNvSpPr/>
          <p:nvPr/>
        </p:nvSpPr>
        <p:spPr>
          <a:xfrm>
            <a:off x="567992" y="3295407"/>
            <a:ext cx="425400" cy="42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645"/>
              </a:buClr>
              <a:buSzPts val="1200"/>
              <a:buFont typeface="Century Gothic"/>
              <a:buNone/>
            </a:pPr>
            <a:r>
              <a:rPr b="1" i="0" lang="en" sz="12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b="1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03" name="Google Shape;703;p60"/>
          <p:cNvGrpSpPr/>
          <p:nvPr/>
        </p:nvGrpSpPr>
        <p:grpSpPr>
          <a:xfrm>
            <a:off x="2462343" y="1191284"/>
            <a:ext cx="5736371" cy="3060243"/>
            <a:chOff x="3283124" y="1588379"/>
            <a:chExt cx="7648495" cy="4080324"/>
          </a:xfrm>
        </p:grpSpPr>
        <p:sp>
          <p:nvSpPr>
            <p:cNvPr id="704" name="Google Shape;704;p60"/>
            <p:cNvSpPr/>
            <p:nvPr/>
          </p:nvSpPr>
          <p:spPr>
            <a:xfrm>
              <a:off x="3283124" y="3658103"/>
              <a:ext cx="3777000" cy="2010600"/>
            </a:xfrm>
            <a:prstGeom prst="roundRect">
              <a:avLst>
                <a:gd fmla="val 5729" name="adj"/>
              </a:avLst>
            </a:prstGeom>
            <a:solidFill>
              <a:srgbClr val="EFF1F5"/>
            </a:solidFill>
            <a:ln cap="flat" cmpd="sng" w="9525">
              <a:solidFill>
                <a:srgbClr val="F4F4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Helvetica Neue"/>
                <a:buNone/>
              </a:pPr>
              <a:r>
                <a:t/>
              </a:r>
              <a:endParaRPr b="0" i="0" sz="800" u="none" cap="none" strike="noStrike">
                <a:solidFill>
                  <a:srgbClr val="3D29B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5" name="Google Shape;705;p60"/>
            <p:cNvSpPr/>
            <p:nvPr/>
          </p:nvSpPr>
          <p:spPr>
            <a:xfrm>
              <a:off x="7136919" y="3658103"/>
              <a:ext cx="3794700" cy="2010600"/>
            </a:xfrm>
            <a:prstGeom prst="roundRect">
              <a:avLst>
                <a:gd fmla="val 6373" name="adj"/>
              </a:avLst>
            </a:prstGeom>
            <a:solidFill>
              <a:srgbClr val="EFF1F5"/>
            </a:solidFill>
            <a:ln cap="flat" cmpd="sng" w="9525">
              <a:solidFill>
                <a:srgbClr val="F4F4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Helvetica Neue"/>
                <a:buNone/>
              </a:pPr>
              <a:r>
                <a:t/>
              </a:r>
              <a:endParaRPr b="0" i="0" sz="800" u="none" cap="none" strike="noStrike">
                <a:solidFill>
                  <a:srgbClr val="3D29B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6" name="Google Shape;706;p60"/>
            <p:cNvSpPr/>
            <p:nvPr/>
          </p:nvSpPr>
          <p:spPr>
            <a:xfrm>
              <a:off x="3283124" y="1588379"/>
              <a:ext cx="3777000" cy="2010600"/>
            </a:xfrm>
            <a:prstGeom prst="roundRect">
              <a:avLst>
                <a:gd fmla="val 5729" name="adj"/>
              </a:avLst>
            </a:prstGeom>
            <a:solidFill>
              <a:srgbClr val="EFF1F5"/>
            </a:solidFill>
            <a:ln cap="flat" cmpd="sng" w="9525">
              <a:solidFill>
                <a:srgbClr val="F4F4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Helvetica Neue"/>
                <a:buNone/>
              </a:pPr>
              <a:r>
                <a:t/>
              </a:r>
              <a:endParaRPr b="0" i="0" sz="800" u="none" cap="none" strike="noStrike">
                <a:solidFill>
                  <a:srgbClr val="3D29B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7" name="Google Shape;707;p60"/>
            <p:cNvSpPr/>
            <p:nvPr/>
          </p:nvSpPr>
          <p:spPr>
            <a:xfrm>
              <a:off x="7136919" y="1588379"/>
              <a:ext cx="3794700" cy="2010600"/>
            </a:xfrm>
            <a:prstGeom prst="roundRect">
              <a:avLst>
                <a:gd fmla="val 5729" name="adj"/>
              </a:avLst>
            </a:prstGeom>
            <a:solidFill>
              <a:srgbClr val="EFF1F5"/>
            </a:solidFill>
            <a:ln cap="flat" cmpd="sng" w="9525">
              <a:solidFill>
                <a:srgbClr val="F4F4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Helvetica Neue"/>
                <a:buNone/>
              </a:pPr>
              <a:r>
                <a:t/>
              </a:r>
              <a:endParaRPr b="0" i="0" sz="800" u="none" cap="none" strike="noStrike">
                <a:solidFill>
                  <a:srgbClr val="3D29B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08" name="Google Shape;708;p60"/>
          <p:cNvGrpSpPr/>
          <p:nvPr/>
        </p:nvGrpSpPr>
        <p:grpSpPr>
          <a:xfrm>
            <a:off x="2461966" y="4304836"/>
            <a:ext cx="5737280" cy="231383"/>
            <a:chOff x="3401909" y="5792626"/>
            <a:chExt cx="8078400" cy="325800"/>
          </a:xfrm>
        </p:grpSpPr>
        <p:sp>
          <p:nvSpPr>
            <p:cNvPr id="709" name="Google Shape;709;p60"/>
            <p:cNvSpPr/>
            <p:nvPr/>
          </p:nvSpPr>
          <p:spPr>
            <a:xfrm flipH="1">
              <a:off x="3401909" y="5792626"/>
              <a:ext cx="8078400" cy="325800"/>
            </a:xfrm>
            <a:prstGeom prst="roundRect">
              <a:avLst>
                <a:gd fmla="val 2250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0" name="Google Shape;710;p60"/>
            <p:cNvSpPr txBox="1"/>
            <p:nvPr/>
          </p:nvSpPr>
          <p:spPr>
            <a:xfrm>
              <a:off x="5902826" y="5826201"/>
              <a:ext cx="3076500" cy="2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SALES GROWTH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711" name="Google Shape;711;p60"/>
          <p:cNvCxnSpPr/>
          <p:nvPr/>
        </p:nvCxnSpPr>
        <p:spPr>
          <a:xfrm>
            <a:off x="2793238" y="2178562"/>
            <a:ext cx="2171100" cy="0"/>
          </a:xfrm>
          <a:prstGeom prst="straightConnector1">
            <a:avLst/>
          </a:prstGeom>
          <a:noFill/>
          <a:ln cap="rnd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7450"/>
              </a:srgbClr>
            </a:outerShdw>
          </a:effectLst>
        </p:spPr>
      </p:cxnSp>
      <p:sp>
        <p:nvSpPr>
          <p:cNvPr id="712" name="Google Shape;712;p60"/>
          <p:cNvSpPr txBox="1"/>
          <p:nvPr/>
        </p:nvSpPr>
        <p:spPr>
          <a:xfrm>
            <a:off x="2828306" y="1303633"/>
            <a:ext cx="21009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900"/>
              <a:buFont typeface="Century Gothic"/>
              <a:buNone/>
            </a:pPr>
            <a:r>
              <a:rPr b="1" i="0" lang="en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PROFIT MAXIMIZERS</a:t>
            </a:r>
            <a:endParaRPr b="1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13" name="Google Shape;713;p60"/>
          <p:cNvCxnSpPr/>
          <p:nvPr/>
        </p:nvCxnSpPr>
        <p:spPr>
          <a:xfrm>
            <a:off x="5690252" y="2189049"/>
            <a:ext cx="2171100" cy="0"/>
          </a:xfrm>
          <a:prstGeom prst="straightConnector1">
            <a:avLst/>
          </a:prstGeom>
          <a:noFill/>
          <a:ln cap="rnd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7450"/>
              </a:srgbClr>
            </a:outerShdw>
          </a:effectLst>
        </p:spPr>
      </p:cxnSp>
      <p:sp>
        <p:nvSpPr>
          <p:cNvPr id="714" name="Google Shape;714;p60"/>
          <p:cNvSpPr txBox="1"/>
          <p:nvPr/>
        </p:nvSpPr>
        <p:spPr>
          <a:xfrm>
            <a:off x="5725319" y="1307936"/>
            <a:ext cx="21009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900"/>
              <a:buFont typeface="Century Gothic"/>
              <a:buNone/>
            </a:pPr>
            <a:r>
              <a:rPr b="1" i="0" lang="en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PROFIT GAINERS</a:t>
            </a:r>
            <a:endParaRPr b="1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15" name="Google Shape;715;p60"/>
          <p:cNvCxnSpPr/>
          <p:nvPr/>
        </p:nvCxnSpPr>
        <p:spPr>
          <a:xfrm>
            <a:off x="2790329" y="3731766"/>
            <a:ext cx="2171100" cy="0"/>
          </a:xfrm>
          <a:prstGeom prst="straightConnector1">
            <a:avLst/>
          </a:prstGeom>
          <a:noFill/>
          <a:ln cap="rnd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7450"/>
              </a:srgbClr>
            </a:outerShdw>
          </a:effectLst>
        </p:spPr>
      </p:cxnSp>
      <p:sp>
        <p:nvSpPr>
          <p:cNvPr id="716" name="Google Shape;716;p60"/>
          <p:cNvSpPr txBox="1"/>
          <p:nvPr/>
        </p:nvSpPr>
        <p:spPr>
          <a:xfrm>
            <a:off x="2825396" y="2856837"/>
            <a:ext cx="21009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900"/>
              <a:buFont typeface="Century Gothic"/>
              <a:buNone/>
            </a:pPr>
            <a:r>
              <a:rPr b="1" i="0" lang="en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PURSUERS</a:t>
            </a:r>
            <a:endParaRPr b="1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17" name="Google Shape;717;p60"/>
          <p:cNvCxnSpPr/>
          <p:nvPr/>
        </p:nvCxnSpPr>
        <p:spPr>
          <a:xfrm>
            <a:off x="5690251" y="3731484"/>
            <a:ext cx="2171100" cy="0"/>
          </a:xfrm>
          <a:prstGeom prst="straightConnector1">
            <a:avLst/>
          </a:prstGeom>
          <a:noFill/>
          <a:ln cap="rnd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7450"/>
              </a:srgbClr>
            </a:outerShdw>
          </a:effectLst>
        </p:spPr>
      </p:cxnSp>
      <p:grpSp>
        <p:nvGrpSpPr>
          <p:cNvPr id="718" name="Google Shape;718;p60"/>
          <p:cNvGrpSpPr/>
          <p:nvPr/>
        </p:nvGrpSpPr>
        <p:grpSpPr>
          <a:xfrm>
            <a:off x="5794112" y="3952315"/>
            <a:ext cx="1963263" cy="181054"/>
            <a:chOff x="7725483" y="5269753"/>
            <a:chExt cx="2617684" cy="241405"/>
          </a:xfrm>
        </p:grpSpPr>
        <p:sp>
          <p:nvSpPr>
            <p:cNvPr id="719" name="Google Shape;719;p60"/>
            <p:cNvSpPr txBox="1"/>
            <p:nvPr/>
          </p:nvSpPr>
          <p:spPr>
            <a:xfrm>
              <a:off x="7725483" y="5275058"/>
              <a:ext cx="1209900" cy="23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EBITA Margin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20" name="Google Shape;720;p60"/>
            <p:cNvSpPr txBox="1"/>
            <p:nvPr/>
          </p:nvSpPr>
          <p:spPr>
            <a:xfrm>
              <a:off x="9133267" y="5269753"/>
              <a:ext cx="1209900" cy="23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Sales Growth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21" name="Google Shape;721;p60"/>
          <p:cNvSpPr txBox="1"/>
          <p:nvPr/>
        </p:nvSpPr>
        <p:spPr>
          <a:xfrm>
            <a:off x="5725318" y="2850371"/>
            <a:ext cx="21009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900"/>
              <a:buFont typeface="Century Gothic"/>
              <a:buNone/>
            </a:pPr>
            <a:r>
              <a:rPr b="1" i="0" lang="en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GROWTH MAXIMIZERS</a:t>
            </a:r>
            <a:endParaRPr b="1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22" name="Google Shape;722;p60"/>
          <p:cNvGrpSpPr/>
          <p:nvPr/>
        </p:nvGrpSpPr>
        <p:grpSpPr>
          <a:xfrm rot="10800000">
            <a:off x="8246619" y="1191285"/>
            <a:ext cx="234675" cy="3344625"/>
            <a:chOff x="3480370" y="1376877"/>
            <a:chExt cx="312900" cy="4459500"/>
          </a:xfrm>
        </p:grpSpPr>
        <p:sp>
          <p:nvSpPr>
            <p:cNvPr id="723" name="Google Shape;723;p60"/>
            <p:cNvSpPr/>
            <p:nvPr/>
          </p:nvSpPr>
          <p:spPr>
            <a:xfrm flipH="1" rot="5400000">
              <a:off x="1407070" y="3450177"/>
              <a:ext cx="4459500" cy="312900"/>
            </a:xfrm>
            <a:prstGeom prst="roundRect">
              <a:avLst>
                <a:gd fmla="val 2958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24" name="Google Shape;724;p60"/>
            <p:cNvSpPr txBox="1"/>
            <p:nvPr/>
          </p:nvSpPr>
          <p:spPr>
            <a:xfrm rot="-5400000">
              <a:off x="2267323" y="3605034"/>
              <a:ext cx="27492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CHARACTERISTICS (MARGIN ETC)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25" name="Google Shape;725;p60"/>
          <p:cNvGrpSpPr/>
          <p:nvPr/>
        </p:nvGrpSpPr>
        <p:grpSpPr>
          <a:xfrm>
            <a:off x="2897099" y="2405577"/>
            <a:ext cx="1963264" cy="181054"/>
            <a:chOff x="3862799" y="3207436"/>
            <a:chExt cx="2617685" cy="241405"/>
          </a:xfrm>
        </p:grpSpPr>
        <p:sp>
          <p:nvSpPr>
            <p:cNvPr id="726" name="Google Shape;726;p60"/>
            <p:cNvSpPr txBox="1"/>
            <p:nvPr/>
          </p:nvSpPr>
          <p:spPr>
            <a:xfrm>
              <a:off x="3862799" y="3212741"/>
              <a:ext cx="1209900" cy="23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EBITA Margin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27" name="Google Shape;727;p60"/>
            <p:cNvSpPr txBox="1"/>
            <p:nvPr/>
          </p:nvSpPr>
          <p:spPr>
            <a:xfrm>
              <a:off x="5270584" y="3207436"/>
              <a:ext cx="1209900" cy="23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Sales Growth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28" name="Google Shape;728;p60"/>
          <p:cNvGrpSpPr/>
          <p:nvPr/>
        </p:nvGrpSpPr>
        <p:grpSpPr>
          <a:xfrm>
            <a:off x="5794112" y="2409881"/>
            <a:ext cx="1963264" cy="181053"/>
            <a:chOff x="7725483" y="3213174"/>
            <a:chExt cx="2617685" cy="241404"/>
          </a:xfrm>
        </p:grpSpPr>
        <p:sp>
          <p:nvSpPr>
            <p:cNvPr id="729" name="Google Shape;729;p60"/>
            <p:cNvSpPr txBox="1"/>
            <p:nvPr/>
          </p:nvSpPr>
          <p:spPr>
            <a:xfrm>
              <a:off x="7725483" y="3218478"/>
              <a:ext cx="1209900" cy="23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EBITA Margin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30" name="Google Shape;730;p60"/>
            <p:cNvSpPr txBox="1"/>
            <p:nvPr/>
          </p:nvSpPr>
          <p:spPr>
            <a:xfrm>
              <a:off x="9133268" y="3213174"/>
              <a:ext cx="1209900" cy="23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Sales Growth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31" name="Google Shape;731;p60"/>
          <p:cNvGrpSpPr/>
          <p:nvPr/>
        </p:nvGrpSpPr>
        <p:grpSpPr>
          <a:xfrm>
            <a:off x="2894190" y="4038877"/>
            <a:ext cx="1963264" cy="181054"/>
            <a:chOff x="3858920" y="5278375"/>
            <a:chExt cx="2617685" cy="241405"/>
          </a:xfrm>
        </p:grpSpPr>
        <p:sp>
          <p:nvSpPr>
            <p:cNvPr id="732" name="Google Shape;732;p60"/>
            <p:cNvSpPr txBox="1"/>
            <p:nvPr/>
          </p:nvSpPr>
          <p:spPr>
            <a:xfrm>
              <a:off x="3858920" y="5283680"/>
              <a:ext cx="1209900" cy="23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EBITA Margin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33" name="Google Shape;733;p60"/>
            <p:cNvSpPr txBox="1"/>
            <p:nvPr/>
          </p:nvSpPr>
          <p:spPr>
            <a:xfrm>
              <a:off x="5266705" y="5278375"/>
              <a:ext cx="1209900" cy="23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Sales Growth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34" name="Google Shape;734;p60"/>
          <p:cNvSpPr/>
          <p:nvPr/>
        </p:nvSpPr>
        <p:spPr>
          <a:xfrm>
            <a:off x="3089189" y="1655483"/>
            <a:ext cx="542700" cy="52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60"/>
          <p:cNvSpPr/>
          <p:nvPr/>
        </p:nvSpPr>
        <p:spPr>
          <a:xfrm>
            <a:off x="5986848" y="1568714"/>
            <a:ext cx="542700" cy="61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60"/>
          <p:cNvSpPr/>
          <p:nvPr/>
        </p:nvSpPr>
        <p:spPr>
          <a:xfrm>
            <a:off x="3089189" y="3219186"/>
            <a:ext cx="542700" cy="50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60"/>
          <p:cNvSpPr/>
          <p:nvPr/>
        </p:nvSpPr>
        <p:spPr>
          <a:xfrm>
            <a:off x="5986849" y="3081963"/>
            <a:ext cx="542700" cy="63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60"/>
          <p:cNvSpPr/>
          <p:nvPr/>
        </p:nvSpPr>
        <p:spPr>
          <a:xfrm>
            <a:off x="4139514" y="2199180"/>
            <a:ext cx="542700" cy="16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60"/>
          <p:cNvSpPr/>
          <p:nvPr/>
        </p:nvSpPr>
        <p:spPr>
          <a:xfrm>
            <a:off x="4139514" y="3749953"/>
            <a:ext cx="542700" cy="23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60"/>
          <p:cNvSpPr/>
          <p:nvPr/>
        </p:nvSpPr>
        <p:spPr>
          <a:xfrm>
            <a:off x="7604856" y="3265310"/>
            <a:ext cx="542700" cy="45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60"/>
          <p:cNvSpPr/>
          <p:nvPr/>
        </p:nvSpPr>
        <p:spPr>
          <a:xfrm>
            <a:off x="7037174" y="1560002"/>
            <a:ext cx="542700" cy="61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Google Shape;746;p61"/>
          <p:cNvGrpSpPr/>
          <p:nvPr/>
        </p:nvGrpSpPr>
        <p:grpSpPr>
          <a:xfrm>
            <a:off x="565882" y="1153806"/>
            <a:ext cx="8012224" cy="3598799"/>
            <a:chOff x="754510" y="1446967"/>
            <a:chExt cx="10682966" cy="4798399"/>
          </a:xfrm>
        </p:grpSpPr>
        <p:sp>
          <p:nvSpPr>
            <p:cNvPr id="747" name="Google Shape;747;p61"/>
            <p:cNvSpPr/>
            <p:nvPr/>
          </p:nvSpPr>
          <p:spPr>
            <a:xfrm>
              <a:off x="754510" y="1458322"/>
              <a:ext cx="1803519" cy="773861"/>
            </a:xfrm>
            <a:custGeom>
              <a:rect b="b" l="l" r="r" t="t"/>
              <a:pathLst>
                <a:path extrusionOk="0" h="21547" w="21579">
                  <a:moveTo>
                    <a:pt x="106" y="2385"/>
                  </a:moveTo>
                  <a:cubicBezTo>
                    <a:pt x="19" y="1981"/>
                    <a:pt x="-5" y="1412"/>
                    <a:pt x="43" y="913"/>
                  </a:cubicBezTo>
                  <a:cubicBezTo>
                    <a:pt x="97" y="361"/>
                    <a:pt x="228" y="-1"/>
                    <a:pt x="373" y="0"/>
                  </a:cubicBezTo>
                  <a:lnTo>
                    <a:pt x="19559" y="6"/>
                  </a:lnTo>
                  <a:cubicBezTo>
                    <a:pt x="19622" y="-12"/>
                    <a:pt x="19684" y="30"/>
                    <a:pt x="19742" y="129"/>
                  </a:cubicBezTo>
                  <a:cubicBezTo>
                    <a:pt x="19796" y="221"/>
                    <a:pt x="19844" y="361"/>
                    <a:pt x="19883" y="537"/>
                  </a:cubicBezTo>
                  <a:lnTo>
                    <a:pt x="21514" y="9784"/>
                  </a:lnTo>
                  <a:cubicBezTo>
                    <a:pt x="21556" y="10073"/>
                    <a:pt x="21579" y="10403"/>
                    <a:pt x="21579" y="10739"/>
                  </a:cubicBezTo>
                  <a:cubicBezTo>
                    <a:pt x="21580" y="11071"/>
                    <a:pt x="21559" y="11397"/>
                    <a:pt x="21519" y="11686"/>
                  </a:cubicBezTo>
                  <a:lnTo>
                    <a:pt x="19927" y="20744"/>
                  </a:lnTo>
                  <a:cubicBezTo>
                    <a:pt x="19889" y="20962"/>
                    <a:pt x="19840" y="21145"/>
                    <a:pt x="19783" y="21280"/>
                  </a:cubicBezTo>
                  <a:cubicBezTo>
                    <a:pt x="19721" y="21427"/>
                    <a:pt x="19652" y="21515"/>
                    <a:pt x="19581" y="21536"/>
                  </a:cubicBezTo>
                  <a:lnTo>
                    <a:pt x="365" y="21540"/>
                  </a:lnTo>
                  <a:cubicBezTo>
                    <a:pt x="246" y="21588"/>
                    <a:pt x="131" y="21374"/>
                    <a:pt x="62" y="20979"/>
                  </a:cubicBezTo>
                  <a:cubicBezTo>
                    <a:pt x="-10" y="20569"/>
                    <a:pt x="-20" y="20033"/>
                    <a:pt x="35" y="19584"/>
                  </a:cubicBezTo>
                  <a:lnTo>
                    <a:pt x="1411" y="11790"/>
                  </a:lnTo>
                  <a:cubicBezTo>
                    <a:pt x="1466" y="11487"/>
                    <a:pt x="1494" y="11118"/>
                    <a:pt x="1492" y="10741"/>
                  </a:cubicBezTo>
                  <a:cubicBezTo>
                    <a:pt x="1490" y="10437"/>
                    <a:pt x="1468" y="10140"/>
                    <a:pt x="1428" y="9884"/>
                  </a:cubicBezTo>
                  <a:lnTo>
                    <a:pt x="106" y="23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Helvetica Neue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8" name="Google Shape;748;p61"/>
            <p:cNvSpPr txBox="1"/>
            <p:nvPr/>
          </p:nvSpPr>
          <p:spPr>
            <a:xfrm>
              <a:off x="1119385" y="1446967"/>
              <a:ext cx="10737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Establish system of measurement</a:t>
              </a:r>
              <a:endParaRPr b="0" i="0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9" name="Google Shape;749;p61"/>
            <p:cNvSpPr/>
            <p:nvPr/>
          </p:nvSpPr>
          <p:spPr>
            <a:xfrm>
              <a:off x="812734" y="2613491"/>
              <a:ext cx="1743957" cy="335201"/>
            </a:xfrm>
            <a:custGeom>
              <a:rect b="b" l="l" r="r" t="t"/>
              <a:pathLst>
                <a:path extrusionOk="0" h="21501" w="21599">
                  <a:moveTo>
                    <a:pt x="19887" y="21501"/>
                  </a:moveTo>
                  <a:cubicBezTo>
                    <a:pt x="19814" y="21501"/>
                    <a:pt x="19741" y="21402"/>
                    <a:pt x="19674" y="21205"/>
                  </a:cubicBezTo>
                  <a:cubicBezTo>
                    <a:pt x="19620" y="21050"/>
                    <a:pt x="19571" y="20839"/>
                    <a:pt x="19529" y="20581"/>
                  </a:cubicBezTo>
                  <a:cubicBezTo>
                    <a:pt x="19487" y="20323"/>
                    <a:pt x="19453" y="20021"/>
                    <a:pt x="19428" y="19688"/>
                  </a:cubicBezTo>
                  <a:cubicBezTo>
                    <a:pt x="19365" y="18847"/>
                    <a:pt x="19365" y="17874"/>
                    <a:pt x="19428" y="17032"/>
                  </a:cubicBezTo>
                  <a:cubicBezTo>
                    <a:pt x="19448" y="16772"/>
                    <a:pt x="19482" y="16498"/>
                    <a:pt x="19530" y="16167"/>
                  </a:cubicBezTo>
                  <a:cubicBezTo>
                    <a:pt x="19578" y="15836"/>
                    <a:pt x="19641" y="15448"/>
                    <a:pt x="19719" y="14964"/>
                  </a:cubicBezTo>
                  <a:lnTo>
                    <a:pt x="19892" y="13894"/>
                  </a:lnTo>
                  <a:lnTo>
                    <a:pt x="775" y="13894"/>
                  </a:lnTo>
                  <a:cubicBezTo>
                    <a:pt x="665" y="13894"/>
                    <a:pt x="576" y="13894"/>
                    <a:pt x="505" y="13871"/>
                  </a:cubicBezTo>
                  <a:cubicBezTo>
                    <a:pt x="433" y="13848"/>
                    <a:pt x="378" y="13802"/>
                    <a:pt x="334" y="13707"/>
                  </a:cubicBezTo>
                  <a:cubicBezTo>
                    <a:pt x="193" y="13390"/>
                    <a:pt x="81" y="12700"/>
                    <a:pt x="30" y="11826"/>
                  </a:cubicBezTo>
                  <a:cubicBezTo>
                    <a:pt x="10" y="11481"/>
                    <a:pt x="0" y="11117"/>
                    <a:pt x="0" y="10750"/>
                  </a:cubicBezTo>
                  <a:cubicBezTo>
                    <a:pt x="0" y="10386"/>
                    <a:pt x="10" y="10023"/>
                    <a:pt x="30" y="9680"/>
                  </a:cubicBezTo>
                  <a:cubicBezTo>
                    <a:pt x="81" y="8805"/>
                    <a:pt x="193" y="8116"/>
                    <a:pt x="334" y="7799"/>
                  </a:cubicBezTo>
                  <a:cubicBezTo>
                    <a:pt x="378" y="7704"/>
                    <a:pt x="433" y="7657"/>
                    <a:pt x="505" y="7634"/>
                  </a:cubicBezTo>
                  <a:cubicBezTo>
                    <a:pt x="576" y="7611"/>
                    <a:pt x="665" y="7612"/>
                    <a:pt x="775" y="7612"/>
                  </a:cubicBezTo>
                  <a:lnTo>
                    <a:pt x="19892" y="7612"/>
                  </a:lnTo>
                  <a:lnTo>
                    <a:pt x="19719" y="6541"/>
                  </a:lnTo>
                  <a:cubicBezTo>
                    <a:pt x="19641" y="6058"/>
                    <a:pt x="19578" y="5674"/>
                    <a:pt x="19530" y="5343"/>
                  </a:cubicBezTo>
                  <a:cubicBezTo>
                    <a:pt x="19482" y="5012"/>
                    <a:pt x="19448" y="4734"/>
                    <a:pt x="19428" y="4473"/>
                  </a:cubicBezTo>
                  <a:cubicBezTo>
                    <a:pt x="19364" y="3632"/>
                    <a:pt x="19364" y="2659"/>
                    <a:pt x="19428" y="1817"/>
                  </a:cubicBezTo>
                  <a:cubicBezTo>
                    <a:pt x="19453" y="1485"/>
                    <a:pt x="19488" y="1184"/>
                    <a:pt x="19529" y="924"/>
                  </a:cubicBezTo>
                  <a:cubicBezTo>
                    <a:pt x="19571" y="665"/>
                    <a:pt x="19620" y="451"/>
                    <a:pt x="19674" y="296"/>
                  </a:cubicBezTo>
                  <a:cubicBezTo>
                    <a:pt x="19809" y="-98"/>
                    <a:pt x="19966" y="-98"/>
                    <a:pt x="20102" y="296"/>
                  </a:cubicBezTo>
                  <a:cubicBezTo>
                    <a:pt x="20144" y="422"/>
                    <a:pt x="20189" y="630"/>
                    <a:pt x="20243" y="929"/>
                  </a:cubicBezTo>
                  <a:cubicBezTo>
                    <a:pt x="20296" y="1227"/>
                    <a:pt x="20358" y="1616"/>
                    <a:pt x="20436" y="2100"/>
                  </a:cubicBezTo>
                  <a:lnTo>
                    <a:pt x="21262" y="7215"/>
                  </a:lnTo>
                  <a:cubicBezTo>
                    <a:pt x="21340" y="7699"/>
                    <a:pt x="21403" y="8087"/>
                    <a:pt x="21451" y="8418"/>
                  </a:cubicBezTo>
                  <a:cubicBezTo>
                    <a:pt x="21499" y="8749"/>
                    <a:pt x="21533" y="9023"/>
                    <a:pt x="21553" y="9284"/>
                  </a:cubicBezTo>
                  <a:cubicBezTo>
                    <a:pt x="21570" y="9514"/>
                    <a:pt x="21582" y="9755"/>
                    <a:pt x="21590" y="10003"/>
                  </a:cubicBezTo>
                  <a:cubicBezTo>
                    <a:pt x="21597" y="10250"/>
                    <a:pt x="21600" y="10500"/>
                    <a:pt x="21598" y="10750"/>
                  </a:cubicBezTo>
                  <a:cubicBezTo>
                    <a:pt x="21600" y="11002"/>
                    <a:pt x="21597" y="11254"/>
                    <a:pt x="21590" y="11502"/>
                  </a:cubicBezTo>
                  <a:cubicBezTo>
                    <a:pt x="21582" y="11750"/>
                    <a:pt x="21570" y="11992"/>
                    <a:pt x="21553" y="12222"/>
                  </a:cubicBezTo>
                  <a:cubicBezTo>
                    <a:pt x="21533" y="12482"/>
                    <a:pt x="21499" y="12761"/>
                    <a:pt x="21451" y="13092"/>
                  </a:cubicBezTo>
                  <a:cubicBezTo>
                    <a:pt x="21403" y="13423"/>
                    <a:pt x="21340" y="13806"/>
                    <a:pt x="21262" y="14290"/>
                  </a:cubicBezTo>
                  <a:lnTo>
                    <a:pt x="20436" y="19406"/>
                  </a:lnTo>
                  <a:cubicBezTo>
                    <a:pt x="20358" y="19890"/>
                    <a:pt x="20296" y="20279"/>
                    <a:pt x="20243" y="20577"/>
                  </a:cubicBezTo>
                  <a:cubicBezTo>
                    <a:pt x="20189" y="20874"/>
                    <a:pt x="20144" y="21079"/>
                    <a:pt x="20102" y="21205"/>
                  </a:cubicBezTo>
                  <a:cubicBezTo>
                    <a:pt x="20035" y="21401"/>
                    <a:pt x="19961" y="21502"/>
                    <a:pt x="19887" y="21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0" name="Google Shape;750;p61"/>
            <p:cNvSpPr/>
            <p:nvPr/>
          </p:nvSpPr>
          <p:spPr>
            <a:xfrm>
              <a:off x="967471" y="2467617"/>
              <a:ext cx="1351800" cy="627000"/>
            </a:xfrm>
            <a:prstGeom prst="roundRect">
              <a:avLst>
                <a:gd fmla="val 12115" name="adj"/>
              </a:avLst>
            </a:prstGeom>
            <a:solidFill>
              <a:srgbClr val="FFFFFF"/>
            </a:solidFill>
            <a:ln cap="flat" cmpd="sng" w="25400">
              <a:solidFill>
                <a:schemeClr val="accent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1" name="Google Shape;751;p61"/>
            <p:cNvSpPr txBox="1"/>
            <p:nvPr/>
          </p:nvSpPr>
          <p:spPr>
            <a:xfrm>
              <a:off x="1091055" y="2583040"/>
              <a:ext cx="1130400" cy="37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2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Check advancements</a:t>
              </a:r>
              <a:endParaRPr b="0" i="0" sz="7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2" name="Google Shape;752;p61"/>
            <p:cNvSpPr/>
            <p:nvPr/>
          </p:nvSpPr>
          <p:spPr>
            <a:xfrm>
              <a:off x="812734" y="3399335"/>
              <a:ext cx="1743957" cy="335201"/>
            </a:xfrm>
            <a:custGeom>
              <a:rect b="b" l="l" r="r" t="t"/>
              <a:pathLst>
                <a:path extrusionOk="0" h="21501" w="21599">
                  <a:moveTo>
                    <a:pt x="19887" y="21501"/>
                  </a:moveTo>
                  <a:cubicBezTo>
                    <a:pt x="19814" y="21501"/>
                    <a:pt x="19741" y="21402"/>
                    <a:pt x="19674" y="21205"/>
                  </a:cubicBezTo>
                  <a:cubicBezTo>
                    <a:pt x="19620" y="21050"/>
                    <a:pt x="19571" y="20839"/>
                    <a:pt x="19529" y="20581"/>
                  </a:cubicBezTo>
                  <a:cubicBezTo>
                    <a:pt x="19487" y="20323"/>
                    <a:pt x="19453" y="20021"/>
                    <a:pt x="19428" y="19688"/>
                  </a:cubicBezTo>
                  <a:cubicBezTo>
                    <a:pt x="19365" y="18847"/>
                    <a:pt x="19365" y="17874"/>
                    <a:pt x="19428" y="17032"/>
                  </a:cubicBezTo>
                  <a:cubicBezTo>
                    <a:pt x="19448" y="16772"/>
                    <a:pt x="19482" y="16498"/>
                    <a:pt x="19530" y="16167"/>
                  </a:cubicBezTo>
                  <a:cubicBezTo>
                    <a:pt x="19578" y="15836"/>
                    <a:pt x="19641" y="15448"/>
                    <a:pt x="19719" y="14964"/>
                  </a:cubicBezTo>
                  <a:lnTo>
                    <a:pt x="19892" y="13894"/>
                  </a:lnTo>
                  <a:lnTo>
                    <a:pt x="775" y="13894"/>
                  </a:lnTo>
                  <a:cubicBezTo>
                    <a:pt x="665" y="13894"/>
                    <a:pt x="576" y="13894"/>
                    <a:pt x="505" y="13871"/>
                  </a:cubicBezTo>
                  <a:cubicBezTo>
                    <a:pt x="433" y="13848"/>
                    <a:pt x="378" y="13802"/>
                    <a:pt x="334" y="13707"/>
                  </a:cubicBezTo>
                  <a:cubicBezTo>
                    <a:pt x="193" y="13390"/>
                    <a:pt x="81" y="12700"/>
                    <a:pt x="30" y="11826"/>
                  </a:cubicBezTo>
                  <a:cubicBezTo>
                    <a:pt x="10" y="11481"/>
                    <a:pt x="0" y="11117"/>
                    <a:pt x="0" y="10750"/>
                  </a:cubicBezTo>
                  <a:cubicBezTo>
                    <a:pt x="0" y="10386"/>
                    <a:pt x="10" y="10023"/>
                    <a:pt x="30" y="9680"/>
                  </a:cubicBezTo>
                  <a:cubicBezTo>
                    <a:pt x="81" y="8805"/>
                    <a:pt x="193" y="8116"/>
                    <a:pt x="334" y="7799"/>
                  </a:cubicBezTo>
                  <a:cubicBezTo>
                    <a:pt x="378" y="7704"/>
                    <a:pt x="433" y="7657"/>
                    <a:pt x="505" y="7634"/>
                  </a:cubicBezTo>
                  <a:cubicBezTo>
                    <a:pt x="576" y="7611"/>
                    <a:pt x="665" y="7612"/>
                    <a:pt x="775" y="7612"/>
                  </a:cubicBezTo>
                  <a:lnTo>
                    <a:pt x="19892" y="7612"/>
                  </a:lnTo>
                  <a:lnTo>
                    <a:pt x="19719" y="6541"/>
                  </a:lnTo>
                  <a:cubicBezTo>
                    <a:pt x="19641" y="6058"/>
                    <a:pt x="19578" y="5674"/>
                    <a:pt x="19530" y="5343"/>
                  </a:cubicBezTo>
                  <a:cubicBezTo>
                    <a:pt x="19482" y="5012"/>
                    <a:pt x="19448" y="4734"/>
                    <a:pt x="19428" y="4473"/>
                  </a:cubicBezTo>
                  <a:cubicBezTo>
                    <a:pt x="19364" y="3632"/>
                    <a:pt x="19364" y="2659"/>
                    <a:pt x="19428" y="1817"/>
                  </a:cubicBezTo>
                  <a:cubicBezTo>
                    <a:pt x="19453" y="1485"/>
                    <a:pt x="19488" y="1184"/>
                    <a:pt x="19529" y="924"/>
                  </a:cubicBezTo>
                  <a:cubicBezTo>
                    <a:pt x="19571" y="665"/>
                    <a:pt x="19620" y="451"/>
                    <a:pt x="19674" y="296"/>
                  </a:cubicBezTo>
                  <a:cubicBezTo>
                    <a:pt x="19809" y="-98"/>
                    <a:pt x="19966" y="-98"/>
                    <a:pt x="20102" y="296"/>
                  </a:cubicBezTo>
                  <a:cubicBezTo>
                    <a:pt x="20144" y="422"/>
                    <a:pt x="20189" y="630"/>
                    <a:pt x="20243" y="929"/>
                  </a:cubicBezTo>
                  <a:cubicBezTo>
                    <a:pt x="20296" y="1227"/>
                    <a:pt x="20358" y="1616"/>
                    <a:pt x="20436" y="2100"/>
                  </a:cubicBezTo>
                  <a:lnTo>
                    <a:pt x="21262" y="7215"/>
                  </a:lnTo>
                  <a:cubicBezTo>
                    <a:pt x="21340" y="7699"/>
                    <a:pt x="21403" y="8087"/>
                    <a:pt x="21451" y="8418"/>
                  </a:cubicBezTo>
                  <a:cubicBezTo>
                    <a:pt x="21499" y="8749"/>
                    <a:pt x="21533" y="9023"/>
                    <a:pt x="21553" y="9284"/>
                  </a:cubicBezTo>
                  <a:cubicBezTo>
                    <a:pt x="21570" y="9514"/>
                    <a:pt x="21582" y="9755"/>
                    <a:pt x="21590" y="10003"/>
                  </a:cubicBezTo>
                  <a:cubicBezTo>
                    <a:pt x="21597" y="10250"/>
                    <a:pt x="21600" y="10500"/>
                    <a:pt x="21598" y="10750"/>
                  </a:cubicBezTo>
                  <a:cubicBezTo>
                    <a:pt x="21600" y="11002"/>
                    <a:pt x="21597" y="11254"/>
                    <a:pt x="21590" y="11502"/>
                  </a:cubicBezTo>
                  <a:cubicBezTo>
                    <a:pt x="21582" y="11750"/>
                    <a:pt x="21570" y="11992"/>
                    <a:pt x="21553" y="12222"/>
                  </a:cubicBezTo>
                  <a:cubicBezTo>
                    <a:pt x="21533" y="12482"/>
                    <a:pt x="21499" y="12761"/>
                    <a:pt x="21451" y="13092"/>
                  </a:cubicBezTo>
                  <a:cubicBezTo>
                    <a:pt x="21403" y="13423"/>
                    <a:pt x="21340" y="13806"/>
                    <a:pt x="21262" y="14290"/>
                  </a:cubicBezTo>
                  <a:lnTo>
                    <a:pt x="20436" y="19406"/>
                  </a:lnTo>
                  <a:cubicBezTo>
                    <a:pt x="20358" y="19890"/>
                    <a:pt x="20296" y="20279"/>
                    <a:pt x="20243" y="20577"/>
                  </a:cubicBezTo>
                  <a:cubicBezTo>
                    <a:pt x="20189" y="20874"/>
                    <a:pt x="20144" y="21079"/>
                    <a:pt x="20102" y="21205"/>
                  </a:cubicBezTo>
                  <a:cubicBezTo>
                    <a:pt x="20035" y="21401"/>
                    <a:pt x="19961" y="21502"/>
                    <a:pt x="19887" y="21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3" name="Google Shape;753;p61"/>
            <p:cNvSpPr/>
            <p:nvPr/>
          </p:nvSpPr>
          <p:spPr>
            <a:xfrm>
              <a:off x="967471" y="3253460"/>
              <a:ext cx="1351800" cy="627000"/>
            </a:xfrm>
            <a:prstGeom prst="roundRect">
              <a:avLst>
                <a:gd fmla="val 12115" name="adj"/>
              </a:avLst>
            </a:prstGeom>
            <a:solidFill>
              <a:srgbClr val="FFFFFF"/>
            </a:solidFill>
            <a:ln cap="flat" cmpd="sng" w="25400">
              <a:solidFill>
                <a:schemeClr val="accent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4" name="Google Shape;754;p61"/>
            <p:cNvSpPr txBox="1"/>
            <p:nvPr/>
          </p:nvSpPr>
          <p:spPr>
            <a:xfrm>
              <a:off x="1076796" y="3368880"/>
              <a:ext cx="1158900" cy="37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2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Check market position</a:t>
              </a:r>
              <a:endParaRPr b="0" i="0" sz="7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5" name="Google Shape;755;p61"/>
            <p:cNvSpPr/>
            <p:nvPr/>
          </p:nvSpPr>
          <p:spPr>
            <a:xfrm>
              <a:off x="812734" y="4185177"/>
              <a:ext cx="1743957" cy="335201"/>
            </a:xfrm>
            <a:custGeom>
              <a:rect b="b" l="l" r="r" t="t"/>
              <a:pathLst>
                <a:path extrusionOk="0" h="21501" w="21599">
                  <a:moveTo>
                    <a:pt x="19887" y="21501"/>
                  </a:moveTo>
                  <a:cubicBezTo>
                    <a:pt x="19814" y="21501"/>
                    <a:pt x="19741" y="21402"/>
                    <a:pt x="19674" y="21205"/>
                  </a:cubicBezTo>
                  <a:cubicBezTo>
                    <a:pt x="19620" y="21050"/>
                    <a:pt x="19571" y="20839"/>
                    <a:pt x="19529" y="20581"/>
                  </a:cubicBezTo>
                  <a:cubicBezTo>
                    <a:pt x="19487" y="20323"/>
                    <a:pt x="19453" y="20021"/>
                    <a:pt x="19428" y="19688"/>
                  </a:cubicBezTo>
                  <a:cubicBezTo>
                    <a:pt x="19365" y="18847"/>
                    <a:pt x="19365" y="17874"/>
                    <a:pt x="19428" y="17032"/>
                  </a:cubicBezTo>
                  <a:cubicBezTo>
                    <a:pt x="19448" y="16772"/>
                    <a:pt x="19482" y="16498"/>
                    <a:pt x="19530" y="16167"/>
                  </a:cubicBezTo>
                  <a:cubicBezTo>
                    <a:pt x="19578" y="15836"/>
                    <a:pt x="19641" y="15448"/>
                    <a:pt x="19719" y="14964"/>
                  </a:cubicBezTo>
                  <a:lnTo>
                    <a:pt x="19892" y="13894"/>
                  </a:lnTo>
                  <a:lnTo>
                    <a:pt x="775" y="13894"/>
                  </a:lnTo>
                  <a:cubicBezTo>
                    <a:pt x="665" y="13894"/>
                    <a:pt x="576" y="13894"/>
                    <a:pt x="505" y="13871"/>
                  </a:cubicBezTo>
                  <a:cubicBezTo>
                    <a:pt x="433" y="13848"/>
                    <a:pt x="378" y="13802"/>
                    <a:pt x="334" y="13707"/>
                  </a:cubicBezTo>
                  <a:cubicBezTo>
                    <a:pt x="193" y="13390"/>
                    <a:pt x="81" y="12700"/>
                    <a:pt x="30" y="11826"/>
                  </a:cubicBezTo>
                  <a:cubicBezTo>
                    <a:pt x="10" y="11481"/>
                    <a:pt x="0" y="11117"/>
                    <a:pt x="0" y="10750"/>
                  </a:cubicBezTo>
                  <a:cubicBezTo>
                    <a:pt x="0" y="10386"/>
                    <a:pt x="10" y="10023"/>
                    <a:pt x="30" y="9680"/>
                  </a:cubicBezTo>
                  <a:cubicBezTo>
                    <a:pt x="81" y="8805"/>
                    <a:pt x="193" y="8116"/>
                    <a:pt x="334" y="7799"/>
                  </a:cubicBezTo>
                  <a:cubicBezTo>
                    <a:pt x="378" y="7704"/>
                    <a:pt x="433" y="7657"/>
                    <a:pt x="505" y="7634"/>
                  </a:cubicBezTo>
                  <a:cubicBezTo>
                    <a:pt x="576" y="7611"/>
                    <a:pt x="665" y="7612"/>
                    <a:pt x="775" y="7612"/>
                  </a:cubicBezTo>
                  <a:lnTo>
                    <a:pt x="19892" y="7612"/>
                  </a:lnTo>
                  <a:lnTo>
                    <a:pt x="19719" y="6541"/>
                  </a:lnTo>
                  <a:cubicBezTo>
                    <a:pt x="19641" y="6058"/>
                    <a:pt x="19578" y="5674"/>
                    <a:pt x="19530" y="5343"/>
                  </a:cubicBezTo>
                  <a:cubicBezTo>
                    <a:pt x="19482" y="5012"/>
                    <a:pt x="19448" y="4734"/>
                    <a:pt x="19428" y="4473"/>
                  </a:cubicBezTo>
                  <a:cubicBezTo>
                    <a:pt x="19364" y="3632"/>
                    <a:pt x="19364" y="2659"/>
                    <a:pt x="19428" y="1817"/>
                  </a:cubicBezTo>
                  <a:cubicBezTo>
                    <a:pt x="19453" y="1485"/>
                    <a:pt x="19488" y="1184"/>
                    <a:pt x="19529" y="924"/>
                  </a:cubicBezTo>
                  <a:cubicBezTo>
                    <a:pt x="19571" y="665"/>
                    <a:pt x="19620" y="451"/>
                    <a:pt x="19674" y="296"/>
                  </a:cubicBezTo>
                  <a:cubicBezTo>
                    <a:pt x="19809" y="-98"/>
                    <a:pt x="19966" y="-98"/>
                    <a:pt x="20102" y="296"/>
                  </a:cubicBezTo>
                  <a:cubicBezTo>
                    <a:pt x="20144" y="422"/>
                    <a:pt x="20189" y="630"/>
                    <a:pt x="20243" y="929"/>
                  </a:cubicBezTo>
                  <a:cubicBezTo>
                    <a:pt x="20296" y="1227"/>
                    <a:pt x="20358" y="1616"/>
                    <a:pt x="20436" y="2100"/>
                  </a:cubicBezTo>
                  <a:lnTo>
                    <a:pt x="21262" y="7215"/>
                  </a:lnTo>
                  <a:cubicBezTo>
                    <a:pt x="21340" y="7699"/>
                    <a:pt x="21403" y="8087"/>
                    <a:pt x="21451" y="8418"/>
                  </a:cubicBezTo>
                  <a:cubicBezTo>
                    <a:pt x="21499" y="8749"/>
                    <a:pt x="21533" y="9023"/>
                    <a:pt x="21553" y="9284"/>
                  </a:cubicBezTo>
                  <a:cubicBezTo>
                    <a:pt x="21570" y="9514"/>
                    <a:pt x="21582" y="9755"/>
                    <a:pt x="21590" y="10003"/>
                  </a:cubicBezTo>
                  <a:cubicBezTo>
                    <a:pt x="21597" y="10250"/>
                    <a:pt x="21600" y="10500"/>
                    <a:pt x="21598" y="10750"/>
                  </a:cubicBezTo>
                  <a:cubicBezTo>
                    <a:pt x="21600" y="11002"/>
                    <a:pt x="21597" y="11254"/>
                    <a:pt x="21590" y="11502"/>
                  </a:cubicBezTo>
                  <a:cubicBezTo>
                    <a:pt x="21582" y="11750"/>
                    <a:pt x="21570" y="11992"/>
                    <a:pt x="21553" y="12222"/>
                  </a:cubicBezTo>
                  <a:cubicBezTo>
                    <a:pt x="21533" y="12482"/>
                    <a:pt x="21499" y="12761"/>
                    <a:pt x="21451" y="13092"/>
                  </a:cubicBezTo>
                  <a:cubicBezTo>
                    <a:pt x="21403" y="13423"/>
                    <a:pt x="21340" y="13806"/>
                    <a:pt x="21262" y="14290"/>
                  </a:cubicBezTo>
                  <a:lnTo>
                    <a:pt x="20436" y="19406"/>
                  </a:lnTo>
                  <a:cubicBezTo>
                    <a:pt x="20358" y="19890"/>
                    <a:pt x="20296" y="20279"/>
                    <a:pt x="20243" y="20577"/>
                  </a:cubicBezTo>
                  <a:cubicBezTo>
                    <a:pt x="20189" y="20874"/>
                    <a:pt x="20144" y="21079"/>
                    <a:pt x="20102" y="21205"/>
                  </a:cubicBezTo>
                  <a:cubicBezTo>
                    <a:pt x="20035" y="21401"/>
                    <a:pt x="19961" y="21502"/>
                    <a:pt x="19887" y="21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6" name="Google Shape;756;p61"/>
            <p:cNvSpPr/>
            <p:nvPr/>
          </p:nvSpPr>
          <p:spPr>
            <a:xfrm>
              <a:off x="967471" y="4039303"/>
              <a:ext cx="1351800" cy="627000"/>
            </a:xfrm>
            <a:prstGeom prst="roundRect">
              <a:avLst>
                <a:gd fmla="val 12115" name="adj"/>
              </a:avLst>
            </a:prstGeom>
            <a:solidFill>
              <a:srgbClr val="FFFFFF"/>
            </a:solidFill>
            <a:ln cap="flat" cmpd="sng" w="25400">
              <a:solidFill>
                <a:schemeClr val="accent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7" name="Google Shape;757;p61"/>
            <p:cNvSpPr txBox="1"/>
            <p:nvPr/>
          </p:nvSpPr>
          <p:spPr>
            <a:xfrm>
              <a:off x="1034210" y="4242667"/>
              <a:ext cx="12183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2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Publish results</a:t>
              </a:r>
              <a:endParaRPr b="0" i="0" sz="7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8" name="Google Shape;758;p61"/>
            <p:cNvSpPr/>
            <p:nvPr/>
          </p:nvSpPr>
          <p:spPr>
            <a:xfrm>
              <a:off x="2530673" y="1458322"/>
              <a:ext cx="1803519" cy="773861"/>
            </a:xfrm>
            <a:custGeom>
              <a:rect b="b" l="l" r="r" t="t"/>
              <a:pathLst>
                <a:path extrusionOk="0" h="21547" w="21579">
                  <a:moveTo>
                    <a:pt x="106" y="2385"/>
                  </a:moveTo>
                  <a:cubicBezTo>
                    <a:pt x="19" y="1981"/>
                    <a:pt x="-5" y="1412"/>
                    <a:pt x="43" y="913"/>
                  </a:cubicBezTo>
                  <a:cubicBezTo>
                    <a:pt x="97" y="361"/>
                    <a:pt x="228" y="-1"/>
                    <a:pt x="373" y="0"/>
                  </a:cubicBezTo>
                  <a:lnTo>
                    <a:pt x="19559" y="6"/>
                  </a:lnTo>
                  <a:cubicBezTo>
                    <a:pt x="19622" y="-12"/>
                    <a:pt x="19684" y="30"/>
                    <a:pt x="19742" y="129"/>
                  </a:cubicBezTo>
                  <a:cubicBezTo>
                    <a:pt x="19796" y="221"/>
                    <a:pt x="19844" y="361"/>
                    <a:pt x="19883" y="537"/>
                  </a:cubicBezTo>
                  <a:lnTo>
                    <a:pt x="21514" y="9784"/>
                  </a:lnTo>
                  <a:cubicBezTo>
                    <a:pt x="21556" y="10073"/>
                    <a:pt x="21579" y="10403"/>
                    <a:pt x="21579" y="10739"/>
                  </a:cubicBezTo>
                  <a:cubicBezTo>
                    <a:pt x="21580" y="11071"/>
                    <a:pt x="21559" y="11397"/>
                    <a:pt x="21519" y="11686"/>
                  </a:cubicBezTo>
                  <a:lnTo>
                    <a:pt x="19927" y="20744"/>
                  </a:lnTo>
                  <a:cubicBezTo>
                    <a:pt x="19889" y="20962"/>
                    <a:pt x="19840" y="21145"/>
                    <a:pt x="19783" y="21280"/>
                  </a:cubicBezTo>
                  <a:cubicBezTo>
                    <a:pt x="19721" y="21427"/>
                    <a:pt x="19652" y="21515"/>
                    <a:pt x="19581" y="21536"/>
                  </a:cubicBezTo>
                  <a:lnTo>
                    <a:pt x="365" y="21540"/>
                  </a:lnTo>
                  <a:cubicBezTo>
                    <a:pt x="246" y="21588"/>
                    <a:pt x="131" y="21374"/>
                    <a:pt x="62" y="20979"/>
                  </a:cubicBezTo>
                  <a:cubicBezTo>
                    <a:pt x="-10" y="20569"/>
                    <a:pt x="-20" y="20033"/>
                    <a:pt x="35" y="19584"/>
                  </a:cubicBezTo>
                  <a:lnTo>
                    <a:pt x="1411" y="11790"/>
                  </a:lnTo>
                  <a:cubicBezTo>
                    <a:pt x="1466" y="11487"/>
                    <a:pt x="1494" y="11118"/>
                    <a:pt x="1492" y="10741"/>
                  </a:cubicBezTo>
                  <a:cubicBezTo>
                    <a:pt x="1490" y="10437"/>
                    <a:pt x="1468" y="10140"/>
                    <a:pt x="1428" y="9884"/>
                  </a:cubicBezTo>
                  <a:lnTo>
                    <a:pt x="106" y="23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Helvetica Neue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9" name="Google Shape;759;p61"/>
            <p:cNvSpPr txBox="1"/>
            <p:nvPr/>
          </p:nvSpPr>
          <p:spPr>
            <a:xfrm>
              <a:off x="2808974" y="1472911"/>
              <a:ext cx="12960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Define improvement areas</a:t>
              </a:r>
              <a:endParaRPr b="0" i="0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0" name="Google Shape;760;p61"/>
            <p:cNvSpPr/>
            <p:nvPr/>
          </p:nvSpPr>
          <p:spPr>
            <a:xfrm>
              <a:off x="2588897" y="2613491"/>
              <a:ext cx="1743957" cy="335201"/>
            </a:xfrm>
            <a:custGeom>
              <a:rect b="b" l="l" r="r" t="t"/>
              <a:pathLst>
                <a:path extrusionOk="0" h="21501" w="21599">
                  <a:moveTo>
                    <a:pt x="19887" y="21501"/>
                  </a:moveTo>
                  <a:cubicBezTo>
                    <a:pt x="19814" y="21501"/>
                    <a:pt x="19741" y="21402"/>
                    <a:pt x="19674" y="21205"/>
                  </a:cubicBezTo>
                  <a:cubicBezTo>
                    <a:pt x="19620" y="21050"/>
                    <a:pt x="19571" y="20839"/>
                    <a:pt x="19529" y="20581"/>
                  </a:cubicBezTo>
                  <a:cubicBezTo>
                    <a:pt x="19487" y="20323"/>
                    <a:pt x="19453" y="20021"/>
                    <a:pt x="19428" y="19688"/>
                  </a:cubicBezTo>
                  <a:cubicBezTo>
                    <a:pt x="19365" y="18847"/>
                    <a:pt x="19365" y="17874"/>
                    <a:pt x="19428" y="17032"/>
                  </a:cubicBezTo>
                  <a:cubicBezTo>
                    <a:pt x="19448" y="16772"/>
                    <a:pt x="19482" y="16498"/>
                    <a:pt x="19530" y="16167"/>
                  </a:cubicBezTo>
                  <a:cubicBezTo>
                    <a:pt x="19578" y="15836"/>
                    <a:pt x="19641" y="15448"/>
                    <a:pt x="19719" y="14964"/>
                  </a:cubicBezTo>
                  <a:lnTo>
                    <a:pt x="19892" y="13894"/>
                  </a:lnTo>
                  <a:lnTo>
                    <a:pt x="775" y="13894"/>
                  </a:lnTo>
                  <a:cubicBezTo>
                    <a:pt x="665" y="13894"/>
                    <a:pt x="576" y="13894"/>
                    <a:pt x="505" y="13871"/>
                  </a:cubicBezTo>
                  <a:cubicBezTo>
                    <a:pt x="433" y="13848"/>
                    <a:pt x="378" y="13802"/>
                    <a:pt x="334" y="13707"/>
                  </a:cubicBezTo>
                  <a:cubicBezTo>
                    <a:pt x="193" y="13390"/>
                    <a:pt x="81" y="12700"/>
                    <a:pt x="30" y="11826"/>
                  </a:cubicBezTo>
                  <a:cubicBezTo>
                    <a:pt x="10" y="11481"/>
                    <a:pt x="0" y="11117"/>
                    <a:pt x="0" y="10750"/>
                  </a:cubicBezTo>
                  <a:cubicBezTo>
                    <a:pt x="0" y="10386"/>
                    <a:pt x="10" y="10023"/>
                    <a:pt x="30" y="9680"/>
                  </a:cubicBezTo>
                  <a:cubicBezTo>
                    <a:pt x="81" y="8805"/>
                    <a:pt x="193" y="8116"/>
                    <a:pt x="334" y="7799"/>
                  </a:cubicBezTo>
                  <a:cubicBezTo>
                    <a:pt x="378" y="7704"/>
                    <a:pt x="433" y="7657"/>
                    <a:pt x="505" y="7634"/>
                  </a:cubicBezTo>
                  <a:cubicBezTo>
                    <a:pt x="576" y="7611"/>
                    <a:pt x="665" y="7612"/>
                    <a:pt x="775" y="7612"/>
                  </a:cubicBezTo>
                  <a:lnTo>
                    <a:pt x="19892" y="7612"/>
                  </a:lnTo>
                  <a:lnTo>
                    <a:pt x="19719" y="6541"/>
                  </a:lnTo>
                  <a:cubicBezTo>
                    <a:pt x="19641" y="6058"/>
                    <a:pt x="19578" y="5674"/>
                    <a:pt x="19530" y="5343"/>
                  </a:cubicBezTo>
                  <a:cubicBezTo>
                    <a:pt x="19482" y="5012"/>
                    <a:pt x="19448" y="4734"/>
                    <a:pt x="19428" y="4473"/>
                  </a:cubicBezTo>
                  <a:cubicBezTo>
                    <a:pt x="19364" y="3632"/>
                    <a:pt x="19364" y="2659"/>
                    <a:pt x="19428" y="1817"/>
                  </a:cubicBezTo>
                  <a:cubicBezTo>
                    <a:pt x="19453" y="1485"/>
                    <a:pt x="19488" y="1184"/>
                    <a:pt x="19529" y="924"/>
                  </a:cubicBezTo>
                  <a:cubicBezTo>
                    <a:pt x="19571" y="665"/>
                    <a:pt x="19620" y="451"/>
                    <a:pt x="19674" y="296"/>
                  </a:cubicBezTo>
                  <a:cubicBezTo>
                    <a:pt x="19809" y="-98"/>
                    <a:pt x="19966" y="-98"/>
                    <a:pt x="20102" y="296"/>
                  </a:cubicBezTo>
                  <a:cubicBezTo>
                    <a:pt x="20144" y="422"/>
                    <a:pt x="20189" y="630"/>
                    <a:pt x="20243" y="929"/>
                  </a:cubicBezTo>
                  <a:cubicBezTo>
                    <a:pt x="20296" y="1227"/>
                    <a:pt x="20358" y="1616"/>
                    <a:pt x="20436" y="2100"/>
                  </a:cubicBezTo>
                  <a:lnTo>
                    <a:pt x="21262" y="7215"/>
                  </a:lnTo>
                  <a:cubicBezTo>
                    <a:pt x="21340" y="7699"/>
                    <a:pt x="21403" y="8087"/>
                    <a:pt x="21451" y="8418"/>
                  </a:cubicBezTo>
                  <a:cubicBezTo>
                    <a:pt x="21499" y="8749"/>
                    <a:pt x="21533" y="9023"/>
                    <a:pt x="21553" y="9284"/>
                  </a:cubicBezTo>
                  <a:cubicBezTo>
                    <a:pt x="21570" y="9514"/>
                    <a:pt x="21582" y="9755"/>
                    <a:pt x="21590" y="10003"/>
                  </a:cubicBezTo>
                  <a:cubicBezTo>
                    <a:pt x="21597" y="10250"/>
                    <a:pt x="21600" y="10500"/>
                    <a:pt x="21598" y="10750"/>
                  </a:cubicBezTo>
                  <a:cubicBezTo>
                    <a:pt x="21600" y="11002"/>
                    <a:pt x="21597" y="11254"/>
                    <a:pt x="21590" y="11502"/>
                  </a:cubicBezTo>
                  <a:cubicBezTo>
                    <a:pt x="21582" y="11750"/>
                    <a:pt x="21570" y="11992"/>
                    <a:pt x="21553" y="12222"/>
                  </a:cubicBezTo>
                  <a:cubicBezTo>
                    <a:pt x="21533" y="12482"/>
                    <a:pt x="21499" y="12761"/>
                    <a:pt x="21451" y="13092"/>
                  </a:cubicBezTo>
                  <a:cubicBezTo>
                    <a:pt x="21403" y="13423"/>
                    <a:pt x="21340" y="13806"/>
                    <a:pt x="21262" y="14290"/>
                  </a:cubicBezTo>
                  <a:lnTo>
                    <a:pt x="20436" y="19406"/>
                  </a:lnTo>
                  <a:cubicBezTo>
                    <a:pt x="20358" y="19890"/>
                    <a:pt x="20296" y="20279"/>
                    <a:pt x="20243" y="20577"/>
                  </a:cubicBezTo>
                  <a:cubicBezTo>
                    <a:pt x="20189" y="20874"/>
                    <a:pt x="20144" y="21079"/>
                    <a:pt x="20102" y="21205"/>
                  </a:cubicBezTo>
                  <a:cubicBezTo>
                    <a:pt x="20035" y="21401"/>
                    <a:pt x="19961" y="21502"/>
                    <a:pt x="19887" y="21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1" name="Google Shape;761;p61"/>
            <p:cNvSpPr/>
            <p:nvPr/>
          </p:nvSpPr>
          <p:spPr>
            <a:xfrm>
              <a:off x="2743634" y="2467617"/>
              <a:ext cx="1351800" cy="627000"/>
            </a:xfrm>
            <a:prstGeom prst="roundRect">
              <a:avLst>
                <a:gd fmla="val 12115" name="adj"/>
              </a:avLst>
            </a:prstGeom>
            <a:solidFill>
              <a:srgbClr val="FFFFFF"/>
            </a:solidFill>
            <a:ln cap="flat" cmpd="sng" w="25400">
              <a:solidFill>
                <a:schemeClr val="accent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2" name="Google Shape;762;p61"/>
            <p:cNvSpPr txBox="1"/>
            <p:nvPr/>
          </p:nvSpPr>
          <p:spPr>
            <a:xfrm>
              <a:off x="2950952" y="2583040"/>
              <a:ext cx="963000" cy="37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2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Were the right goals set?</a:t>
              </a:r>
              <a:endParaRPr b="0" i="0" sz="7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3" name="Google Shape;763;p61"/>
            <p:cNvSpPr/>
            <p:nvPr/>
          </p:nvSpPr>
          <p:spPr>
            <a:xfrm>
              <a:off x="2588897" y="3399335"/>
              <a:ext cx="1743957" cy="335201"/>
            </a:xfrm>
            <a:custGeom>
              <a:rect b="b" l="l" r="r" t="t"/>
              <a:pathLst>
                <a:path extrusionOk="0" h="21501" w="21599">
                  <a:moveTo>
                    <a:pt x="19887" y="21501"/>
                  </a:moveTo>
                  <a:cubicBezTo>
                    <a:pt x="19814" y="21501"/>
                    <a:pt x="19741" y="21402"/>
                    <a:pt x="19674" y="21205"/>
                  </a:cubicBezTo>
                  <a:cubicBezTo>
                    <a:pt x="19620" y="21050"/>
                    <a:pt x="19571" y="20839"/>
                    <a:pt x="19529" y="20581"/>
                  </a:cubicBezTo>
                  <a:cubicBezTo>
                    <a:pt x="19487" y="20323"/>
                    <a:pt x="19453" y="20021"/>
                    <a:pt x="19428" y="19688"/>
                  </a:cubicBezTo>
                  <a:cubicBezTo>
                    <a:pt x="19365" y="18847"/>
                    <a:pt x="19365" y="17874"/>
                    <a:pt x="19428" y="17032"/>
                  </a:cubicBezTo>
                  <a:cubicBezTo>
                    <a:pt x="19448" y="16772"/>
                    <a:pt x="19482" y="16498"/>
                    <a:pt x="19530" y="16167"/>
                  </a:cubicBezTo>
                  <a:cubicBezTo>
                    <a:pt x="19578" y="15836"/>
                    <a:pt x="19641" y="15448"/>
                    <a:pt x="19719" y="14964"/>
                  </a:cubicBezTo>
                  <a:lnTo>
                    <a:pt x="19892" y="13894"/>
                  </a:lnTo>
                  <a:lnTo>
                    <a:pt x="775" y="13894"/>
                  </a:lnTo>
                  <a:cubicBezTo>
                    <a:pt x="665" y="13894"/>
                    <a:pt x="576" y="13894"/>
                    <a:pt x="505" y="13871"/>
                  </a:cubicBezTo>
                  <a:cubicBezTo>
                    <a:pt x="433" y="13848"/>
                    <a:pt x="378" y="13802"/>
                    <a:pt x="334" y="13707"/>
                  </a:cubicBezTo>
                  <a:cubicBezTo>
                    <a:pt x="193" y="13390"/>
                    <a:pt x="81" y="12700"/>
                    <a:pt x="30" y="11826"/>
                  </a:cubicBezTo>
                  <a:cubicBezTo>
                    <a:pt x="10" y="11481"/>
                    <a:pt x="0" y="11117"/>
                    <a:pt x="0" y="10750"/>
                  </a:cubicBezTo>
                  <a:cubicBezTo>
                    <a:pt x="0" y="10386"/>
                    <a:pt x="10" y="10023"/>
                    <a:pt x="30" y="9680"/>
                  </a:cubicBezTo>
                  <a:cubicBezTo>
                    <a:pt x="81" y="8805"/>
                    <a:pt x="193" y="8116"/>
                    <a:pt x="334" y="7799"/>
                  </a:cubicBezTo>
                  <a:cubicBezTo>
                    <a:pt x="378" y="7704"/>
                    <a:pt x="433" y="7657"/>
                    <a:pt x="505" y="7634"/>
                  </a:cubicBezTo>
                  <a:cubicBezTo>
                    <a:pt x="576" y="7611"/>
                    <a:pt x="665" y="7612"/>
                    <a:pt x="775" y="7612"/>
                  </a:cubicBezTo>
                  <a:lnTo>
                    <a:pt x="19892" y="7612"/>
                  </a:lnTo>
                  <a:lnTo>
                    <a:pt x="19719" y="6541"/>
                  </a:lnTo>
                  <a:cubicBezTo>
                    <a:pt x="19641" y="6058"/>
                    <a:pt x="19578" y="5674"/>
                    <a:pt x="19530" y="5343"/>
                  </a:cubicBezTo>
                  <a:cubicBezTo>
                    <a:pt x="19482" y="5012"/>
                    <a:pt x="19448" y="4734"/>
                    <a:pt x="19428" y="4473"/>
                  </a:cubicBezTo>
                  <a:cubicBezTo>
                    <a:pt x="19364" y="3632"/>
                    <a:pt x="19364" y="2659"/>
                    <a:pt x="19428" y="1817"/>
                  </a:cubicBezTo>
                  <a:cubicBezTo>
                    <a:pt x="19453" y="1485"/>
                    <a:pt x="19488" y="1184"/>
                    <a:pt x="19529" y="924"/>
                  </a:cubicBezTo>
                  <a:cubicBezTo>
                    <a:pt x="19571" y="665"/>
                    <a:pt x="19620" y="451"/>
                    <a:pt x="19674" y="296"/>
                  </a:cubicBezTo>
                  <a:cubicBezTo>
                    <a:pt x="19809" y="-98"/>
                    <a:pt x="19966" y="-98"/>
                    <a:pt x="20102" y="296"/>
                  </a:cubicBezTo>
                  <a:cubicBezTo>
                    <a:pt x="20144" y="422"/>
                    <a:pt x="20189" y="630"/>
                    <a:pt x="20243" y="929"/>
                  </a:cubicBezTo>
                  <a:cubicBezTo>
                    <a:pt x="20296" y="1227"/>
                    <a:pt x="20358" y="1616"/>
                    <a:pt x="20436" y="2100"/>
                  </a:cubicBezTo>
                  <a:lnTo>
                    <a:pt x="21262" y="7215"/>
                  </a:lnTo>
                  <a:cubicBezTo>
                    <a:pt x="21340" y="7699"/>
                    <a:pt x="21403" y="8087"/>
                    <a:pt x="21451" y="8418"/>
                  </a:cubicBezTo>
                  <a:cubicBezTo>
                    <a:pt x="21499" y="8749"/>
                    <a:pt x="21533" y="9023"/>
                    <a:pt x="21553" y="9284"/>
                  </a:cubicBezTo>
                  <a:cubicBezTo>
                    <a:pt x="21570" y="9514"/>
                    <a:pt x="21582" y="9755"/>
                    <a:pt x="21590" y="10003"/>
                  </a:cubicBezTo>
                  <a:cubicBezTo>
                    <a:pt x="21597" y="10250"/>
                    <a:pt x="21600" y="10500"/>
                    <a:pt x="21598" y="10750"/>
                  </a:cubicBezTo>
                  <a:cubicBezTo>
                    <a:pt x="21600" y="11002"/>
                    <a:pt x="21597" y="11254"/>
                    <a:pt x="21590" y="11502"/>
                  </a:cubicBezTo>
                  <a:cubicBezTo>
                    <a:pt x="21582" y="11750"/>
                    <a:pt x="21570" y="11992"/>
                    <a:pt x="21553" y="12222"/>
                  </a:cubicBezTo>
                  <a:cubicBezTo>
                    <a:pt x="21533" y="12482"/>
                    <a:pt x="21499" y="12761"/>
                    <a:pt x="21451" y="13092"/>
                  </a:cubicBezTo>
                  <a:cubicBezTo>
                    <a:pt x="21403" y="13423"/>
                    <a:pt x="21340" y="13806"/>
                    <a:pt x="21262" y="14290"/>
                  </a:cubicBezTo>
                  <a:lnTo>
                    <a:pt x="20436" y="19406"/>
                  </a:lnTo>
                  <a:cubicBezTo>
                    <a:pt x="20358" y="19890"/>
                    <a:pt x="20296" y="20279"/>
                    <a:pt x="20243" y="20577"/>
                  </a:cubicBezTo>
                  <a:cubicBezTo>
                    <a:pt x="20189" y="20874"/>
                    <a:pt x="20144" y="21079"/>
                    <a:pt x="20102" y="21205"/>
                  </a:cubicBezTo>
                  <a:cubicBezTo>
                    <a:pt x="20035" y="21401"/>
                    <a:pt x="19961" y="21502"/>
                    <a:pt x="19887" y="21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4" name="Google Shape;764;p61"/>
            <p:cNvSpPr/>
            <p:nvPr/>
          </p:nvSpPr>
          <p:spPr>
            <a:xfrm>
              <a:off x="2743634" y="3253460"/>
              <a:ext cx="1351800" cy="627000"/>
            </a:xfrm>
            <a:prstGeom prst="roundRect">
              <a:avLst>
                <a:gd fmla="val 12115" name="adj"/>
              </a:avLst>
            </a:prstGeom>
            <a:solidFill>
              <a:srgbClr val="FFFFFF"/>
            </a:solidFill>
            <a:ln cap="flat" cmpd="sng" w="25400">
              <a:solidFill>
                <a:schemeClr val="accent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5" name="Google Shape;765;p61"/>
            <p:cNvSpPr txBox="1"/>
            <p:nvPr/>
          </p:nvSpPr>
          <p:spPr>
            <a:xfrm>
              <a:off x="2757972" y="3389709"/>
              <a:ext cx="1323300" cy="37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2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Were costs &amp; time correctly estimated?</a:t>
              </a:r>
              <a:endParaRPr b="0" i="0" sz="7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6" name="Google Shape;766;p61"/>
            <p:cNvSpPr/>
            <p:nvPr/>
          </p:nvSpPr>
          <p:spPr>
            <a:xfrm>
              <a:off x="2588897" y="4185177"/>
              <a:ext cx="1743957" cy="335201"/>
            </a:xfrm>
            <a:custGeom>
              <a:rect b="b" l="l" r="r" t="t"/>
              <a:pathLst>
                <a:path extrusionOk="0" h="21501" w="21599">
                  <a:moveTo>
                    <a:pt x="19887" y="21501"/>
                  </a:moveTo>
                  <a:cubicBezTo>
                    <a:pt x="19814" y="21501"/>
                    <a:pt x="19741" y="21402"/>
                    <a:pt x="19674" y="21205"/>
                  </a:cubicBezTo>
                  <a:cubicBezTo>
                    <a:pt x="19620" y="21050"/>
                    <a:pt x="19571" y="20839"/>
                    <a:pt x="19529" y="20581"/>
                  </a:cubicBezTo>
                  <a:cubicBezTo>
                    <a:pt x="19487" y="20323"/>
                    <a:pt x="19453" y="20021"/>
                    <a:pt x="19428" y="19688"/>
                  </a:cubicBezTo>
                  <a:cubicBezTo>
                    <a:pt x="19365" y="18847"/>
                    <a:pt x="19365" y="17874"/>
                    <a:pt x="19428" y="17032"/>
                  </a:cubicBezTo>
                  <a:cubicBezTo>
                    <a:pt x="19448" y="16772"/>
                    <a:pt x="19482" y="16498"/>
                    <a:pt x="19530" y="16167"/>
                  </a:cubicBezTo>
                  <a:cubicBezTo>
                    <a:pt x="19578" y="15836"/>
                    <a:pt x="19641" y="15448"/>
                    <a:pt x="19719" y="14964"/>
                  </a:cubicBezTo>
                  <a:lnTo>
                    <a:pt x="19892" y="13894"/>
                  </a:lnTo>
                  <a:lnTo>
                    <a:pt x="775" y="13894"/>
                  </a:lnTo>
                  <a:cubicBezTo>
                    <a:pt x="665" y="13894"/>
                    <a:pt x="576" y="13894"/>
                    <a:pt x="505" y="13871"/>
                  </a:cubicBezTo>
                  <a:cubicBezTo>
                    <a:pt x="433" y="13848"/>
                    <a:pt x="378" y="13802"/>
                    <a:pt x="334" y="13707"/>
                  </a:cubicBezTo>
                  <a:cubicBezTo>
                    <a:pt x="193" y="13390"/>
                    <a:pt x="81" y="12700"/>
                    <a:pt x="30" y="11826"/>
                  </a:cubicBezTo>
                  <a:cubicBezTo>
                    <a:pt x="10" y="11481"/>
                    <a:pt x="0" y="11117"/>
                    <a:pt x="0" y="10750"/>
                  </a:cubicBezTo>
                  <a:cubicBezTo>
                    <a:pt x="0" y="10386"/>
                    <a:pt x="10" y="10023"/>
                    <a:pt x="30" y="9680"/>
                  </a:cubicBezTo>
                  <a:cubicBezTo>
                    <a:pt x="81" y="8805"/>
                    <a:pt x="193" y="8116"/>
                    <a:pt x="334" y="7799"/>
                  </a:cubicBezTo>
                  <a:cubicBezTo>
                    <a:pt x="378" y="7704"/>
                    <a:pt x="433" y="7657"/>
                    <a:pt x="505" y="7634"/>
                  </a:cubicBezTo>
                  <a:cubicBezTo>
                    <a:pt x="576" y="7611"/>
                    <a:pt x="665" y="7612"/>
                    <a:pt x="775" y="7612"/>
                  </a:cubicBezTo>
                  <a:lnTo>
                    <a:pt x="19892" y="7612"/>
                  </a:lnTo>
                  <a:lnTo>
                    <a:pt x="19719" y="6541"/>
                  </a:lnTo>
                  <a:cubicBezTo>
                    <a:pt x="19641" y="6058"/>
                    <a:pt x="19578" y="5674"/>
                    <a:pt x="19530" y="5343"/>
                  </a:cubicBezTo>
                  <a:cubicBezTo>
                    <a:pt x="19482" y="5012"/>
                    <a:pt x="19448" y="4734"/>
                    <a:pt x="19428" y="4473"/>
                  </a:cubicBezTo>
                  <a:cubicBezTo>
                    <a:pt x="19364" y="3632"/>
                    <a:pt x="19364" y="2659"/>
                    <a:pt x="19428" y="1817"/>
                  </a:cubicBezTo>
                  <a:cubicBezTo>
                    <a:pt x="19453" y="1485"/>
                    <a:pt x="19488" y="1184"/>
                    <a:pt x="19529" y="924"/>
                  </a:cubicBezTo>
                  <a:cubicBezTo>
                    <a:pt x="19571" y="665"/>
                    <a:pt x="19620" y="451"/>
                    <a:pt x="19674" y="296"/>
                  </a:cubicBezTo>
                  <a:cubicBezTo>
                    <a:pt x="19809" y="-98"/>
                    <a:pt x="19966" y="-98"/>
                    <a:pt x="20102" y="296"/>
                  </a:cubicBezTo>
                  <a:cubicBezTo>
                    <a:pt x="20144" y="422"/>
                    <a:pt x="20189" y="630"/>
                    <a:pt x="20243" y="929"/>
                  </a:cubicBezTo>
                  <a:cubicBezTo>
                    <a:pt x="20296" y="1227"/>
                    <a:pt x="20358" y="1616"/>
                    <a:pt x="20436" y="2100"/>
                  </a:cubicBezTo>
                  <a:lnTo>
                    <a:pt x="21262" y="7215"/>
                  </a:lnTo>
                  <a:cubicBezTo>
                    <a:pt x="21340" y="7699"/>
                    <a:pt x="21403" y="8087"/>
                    <a:pt x="21451" y="8418"/>
                  </a:cubicBezTo>
                  <a:cubicBezTo>
                    <a:pt x="21499" y="8749"/>
                    <a:pt x="21533" y="9023"/>
                    <a:pt x="21553" y="9284"/>
                  </a:cubicBezTo>
                  <a:cubicBezTo>
                    <a:pt x="21570" y="9514"/>
                    <a:pt x="21582" y="9755"/>
                    <a:pt x="21590" y="10003"/>
                  </a:cubicBezTo>
                  <a:cubicBezTo>
                    <a:pt x="21597" y="10250"/>
                    <a:pt x="21600" y="10500"/>
                    <a:pt x="21598" y="10750"/>
                  </a:cubicBezTo>
                  <a:cubicBezTo>
                    <a:pt x="21600" y="11002"/>
                    <a:pt x="21597" y="11254"/>
                    <a:pt x="21590" y="11502"/>
                  </a:cubicBezTo>
                  <a:cubicBezTo>
                    <a:pt x="21582" y="11750"/>
                    <a:pt x="21570" y="11992"/>
                    <a:pt x="21553" y="12222"/>
                  </a:cubicBezTo>
                  <a:cubicBezTo>
                    <a:pt x="21533" y="12482"/>
                    <a:pt x="21499" y="12761"/>
                    <a:pt x="21451" y="13092"/>
                  </a:cubicBezTo>
                  <a:cubicBezTo>
                    <a:pt x="21403" y="13423"/>
                    <a:pt x="21340" y="13806"/>
                    <a:pt x="21262" y="14290"/>
                  </a:cubicBezTo>
                  <a:lnTo>
                    <a:pt x="20436" y="19406"/>
                  </a:lnTo>
                  <a:cubicBezTo>
                    <a:pt x="20358" y="19890"/>
                    <a:pt x="20296" y="20279"/>
                    <a:pt x="20243" y="20577"/>
                  </a:cubicBezTo>
                  <a:cubicBezTo>
                    <a:pt x="20189" y="20874"/>
                    <a:pt x="20144" y="21079"/>
                    <a:pt x="20102" y="21205"/>
                  </a:cubicBezTo>
                  <a:cubicBezTo>
                    <a:pt x="20035" y="21401"/>
                    <a:pt x="19961" y="21502"/>
                    <a:pt x="19887" y="21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7" name="Google Shape;767;p61"/>
            <p:cNvSpPr/>
            <p:nvPr/>
          </p:nvSpPr>
          <p:spPr>
            <a:xfrm>
              <a:off x="2743634" y="4039303"/>
              <a:ext cx="1351800" cy="627000"/>
            </a:xfrm>
            <a:prstGeom prst="roundRect">
              <a:avLst>
                <a:gd fmla="val 12115" name="adj"/>
              </a:avLst>
            </a:prstGeom>
            <a:solidFill>
              <a:srgbClr val="FFFFFF"/>
            </a:solidFill>
            <a:ln cap="flat" cmpd="sng" w="25400">
              <a:solidFill>
                <a:schemeClr val="accent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8" name="Google Shape;768;p61"/>
            <p:cNvSpPr txBox="1"/>
            <p:nvPr/>
          </p:nvSpPr>
          <p:spPr>
            <a:xfrm>
              <a:off x="2810373" y="4154726"/>
              <a:ext cx="1218300" cy="37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2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Was the plan implemented?</a:t>
              </a:r>
              <a:endParaRPr b="0" i="0" sz="7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9" name="Google Shape;769;p61"/>
            <p:cNvSpPr/>
            <p:nvPr/>
          </p:nvSpPr>
          <p:spPr>
            <a:xfrm>
              <a:off x="2588897" y="4971019"/>
              <a:ext cx="1743957" cy="335201"/>
            </a:xfrm>
            <a:custGeom>
              <a:rect b="b" l="l" r="r" t="t"/>
              <a:pathLst>
                <a:path extrusionOk="0" h="21501" w="21599">
                  <a:moveTo>
                    <a:pt x="19887" y="21501"/>
                  </a:moveTo>
                  <a:cubicBezTo>
                    <a:pt x="19814" y="21501"/>
                    <a:pt x="19741" y="21402"/>
                    <a:pt x="19674" y="21205"/>
                  </a:cubicBezTo>
                  <a:cubicBezTo>
                    <a:pt x="19620" y="21050"/>
                    <a:pt x="19571" y="20839"/>
                    <a:pt x="19529" y="20581"/>
                  </a:cubicBezTo>
                  <a:cubicBezTo>
                    <a:pt x="19487" y="20323"/>
                    <a:pt x="19453" y="20021"/>
                    <a:pt x="19428" y="19688"/>
                  </a:cubicBezTo>
                  <a:cubicBezTo>
                    <a:pt x="19365" y="18847"/>
                    <a:pt x="19365" y="17874"/>
                    <a:pt x="19428" y="17032"/>
                  </a:cubicBezTo>
                  <a:cubicBezTo>
                    <a:pt x="19448" y="16772"/>
                    <a:pt x="19482" y="16498"/>
                    <a:pt x="19530" y="16167"/>
                  </a:cubicBezTo>
                  <a:cubicBezTo>
                    <a:pt x="19578" y="15836"/>
                    <a:pt x="19641" y="15448"/>
                    <a:pt x="19719" y="14964"/>
                  </a:cubicBezTo>
                  <a:lnTo>
                    <a:pt x="19892" y="13894"/>
                  </a:lnTo>
                  <a:lnTo>
                    <a:pt x="775" y="13894"/>
                  </a:lnTo>
                  <a:cubicBezTo>
                    <a:pt x="665" y="13894"/>
                    <a:pt x="576" y="13894"/>
                    <a:pt x="505" y="13871"/>
                  </a:cubicBezTo>
                  <a:cubicBezTo>
                    <a:pt x="433" y="13848"/>
                    <a:pt x="378" y="13802"/>
                    <a:pt x="334" y="13707"/>
                  </a:cubicBezTo>
                  <a:cubicBezTo>
                    <a:pt x="193" y="13390"/>
                    <a:pt x="81" y="12700"/>
                    <a:pt x="30" y="11826"/>
                  </a:cubicBezTo>
                  <a:cubicBezTo>
                    <a:pt x="10" y="11481"/>
                    <a:pt x="0" y="11117"/>
                    <a:pt x="0" y="10750"/>
                  </a:cubicBezTo>
                  <a:cubicBezTo>
                    <a:pt x="0" y="10386"/>
                    <a:pt x="10" y="10023"/>
                    <a:pt x="30" y="9680"/>
                  </a:cubicBezTo>
                  <a:cubicBezTo>
                    <a:pt x="81" y="8805"/>
                    <a:pt x="193" y="8116"/>
                    <a:pt x="334" y="7799"/>
                  </a:cubicBezTo>
                  <a:cubicBezTo>
                    <a:pt x="378" y="7704"/>
                    <a:pt x="433" y="7657"/>
                    <a:pt x="505" y="7634"/>
                  </a:cubicBezTo>
                  <a:cubicBezTo>
                    <a:pt x="576" y="7611"/>
                    <a:pt x="665" y="7612"/>
                    <a:pt x="775" y="7612"/>
                  </a:cubicBezTo>
                  <a:lnTo>
                    <a:pt x="19892" y="7612"/>
                  </a:lnTo>
                  <a:lnTo>
                    <a:pt x="19719" y="6541"/>
                  </a:lnTo>
                  <a:cubicBezTo>
                    <a:pt x="19641" y="6058"/>
                    <a:pt x="19578" y="5674"/>
                    <a:pt x="19530" y="5343"/>
                  </a:cubicBezTo>
                  <a:cubicBezTo>
                    <a:pt x="19482" y="5012"/>
                    <a:pt x="19448" y="4734"/>
                    <a:pt x="19428" y="4473"/>
                  </a:cubicBezTo>
                  <a:cubicBezTo>
                    <a:pt x="19364" y="3632"/>
                    <a:pt x="19364" y="2659"/>
                    <a:pt x="19428" y="1817"/>
                  </a:cubicBezTo>
                  <a:cubicBezTo>
                    <a:pt x="19453" y="1485"/>
                    <a:pt x="19488" y="1184"/>
                    <a:pt x="19529" y="924"/>
                  </a:cubicBezTo>
                  <a:cubicBezTo>
                    <a:pt x="19571" y="665"/>
                    <a:pt x="19620" y="451"/>
                    <a:pt x="19674" y="296"/>
                  </a:cubicBezTo>
                  <a:cubicBezTo>
                    <a:pt x="19809" y="-98"/>
                    <a:pt x="19966" y="-98"/>
                    <a:pt x="20102" y="296"/>
                  </a:cubicBezTo>
                  <a:cubicBezTo>
                    <a:pt x="20144" y="422"/>
                    <a:pt x="20189" y="630"/>
                    <a:pt x="20243" y="929"/>
                  </a:cubicBezTo>
                  <a:cubicBezTo>
                    <a:pt x="20296" y="1227"/>
                    <a:pt x="20358" y="1616"/>
                    <a:pt x="20436" y="2100"/>
                  </a:cubicBezTo>
                  <a:lnTo>
                    <a:pt x="21262" y="7215"/>
                  </a:lnTo>
                  <a:cubicBezTo>
                    <a:pt x="21340" y="7699"/>
                    <a:pt x="21403" y="8087"/>
                    <a:pt x="21451" y="8418"/>
                  </a:cubicBezTo>
                  <a:cubicBezTo>
                    <a:pt x="21499" y="8749"/>
                    <a:pt x="21533" y="9023"/>
                    <a:pt x="21553" y="9284"/>
                  </a:cubicBezTo>
                  <a:cubicBezTo>
                    <a:pt x="21570" y="9514"/>
                    <a:pt x="21582" y="9755"/>
                    <a:pt x="21590" y="10003"/>
                  </a:cubicBezTo>
                  <a:cubicBezTo>
                    <a:pt x="21597" y="10250"/>
                    <a:pt x="21600" y="10500"/>
                    <a:pt x="21598" y="10750"/>
                  </a:cubicBezTo>
                  <a:cubicBezTo>
                    <a:pt x="21600" y="11002"/>
                    <a:pt x="21597" y="11254"/>
                    <a:pt x="21590" y="11502"/>
                  </a:cubicBezTo>
                  <a:cubicBezTo>
                    <a:pt x="21582" y="11750"/>
                    <a:pt x="21570" y="11992"/>
                    <a:pt x="21553" y="12222"/>
                  </a:cubicBezTo>
                  <a:cubicBezTo>
                    <a:pt x="21533" y="12482"/>
                    <a:pt x="21499" y="12761"/>
                    <a:pt x="21451" y="13092"/>
                  </a:cubicBezTo>
                  <a:cubicBezTo>
                    <a:pt x="21403" y="13423"/>
                    <a:pt x="21340" y="13806"/>
                    <a:pt x="21262" y="14290"/>
                  </a:cubicBezTo>
                  <a:lnTo>
                    <a:pt x="20436" y="19406"/>
                  </a:lnTo>
                  <a:cubicBezTo>
                    <a:pt x="20358" y="19890"/>
                    <a:pt x="20296" y="20279"/>
                    <a:pt x="20243" y="20577"/>
                  </a:cubicBezTo>
                  <a:cubicBezTo>
                    <a:pt x="20189" y="20874"/>
                    <a:pt x="20144" y="21079"/>
                    <a:pt x="20102" y="21205"/>
                  </a:cubicBezTo>
                  <a:cubicBezTo>
                    <a:pt x="20035" y="21401"/>
                    <a:pt x="19961" y="21502"/>
                    <a:pt x="19887" y="21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0" name="Google Shape;770;p61"/>
            <p:cNvSpPr/>
            <p:nvPr/>
          </p:nvSpPr>
          <p:spPr>
            <a:xfrm>
              <a:off x="2743634" y="4825146"/>
              <a:ext cx="1351800" cy="627000"/>
            </a:xfrm>
            <a:prstGeom prst="roundRect">
              <a:avLst>
                <a:gd fmla="val 12115" name="adj"/>
              </a:avLst>
            </a:prstGeom>
            <a:solidFill>
              <a:srgbClr val="FFFFFF"/>
            </a:solidFill>
            <a:ln cap="flat" cmpd="sng" w="25400">
              <a:solidFill>
                <a:schemeClr val="accent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1" name="Google Shape;771;p61"/>
            <p:cNvSpPr txBox="1"/>
            <p:nvPr/>
          </p:nvSpPr>
          <p:spPr>
            <a:xfrm>
              <a:off x="2810373" y="4940568"/>
              <a:ext cx="1218300" cy="37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2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Were the right partners selected?</a:t>
              </a:r>
              <a:endParaRPr b="0" i="0" sz="7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2" name="Google Shape;772;p61"/>
            <p:cNvSpPr/>
            <p:nvPr/>
          </p:nvSpPr>
          <p:spPr>
            <a:xfrm>
              <a:off x="4306836" y="1458322"/>
              <a:ext cx="1803519" cy="773861"/>
            </a:xfrm>
            <a:custGeom>
              <a:rect b="b" l="l" r="r" t="t"/>
              <a:pathLst>
                <a:path extrusionOk="0" h="21547" w="21579">
                  <a:moveTo>
                    <a:pt x="106" y="2385"/>
                  </a:moveTo>
                  <a:cubicBezTo>
                    <a:pt x="19" y="1981"/>
                    <a:pt x="-5" y="1412"/>
                    <a:pt x="43" y="913"/>
                  </a:cubicBezTo>
                  <a:cubicBezTo>
                    <a:pt x="97" y="361"/>
                    <a:pt x="228" y="-1"/>
                    <a:pt x="373" y="0"/>
                  </a:cubicBezTo>
                  <a:lnTo>
                    <a:pt x="19559" y="6"/>
                  </a:lnTo>
                  <a:cubicBezTo>
                    <a:pt x="19622" y="-12"/>
                    <a:pt x="19684" y="30"/>
                    <a:pt x="19742" y="129"/>
                  </a:cubicBezTo>
                  <a:cubicBezTo>
                    <a:pt x="19796" y="221"/>
                    <a:pt x="19844" y="361"/>
                    <a:pt x="19883" y="537"/>
                  </a:cubicBezTo>
                  <a:lnTo>
                    <a:pt x="21514" y="9784"/>
                  </a:lnTo>
                  <a:cubicBezTo>
                    <a:pt x="21556" y="10073"/>
                    <a:pt x="21579" y="10403"/>
                    <a:pt x="21579" y="10739"/>
                  </a:cubicBezTo>
                  <a:cubicBezTo>
                    <a:pt x="21580" y="11071"/>
                    <a:pt x="21559" y="11397"/>
                    <a:pt x="21519" y="11686"/>
                  </a:cubicBezTo>
                  <a:lnTo>
                    <a:pt x="19927" y="20744"/>
                  </a:lnTo>
                  <a:cubicBezTo>
                    <a:pt x="19889" y="20962"/>
                    <a:pt x="19840" y="21145"/>
                    <a:pt x="19783" y="21280"/>
                  </a:cubicBezTo>
                  <a:cubicBezTo>
                    <a:pt x="19721" y="21427"/>
                    <a:pt x="19652" y="21515"/>
                    <a:pt x="19581" y="21536"/>
                  </a:cubicBezTo>
                  <a:lnTo>
                    <a:pt x="365" y="21540"/>
                  </a:lnTo>
                  <a:cubicBezTo>
                    <a:pt x="246" y="21588"/>
                    <a:pt x="131" y="21374"/>
                    <a:pt x="62" y="20979"/>
                  </a:cubicBezTo>
                  <a:cubicBezTo>
                    <a:pt x="-10" y="20569"/>
                    <a:pt x="-20" y="20033"/>
                    <a:pt x="35" y="19584"/>
                  </a:cubicBezTo>
                  <a:lnTo>
                    <a:pt x="1411" y="11790"/>
                  </a:lnTo>
                  <a:cubicBezTo>
                    <a:pt x="1466" y="11487"/>
                    <a:pt x="1494" y="11118"/>
                    <a:pt x="1492" y="10741"/>
                  </a:cubicBezTo>
                  <a:cubicBezTo>
                    <a:pt x="1490" y="10437"/>
                    <a:pt x="1468" y="10140"/>
                    <a:pt x="1428" y="9884"/>
                  </a:cubicBezTo>
                  <a:lnTo>
                    <a:pt x="106" y="238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Helvetica Neue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3" name="Google Shape;773;p61"/>
            <p:cNvSpPr txBox="1"/>
            <p:nvPr/>
          </p:nvSpPr>
          <p:spPr>
            <a:xfrm>
              <a:off x="4585137" y="1588327"/>
              <a:ext cx="1296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Communicate results</a:t>
              </a:r>
              <a:endParaRPr b="0" i="0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4" name="Google Shape;774;p61"/>
            <p:cNvSpPr/>
            <p:nvPr/>
          </p:nvSpPr>
          <p:spPr>
            <a:xfrm>
              <a:off x="4365061" y="2613491"/>
              <a:ext cx="1743957" cy="335201"/>
            </a:xfrm>
            <a:custGeom>
              <a:rect b="b" l="l" r="r" t="t"/>
              <a:pathLst>
                <a:path extrusionOk="0" h="21501" w="21599">
                  <a:moveTo>
                    <a:pt x="19887" y="21501"/>
                  </a:moveTo>
                  <a:cubicBezTo>
                    <a:pt x="19814" y="21501"/>
                    <a:pt x="19741" y="21402"/>
                    <a:pt x="19674" y="21205"/>
                  </a:cubicBezTo>
                  <a:cubicBezTo>
                    <a:pt x="19620" y="21050"/>
                    <a:pt x="19571" y="20839"/>
                    <a:pt x="19529" y="20581"/>
                  </a:cubicBezTo>
                  <a:cubicBezTo>
                    <a:pt x="19487" y="20323"/>
                    <a:pt x="19453" y="20021"/>
                    <a:pt x="19428" y="19688"/>
                  </a:cubicBezTo>
                  <a:cubicBezTo>
                    <a:pt x="19365" y="18847"/>
                    <a:pt x="19365" y="17874"/>
                    <a:pt x="19428" y="17032"/>
                  </a:cubicBezTo>
                  <a:cubicBezTo>
                    <a:pt x="19448" y="16772"/>
                    <a:pt x="19482" y="16498"/>
                    <a:pt x="19530" y="16167"/>
                  </a:cubicBezTo>
                  <a:cubicBezTo>
                    <a:pt x="19578" y="15836"/>
                    <a:pt x="19641" y="15448"/>
                    <a:pt x="19719" y="14964"/>
                  </a:cubicBezTo>
                  <a:lnTo>
                    <a:pt x="19892" y="13894"/>
                  </a:lnTo>
                  <a:lnTo>
                    <a:pt x="775" y="13894"/>
                  </a:lnTo>
                  <a:cubicBezTo>
                    <a:pt x="665" y="13894"/>
                    <a:pt x="576" y="13894"/>
                    <a:pt x="505" y="13871"/>
                  </a:cubicBezTo>
                  <a:cubicBezTo>
                    <a:pt x="433" y="13848"/>
                    <a:pt x="378" y="13802"/>
                    <a:pt x="334" y="13707"/>
                  </a:cubicBezTo>
                  <a:cubicBezTo>
                    <a:pt x="193" y="13390"/>
                    <a:pt x="81" y="12700"/>
                    <a:pt x="30" y="11826"/>
                  </a:cubicBezTo>
                  <a:cubicBezTo>
                    <a:pt x="10" y="11481"/>
                    <a:pt x="0" y="11117"/>
                    <a:pt x="0" y="10750"/>
                  </a:cubicBezTo>
                  <a:cubicBezTo>
                    <a:pt x="0" y="10386"/>
                    <a:pt x="10" y="10023"/>
                    <a:pt x="30" y="9680"/>
                  </a:cubicBezTo>
                  <a:cubicBezTo>
                    <a:pt x="81" y="8805"/>
                    <a:pt x="193" y="8116"/>
                    <a:pt x="334" y="7799"/>
                  </a:cubicBezTo>
                  <a:cubicBezTo>
                    <a:pt x="378" y="7704"/>
                    <a:pt x="433" y="7657"/>
                    <a:pt x="505" y="7634"/>
                  </a:cubicBezTo>
                  <a:cubicBezTo>
                    <a:pt x="576" y="7611"/>
                    <a:pt x="665" y="7612"/>
                    <a:pt x="775" y="7612"/>
                  </a:cubicBezTo>
                  <a:lnTo>
                    <a:pt x="19892" y="7612"/>
                  </a:lnTo>
                  <a:lnTo>
                    <a:pt x="19719" y="6541"/>
                  </a:lnTo>
                  <a:cubicBezTo>
                    <a:pt x="19641" y="6058"/>
                    <a:pt x="19578" y="5674"/>
                    <a:pt x="19530" y="5343"/>
                  </a:cubicBezTo>
                  <a:cubicBezTo>
                    <a:pt x="19482" y="5012"/>
                    <a:pt x="19448" y="4734"/>
                    <a:pt x="19428" y="4473"/>
                  </a:cubicBezTo>
                  <a:cubicBezTo>
                    <a:pt x="19364" y="3632"/>
                    <a:pt x="19364" y="2659"/>
                    <a:pt x="19428" y="1817"/>
                  </a:cubicBezTo>
                  <a:cubicBezTo>
                    <a:pt x="19453" y="1485"/>
                    <a:pt x="19488" y="1184"/>
                    <a:pt x="19529" y="924"/>
                  </a:cubicBezTo>
                  <a:cubicBezTo>
                    <a:pt x="19571" y="665"/>
                    <a:pt x="19620" y="451"/>
                    <a:pt x="19674" y="296"/>
                  </a:cubicBezTo>
                  <a:cubicBezTo>
                    <a:pt x="19809" y="-98"/>
                    <a:pt x="19966" y="-98"/>
                    <a:pt x="20102" y="296"/>
                  </a:cubicBezTo>
                  <a:cubicBezTo>
                    <a:pt x="20144" y="422"/>
                    <a:pt x="20189" y="630"/>
                    <a:pt x="20243" y="929"/>
                  </a:cubicBezTo>
                  <a:cubicBezTo>
                    <a:pt x="20296" y="1227"/>
                    <a:pt x="20358" y="1616"/>
                    <a:pt x="20436" y="2100"/>
                  </a:cubicBezTo>
                  <a:lnTo>
                    <a:pt x="21262" y="7215"/>
                  </a:lnTo>
                  <a:cubicBezTo>
                    <a:pt x="21340" y="7699"/>
                    <a:pt x="21403" y="8087"/>
                    <a:pt x="21451" y="8418"/>
                  </a:cubicBezTo>
                  <a:cubicBezTo>
                    <a:pt x="21499" y="8749"/>
                    <a:pt x="21533" y="9023"/>
                    <a:pt x="21553" y="9284"/>
                  </a:cubicBezTo>
                  <a:cubicBezTo>
                    <a:pt x="21570" y="9514"/>
                    <a:pt x="21582" y="9755"/>
                    <a:pt x="21590" y="10003"/>
                  </a:cubicBezTo>
                  <a:cubicBezTo>
                    <a:pt x="21597" y="10250"/>
                    <a:pt x="21600" y="10500"/>
                    <a:pt x="21598" y="10750"/>
                  </a:cubicBezTo>
                  <a:cubicBezTo>
                    <a:pt x="21600" y="11002"/>
                    <a:pt x="21597" y="11254"/>
                    <a:pt x="21590" y="11502"/>
                  </a:cubicBezTo>
                  <a:cubicBezTo>
                    <a:pt x="21582" y="11750"/>
                    <a:pt x="21570" y="11992"/>
                    <a:pt x="21553" y="12222"/>
                  </a:cubicBezTo>
                  <a:cubicBezTo>
                    <a:pt x="21533" y="12482"/>
                    <a:pt x="21499" y="12761"/>
                    <a:pt x="21451" y="13092"/>
                  </a:cubicBezTo>
                  <a:cubicBezTo>
                    <a:pt x="21403" y="13423"/>
                    <a:pt x="21340" y="13806"/>
                    <a:pt x="21262" y="14290"/>
                  </a:cubicBezTo>
                  <a:lnTo>
                    <a:pt x="20436" y="19406"/>
                  </a:lnTo>
                  <a:cubicBezTo>
                    <a:pt x="20358" y="19890"/>
                    <a:pt x="20296" y="20279"/>
                    <a:pt x="20243" y="20577"/>
                  </a:cubicBezTo>
                  <a:cubicBezTo>
                    <a:pt x="20189" y="20874"/>
                    <a:pt x="20144" y="21079"/>
                    <a:pt x="20102" y="21205"/>
                  </a:cubicBezTo>
                  <a:cubicBezTo>
                    <a:pt x="20035" y="21401"/>
                    <a:pt x="19961" y="21502"/>
                    <a:pt x="19887" y="21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5" name="Google Shape;775;p61"/>
            <p:cNvSpPr/>
            <p:nvPr/>
          </p:nvSpPr>
          <p:spPr>
            <a:xfrm>
              <a:off x="4519797" y="2467617"/>
              <a:ext cx="1351800" cy="627000"/>
            </a:xfrm>
            <a:prstGeom prst="roundRect">
              <a:avLst>
                <a:gd fmla="val 12115" name="adj"/>
              </a:avLst>
            </a:prstGeom>
            <a:solidFill>
              <a:srgbClr val="FFFFFF"/>
            </a:solidFill>
            <a:ln cap="flat" cmpd="sng" w="25400">
              <a:solidFill>
                <a:schemeClr val="accent5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6" name="Google Shape;776;p61"/>
            <p:cNvSpPr txBox="1"/>
            <p:nvPr/>
          </p:nvSpPr>
          <p:spPr>
            <a:xfrm>
              <a:off x="4586536" y="2583040"/>
              <a:ext cx="1218300" cy="37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2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Publish results internally</a:t>
              </a:r>
              <a:endParaRPr b="0" i="0" sz="7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7" name="Google Shape;777;p61"/>
            <p:cNvSpPr/>
            <p:nvPr/>
          </p:nvSpPr>
          <p:spPr>
            <a:xfrm>
              <a:off x="6082999" y="1458322"/>
              <a:ext cx="1803519" cy="773861"/>
            </a:xfrm>
            <a:custGeom>
              <a:rect b="b" l="l" r="r" t="t"/>
              <a:pathLst>
                <a:path extrusionOk="0" h="21547" w="21579">
                  <a:moveTo>
                    <a:pt x="106" y="2385"/>
                  </a:moveTo>
                  <a:cubicBezTo>
                    <a:pt x="19" y="1981"/>
                    <a:pt x="-5" y="1412"/>
                    <a:pt x="43" y="913"/>
                  </a:cubicBezTo>
                  <a:cubicBezTo>
                    <a:pt x="97" y="361"/>
                    <a:pt x="228" y="-1"/>
                    <a:pt x="373" y="0"/>
                  </a:cubicBezTo>
                  <a:lnTo>
                    <a:pt x="19559" y="6"/>
                  </a:lnTo>
                  <a:cubicBezTo>
                    <a:pt x="19622" y="-12"/>
                    <a:pt x="19684" y="30"/>
                    <a:pt x="19742" y="129"/>
                  </a:cubicBezTo>
                  <a:cubicBezTo>
                    <a:pt x="19796" y="221"/>
                    <a:pt x="19844" y="361"/>
                    <a:pt x="19883" y="537"/>
                  </a:cubicBezTo>
                  <a:lnTo>
                    <a:pt x="21514" y="9784"/>
                  </a:lnTo>
                  <a:cubicBezTo>
                    <a:pt x="21556" y="10073"/>
                    <a:pt x="21579" y="10403"/>
                    <a:pt x="21579" y="10739"/>
                  </a:cubicBezTo>
                  <a:cubicBezTo>
                    <a:pt x="21580" y="11071"/>
                    <a:pt x="21559" y="11397"/>
                    <a:pt x="21519" y="11686"/>
                  </a:cubicBezTo>
                  <a:lnTo>
                    <a:pt x="19927" y="20744"/>
                  </a:lnTo>
                  <a:cubicBezTo>
                    <a:pt x="19889" y="20962"/>
                    <a:pt x="19840" y="21145"/>
                    <a:pt x="19783" y="21280"/>
                  </a:cubicBezTo>
                  <a:cubicBezTo>
                    <a:pt x="19721" y="21427"/>
                    <a:pt x="19652" y="21515"/>
                    <a:pt x="19581" y="21536"/>
                  </a:cubicBezTo>
                  <a:lnTo>
                    <a:pt x="365" y="21540"/>
                  </a:lnTo>
                  <a:cubicBezTo>
                    <a:pt x="246" y="21588"/>
                    <a:pt x="131" y="21374"/>
                    <a:pt x="62" y="20979"/>
                  </a:cubicBezTo>
                  <a:cubicBezTo>
                    <a:pt x="-10" y="20569"/>
                    <a:pt x="-20" y="20033"/>
                    <a:pt x="35" y="19584"/>
                  </a:cubicBezTo>
                  <a:lnTo>
                    <a:pt x="1411" y="11790"/>
                  </a:lnTo>
                  <a:cubicBezTo>
                    <a:pt x="1466" y="11487"/>
                    <a:pt x="1494" y="11118"/>
                    <a:pt x="1492" y="10741"/>
                  </a:cubicBezTo>
                  <a:cubicBezTo>
                    <a:pt x="1490" y="10437"/>
                    <a:pt x="1468" y="10140"/>
                    <a:pt x="1428" y="9884"/>
                  </a:cubicBezTo>
                  <a:lnTo>
                    <a:pt x="106" y="23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Helvetica Neue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8" name="Google Shape;778;p61"/>
            <p:cNvSpPr txBox="1"/>
            <p:nvPr/>
          </p:nvSpPr>
          <p:spPr>
            <a:xfrm>
              <a:off x="6361300" y="1588327"/>
              <a:ext cx="1296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Educate employees</a:t>
              </a:r>
              <a:endParaRPr b="0" i="0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9" name="Google Shape;779;p61"/>
            <p:cNvSpPr/>
            <p:nvPr/>
          </p:nvSpPr>
          <p:spPr>
            <a:xfrm>
              <a:off x="6141224" y="2613491"/>
              <a:ext cx="1743957" cy="335201"/>
            </a:xfrm>
            <a:custGeom>
              <a:rect b="b" l="l" r="r" t="t"/>
              <a:pathLst>
                <a:path extrusionOk="0" h="21501" w="21599">
                  <a:moveTo>
                    <a:pt x="19887" y="21501"/>
                  </a:moveTo>
                  <a:cubicBezTo>
                    <a:pt x="19814" y="21501"/>
                    <a:pt x="19741" y="21402"/>
                    <a:pt x="19674" y="21205"/>
                  </a:cubicBezTo>
                  <a:cubicBezTo>
                    <a:pt x="19620" y="21050"/>
                    <a:pt x="19571" y="20839"/>
                    <a:pt x="19529" y="20581"/>
                  </a:cubicBezTo>
                  <a:cubicBezTo>
                    <a:pt x="19487" y="20323"/>
                    <a:pt x="19453" y="20021"/>
                    <a:pt x="19428" y="19688"/>
                  </a:cubicBezTo>
                  <a:cubicBezTo>
                    <a:pt x="19365" y="18847"/>
                    <a:pt x="19365" y="17874"/>
                    <a:pt x="19428" y="17032"/>
                  </a:cubicBezTo>
                  <a:cubicBezTo>
                    <a:pt x="19448" y="16772"/>
                    <a:pt x="19482" y="16498"/>
                    <a:pt x="19530" y="16167"/>
                  </a:cubicBezTo>
                  <a:cubicBezTo>
                    <a:pt x="19578" y="15836"/>
                    <a:pt x="19641" y="15448"/>
                    <a:pt x="19719" y="14964"/>
                  </a:cubicBezTo>
                  <a:lnTo>
                    <a:pt x="19892" y="13894"/>
                  </a:lnTo>
                  <a:lnTo>
                    <a:pt x="775" y="13894"/>
                  </a:lnTo>
                  <a:cubicBezTo>
                    <a:pt x="665" y="13894"/>
                    <a:pt x="576" y="13894"/>
                    <a:pt x="505" y="13871"/>
                  </a:cubicBezTo>
                  <a:cubicBezTo>
                    <a:pt x="433" y="13848"/>
                    <a:pt x="378" y="13802"/>
                    <a:pt x="334" y="13707"/>
                  </a:cubicBezTo>
                  <a:cubicBezTo>
                    <a:pt x="193" y="13390"/>
                    <a:pt x="81" y="12700"/>
                    <a:pt x="30" y="11826"/>
                  </a:cubicBezTo>
                  <a:cubicBezTo>
                    <a:pt x="10" y="11481"/>
                    <a:pt x="0" y="11117"/>
                    <a:pt x="0" y="10750"/>
                  </a:cubicBezTo>
                  <a:cubicBezTo>
                    <a:pt x="0" y="10386"/>
                    <a:pt x="10" y="10023"/>
                    <a:pt x="30" y="9680"/>
                  </a:cubicBezTo>
                  <a:cubicBezTo>
                    <a:pt x="81" y="8805"/>
                    <a:pt x="193" y="8116"/>
                    <a:pt x="334" y="7799"/>
                  </a:cubicBezTo>
                  <a:cubicBezTo>
                    <a:pt x="378" y="7704"/>
                    <a:pt x="433" y="7657"/>
                    <a:pt x="505" y="7634"/>
                  </a:cubicBezTo>
                  <a:cubicBezTo>
                    <a:pt x="576" y="7611"/>
                    <a:pt x="665" y="7612"/>
                    <a:pt x="775" y="7612"/>
                  </a:cubicBezTo>
                  <a:lnTo>
                    <a:pt x="19892" y="7612"/>
                  </a:lnTo>
                  <a:lnTo>
                    <a:pt x="19719" y="6541"/>
                  </a:lnTo>
                  <a:cubicBezTo>
                    <a:pt x="19641" y="6058"/>
                    <a:pt x="19578" y="5674"/>
                    <a:pt x="19530" y="5343"/>
                  </a:cubicBezTo>
                  <a:cubicBezTo>
                    <a:pt x="19482" y="5012"/>
                    <a:pt x="19448" y="4734"/>
                    <a:pt x="19428" y="4473"/>
                  </a:cubicBezTo>
                  <a:cubicBezTo>
                    <a:pt x="19364" y="3632"/>
                    <a:pt x="19364" y="2659"/>
                    <a:pt x="19428" y="1817"/>
                  </a:cubicBezTo>
                  <a:cubicBezTo>
                    <a:pt x="19453" y="1485"/>
                    <a:pt x="19488" y="1184"/>
                    <a:pt x="19529" y="924"/>
                  </a:cubicBezTo>
                  <a:cubicBezTo>
                    <a:pt x="19571" y="665"/>
                    <a:pt x="19620" y="451"/>
                    <a:pt x="19674" y="296"/>
                  </a:cubicBezTo>
                  <a:cubicBezTo>
                    <a:pt x="19809" y="-98"/>
                    <a:pt x="19966" y="-98"/>
                    <a:pt x="20102" y="296"/>
                  </a:cubicBezTo>
                  <a:cubicBezTo>
                    <a:pt x="20144" y="422"/>
                    <a:pt x="20189" y="630"/>
                    <a:pt x="20243" y="929"/>
                  </a:cubicBezTo>
                  <a:cubicBezTo>
                    <a:pt x="20296" y="1227"/>
                    <a:pt x="20358" y="1616"/>
                    <a:pt x="20436" y="2100"/>
                  </a:cubicBezTo>
                  <a:lnTo>
                    <a:pt x="21262" y="7215"/>
                  </a:lnTo>
                  <a:cubicBezTo>
                    <a:pt x="21340" y="7699"/>
                    <a:pt x="21403" y="8087"/>
                    <a:pt x="21451" y="8418"/>
                  </a:cubicBezTo>
                  <a:cubicBezTo>
                    <a:pt x="21499" y="8749"/>
                    <a:pt x="21533" y="9023"/>
                    <a:pt x="21553" y="9284"/>
                  </a:cubicBezTo>
                  <a:cubicBezTo>
                    <a:pt x="21570" y="9514"/>
                    <a:pt x="21582" y="9755"/>
                    <a:pt x="21590" y="10003"/>
                  </a:cubicBezTo>
                  <a:cubicBezTo>
                    <a:pt x="21597" y="10250"/>
                    <a:pt x="21600" y="10500"/>
                    <a:pt x="21598" y="10750"/>
                  </a:cubicBezTo>
                  <a:cubicBezTo>
                    <a:pt x="21600" y="11002"/>
                    <a:pt x="21597" y="11254"/>
                    <a:pt x="21590" y="11502"/>
                  </a:cubicBezTo>
                  <a:cubicBezTo>
                    <a:pt x="21582" y="11750"/>
                    <a:pt x="21570" y="11992"/>
                    <a:pt x="21553" y="12222"/>
                  </a:cubicBezTo>
                  <a:cubicBezTo>
                    <a:pt x="21533" y="12482"/>
                    <a:pt x="21499" y="12761"/>
                    <a:pt x="21451" y="13092"/>
                  </a:cubicBezTo>
                  <a:cubicBezTo>
                    <a:pt x="21403" y="13423"/>
                    <a:pt x="21340" y="13806"/>
                    <a:pt x="21262" y="14290"/>
                  </a:cubicBezTo>
                  <a:lnTo>
                    <a:pt x="20436" y="19406"/>
                  </a:lnTo>
                  <a:cubicBezTo>
                    <a:pt x="20358" y="19890"/>
                    <a:pt x="20296" y="20279"/>
                    <a:pt x="20243" y="20577"/>
                  </a:cubicBezTo>
                  <a:cubicBezTo>
                    <a:pt x="20189" y="20874"/>
                    <a:pt x="20144" y="21079"/>
                    <a:pt x="20102" y="21205"/>
                  </a:cubicBezTo>
                  <a:cubicBezTo>
                    <a:pt x="20035" y="21401"/>
                    <a:pt x="19961" y="21502"/>
                    <a:pt x="19887" y="21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0" name="Google Shape;780;p61"/>
            <p:cNvSpPr/>
            <p:nvPr/>
          </p:nvSpPr>
          <p:spPr>
            <a:xfrm>
              <a:off x="6295961" y="2467617"/>
              <a:ext cx="1351800" cy="627000"/>
            </a:xfrm>
            <a:prstGeom prst="roundRect">
              <a:avLst>
                <a:gd fmla="val 12115" name="adj"/>
              </a:avLst>
            </a:prstGeom>
            <a:solidFill>
              <a:srgbClr val="FFFFFF"/>
            </a:solidFill>
            <a:ln cap="flat" cmpd="sng" w="25400">
              <a:solidFill>
                <a:schemeClr val="accen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1" name="Google Shape;781;p61"/>
            <p:cNvSpPr txBox="1"/>
            <p:nvPr/>
          </p:nvSpPr>
          <p:spPr>
            <a:xfrm>
              <a:off x="6497122" y="2583040"/>
              <a:ext cx="987300" cy="37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2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Train relevant team members</a:t>
              </a:r>
              <a:endParaRPr b="0" i="0" sz="7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2" name="Google Shape;782;p61"/>
            <p:cNvSpPr/>
            <p:nvPr/>
          </p:nvSpPr>
          <p:spPr>
            <a:xfrm>
              <a:off x="7859162" y="1458322"/>
              <a:ext cx="1803519" cy="773861"/>
            </a:xfrm>
            <a:custGeom>
              <a:rect b="b" l="l" r="r" t="t"/>
              <a:pathLst>
                <a:path extrusionOk="0" h="21547" w="21579">
                  <a:moveTo>
                    <a:pt x="106" y="2385"/>
                  </a:moveTo>
                  <a:cubicBezTo>
                    <a:pt x="19" y="1981"/>
                    <a:pt x="-5" y="1412"/>
                    <a:pt x="43" y="913"/>
                  </a:cubicBezTo>
                  <a:cubicBezTo>
                    <a:pt x="97" y="361"/>
                    <a:pt x="228" y="-1"/>
                    <a:pt x="373" y="0"/>
                  </a:cubicBezTo>
                  <a:lnTo>
                    <a:pt x="19559" y="6"/>
                  </a:lnTo>
                  <a:cubicBezTo>
                    <a:pt x="19622" y="-12"/>
                    <a:pt x="19684" y="30"/>
                    <a:pt x="19742" y="129"/>
                  </a:cubicBezTo>
                  <a:cubicBezTo>
                    <a:pt x="19796" y="221"/>
                    <a:pt x="19844" y="361"/>
                    <a:pt x="19883" y="537"/>
                  </a:cubicBezTo>
                  <a:lnTo>
                    <a:pt x="21514" y="9784"/>
                  </a:lnTo>
                  <a:cubicBezTo>
                    <a:pt x="21556" y="10073"/>
                    <a:pt x="21579" y="10403"/>
                    <a:pt x="21579" y="10739"/>
                  </a:cubicBezTo>
                  <a:cubicBezTo>
                    <a:pt x="21580" y="11071"/>
                    <a:pt x="21559" y="11397"/>
                    <a:pt x="21519" y="11686"/>
                  </a:cubicBezTo>
                  <a:lnTo>
                    <a:pt x="19927" y="20744"/>
                  </a:lnTo>
                  <a:cubicBezTo>
                    <a:pt x="19889" y="20962"/>
                    <a:pt x="19840" y="21145"/>
                    <a:pt x="19783" y="21280"/>
                  </a:cubicBezTo>
                  <a:cubicBezTo>
                    <a:pt x="19721" y="21427"/>
                    <a:pt x="19652" y="21515"/>
                    <a:pt x="19581" y="21536"/>
                  </a:cubicBezTo>
                  <a:lnTo>
                    <a:pt x="365" y="21540"/>
                  </a:lnTo>
                  <a:cubicBezTo>
                    <a:pt x="246" y="21588"/>
                    <a:pt x="131" y="21374"/>
                    <a:pt x="62" y="20979"/>
                  </a:cubicBezTo>
                  <a:cubicBezTo>
                    <a:pt x="-10" y="20569"/>
                    <a:pt x="-20" y="20033"/>
                    <a:pt x="35" y="19584"/>
                  </a:cubicBezTo>
                  <a:lnTo>
                    <a:pt x="1411" y="11790"/>
                  </a:lnTo>
                  <a:cubicBezTo>
                    <a:pt x="1466" y="11487"/>
                    <a:pt x="1494" y="11118"/>
                    <a:pt x="1492" y="10741"/>
                  </a:cubicBezTo>
                  <a:cubicBezTo>
                    <a:pt x="1490" y="10437"/>
                    <a:pt x="1468" y="10140"/>
                    <a:pt x="1428" y="9884"/>
                  </a:cubicBezTo>
                  <a:lnTo>
                    <a:pt x="106" y="23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Helvetica Neue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3" name="Google Shape;783;p61"/>
            <p:cNvSpPr txBox="1"/>
            <p:nvPr/>
          </p:nvSpPr>
          <p:spPr>
            <a:xfrm>
              <a:off x="8258168" y="1588327"/>
              <a:ext cx="1099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Build database and network</a:t>
              </a:r>
              <a:endParaRPr b="0" i="0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4" name="Google Shape;784;p61"/>
            <p:cNvSpPr/>
            <p:nvPr/>
          </p:nvSpPr>
          <p:spPr>
            <a:xfrm>
              <a:off x="7917387" y="2613491"/>
              <a:ext cx="1743957" cy="335201"/>
            </a:xfrm>
            <a:custGeom>
              <a:rect b="b" l="l" r="r" t="t"/>
              <a:pathLst>
                <a:path extrusionOk="0" h="21501" w="21599">
                  <a:moveTo>
                    <a:pt x="19887" y="21501"/>
                  </a:moveTo>
                  <a:cubicBezTo>
                    <a:pt x="19814" y="21501"/>
                    <a:pt x="19741" y="21402"/>
                    <a:pt x="19674" y="21205"/>
                  </a:cubicBezTo>
                  <a:cubicBezTo>
                    <a:pt x="19620" y="21050"/>
                    <a:pt x="19571" y="20839"/>
                    <a:pt x="19529" y="20581"/>
                  </a:cubicBezTo>
                  <a:cubicBezTo>
                    <a:pt x="19487" y="20323"/>
                    <a:pt x="19453" y="20021"/>
                    <a:pt x="19428" y="19688"/>
                  </a:cubicBezTo>
                  <a:cubicBezTo>
                    <a:pt x="19365" y="18847"/>
                    <a:pt x="19365" y="17874"/>
                    <a:pt x="19428" y="17032"/>
                  </a:cubicBezTo>
                  <a:cubicBezTo>
                    <a:pt x="19448" y="16772"/>
                    <a:pt x="19482" y="16498"/>
                    <a:pt x="19530" y="16167"/>
                  </a:cubicBezTo>
                  <a:cubicBezTo>
                    <a:pt x="19578" y="15836"/>
                    <a:pt x="19641" y="15448"/>
                    <a:pt x="19719" y="14964"/>
                  </a:cubicBezTo>
                  <a:lnTo>
                    <a:pt x="19892" y="13894"/>
                  </a:lnTo>
                  <a:lnTo>
                    <a:pt x="775" y="13894"/>
                  </a:lnTo>
                  <a:cubicBezTo>
                    <a:pt x="665" y="13894"/>
                    <a:pt x="576" y="13894"/>
                    <a:pt x="505" y="13871"/>
                  </a:cubicBezTo>
                  <a:cubicBezTo>
                    <a:pt x="433" y="13848"/>
                    <a:pt x="378" y="13802"/>
                    <a:pt x="334" y="13707"/>
                  </a:cubicBezTo>
                  <a:cubicBezTo>
                    <a:pt x="193" y="13390"/>
                    <a:pt x="81" y="12700"/>
                    <a:pt x="30" y="11826"/>
                  </a:cubicBezTo>
                  <a:cubicBezTo>
                    <a:pt x="10" y="11481"/>
                    <a:pt x="0" y="11117"/>
                    <a:pt x="0" y="10750"/>
                  </a:cubicBezTo>
                  <a:cubicBezTo>
                    <a:pt x="0" y="10386"/>
                    <a:pt x="10" y="10023"/>
                    <a:pt x="30" y="9680"/>
                  </a:cubicBezTo>
                  <a:cubicBezTo>
                    <a:pt x="81" y="8805"/>
                    <a:pt x="193" y="8116"/>
                    <a:pt x="334" y="7799"/>
                  </a:cubicBezTo>
                  <a:cubicBezTo>
                    <a:pt x="378" y="7704"/>
                    <a:pt x="433" y="7657"/>
                    <a:pt x="505" y="7634"/>
                  </a:cubicBezTo>
                  <a:cubicBezTo>
                    <a:pt x="576" y="7611"/>
                    <a:pt x="665" y="7612"/>
                    <a:pt x="775" y="7612"/>
                  </a:cubicBezTo>
                  <a:lnTo>
                    <a:pt x="19892" y="7612"/>
                  </a:lnTo>
                  <a:lnTo>
                    <a:pt x="19719" y="6541"/>
                  </a:lnTo>
                  <a:cubicBezTo>
                    <a:pt x="19641" y="6058"/>
                    <a:pt x="19578" y="5674"/>
                    <a:pt x="19530" y="5343"/>
                  </a:cubicBezTo>
                  <a:cubicBezTo>
                    <a:pt x="19482" y="5012"/>
                    <a:pt x="19448" y="4734"/>
                    <a:pt x="19428" y="4473"/>
                  </a:cubicBezTo>
                  <a:cubicBezTo>
                    <a:pt x="19364" y="3632"/>
                    <a:pt x="19364" y="2659"/>
                    <a:pt x="19428" y="1817"/>
                  </a:cubicBezTo>
                  <a:cubicBezTo>
                    <a:pt x="19453" y="1485"/>
                    <a:pt x="19488" y="1184"/>
                    <a:pt x="19529" y="924"/>
                  </a:cubicBezTo>
                  <a:cubicBezTo>
                    <a:pt x="19571" y="665"/>
                    <a:pt x="19620" y="451"/>
                    <a:pt x="19674" y="296"/>
                  </a:cubicBezTo>
                  <a:cubicBezTo>
                    <a:pt x="19809" y="-98"/>
                    <a:pt x="19966" y="-98"/>
                    <a:pt x="20102" y="296"/>
                  </a:cubicBezTo>
                  <a:cubicBezTo>
                    <a:pt x="20144" y="422"/>
                    <a:pt x="20189" y="630"/>
                    <a:pt x="20243" y="929"/>
                  </a:cubicBezTo>
                  <a:cubicBezTo>
                    <a:pt x="20296" y="1227"/>
                    <a:pt x="20358" y="1616"/>
                    <a:pt x="20436" y="2100"/>
                  </a:cubicBezTo>
                  <a:lnTo>
                    <a:pt x="21262" y="7215"/>
                  </a:lnTo>
                  <a:cubicBezTo>
                    <a:pt x="21340" y="7699"/>
                    <a:pt x="21403" y="8087"/>
                    <a:pt x="21451" y="8418"/>
                  </a:cubicBezTo>
                  <a:cubicBezTo>
                    <a:pt x="21499" y="8749"/>
                    <a:pt x="21533" y="9023"/>
                    <a:pt x="21553" y="9284"/>
                  </a:cubicBezTo>
                  <a:cubicBezTo>
                    <a:pt x="21570" y="9514"/>
                    <a:pt x="21582" y="9755"/>
                    <a:pt x="21590" y="10003"/>
                  </a:cubicBezTo>
                  <a:cubicBezTo>
                    <a:pt x="21597" y="10250"/>
                    <a:pt x="21600" y="10500"/>
                    <a:pt x="21598" y="10750"/>
                  </a:cubicBezTo>
                  <a:cubicBezTo>
                    <a:pt x="21600" y="11002"/>
                    <a:pt x="21597" y="11254"/>
                    <a:pt x="21590" y="11502"/>
                  </a:cubicBezTo>
                  <a:cubicBezTo>
                    <a:pt x="21582" y="11750"/>
                    <a:pt x="21570" y="11992"/>
                    <a:pt x="21553" y="12222"/>
                  </a:cubicBezTo>
                  <a:cubicBezTo>
                    <a:pt x="21533" y="12482"/>
                    <a:pt x="21499" y="12761"/>
                    <a:pt x="21451" y="13092"/>
                  </a:cubicBezTo>
                  <a:cubicBezTo>
                    <a:pt x="21403" y="13423"/>
                    <a:pt x="21340" y="13806"/>
                    <a:pt x="21262" y="14290"/>
                  </a:cubicBezTo>
                  <a:lnTo>
                    <a:pt x="20436" y="19406"/>
                  </a:lnTo>
                  <a:cubicBezTo>
                    <a:pt x="20358" y="19890"/>
                    <a:pt x="20296" y="20279"/>
                    <a:pt x="20243" y="20577"/>
                  </a:cubicBezTo>
                  <a:cubicBezTo>
                    <a:pt x="20189" y="20874"/>
                    <a:pt x="20144" y="21079"/>
                    <a:pt x="20102" y="21205"/>
                  </a:cubicBezTo>
                  <a:cubicBezTo>
                    <a:pt x="20035" y="21401"/>
                    <a:pt x="19961" y="21502"/>
                    <a:pt x="19887" y="21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5" name="Google Shape;785;p61"/>
            <p:cNvSpPr/>
            <p:nvPr/>
          </p:nvSpPr>
          <p:spPr>
            <a:xfrm>
              <a:off x="8072124" y="2467617"/>
              <a:ext cx="1351800" cy="627000"/>
            </a:xfrm>
            <a:prstGeom prst="roundRect">
              <a:avLst>
                <a:gd fmla="val 12115" name="adj"/>
              </a:avLst>
            </a:prstGeom>
            <a:solidFill>
              <a:srgbClr val="FFFFFF"/>
            </a:solidFill>
            <a:ln cap="flat" cmpd="sng" w="25400">
              <a:solidFill>
                <a:schemeClr val="accent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6" name="Google Shape;786;p61"/>
            <p:cNvSpPr txBox="1"/>
            <p:nvPr/>
          </p:nvSpPr>
          <p:spPr>
            <a:xfrm>
              <a:off x="8138862" y="2670980"/>
              <a:ext cx="12183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2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Case studies</a:t>
              </a:r>
              <a:endParaRPr b="0" i="0" sz="7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7" name="Google Shape;787;p61"/>
            <p:cNvSpPr/>
            <p:nvPr/>
          </p:nvSpPr>
          <p:spPr>
            <a:xfrm>
              <a:off x="7917387" y="3399335"/>
              <a:ext cx="1743957" cy="335201"/>
            </a:xfrm>
            <a:custGeom>
              <a:rect b="b" l="l" r="r" t="t"/>
              <a:pathLst>
                <a:path extrusionOk="0" h="21501" w="21599">
                  <a:moveTo>
                    <a:pt x="19887" y="21501"/>
                  </a:moveTo>
                  <a:cubicBezTo>
                    <a:pt x="19814" y="21501"/>
                    <a:pt x="19741" y="21402"/>
                    <a:pt x="19674" y="21205"/>
                  </a:cubicBezTo>
                  <a:cubicBezTo>
                    <a:pt x="19620" y="21050"/>
                    <a:pt x="19571" y="20839"/>
                    <a:pt x="19529" y="20581"/>
                  </a:cubicBezTo>
                  <a:cubicBezTo>
                    <a:pt x="19487" y="20323"/>
                    <a:pt x="19453" y="20021"/>
                    <a:pt x="19428" y="19688"/>
                  </a:cubicBezTo>
                  <a:cubicBezTo>
                    <a:pt x="19365" y="18847"/>
                    <a:pt x="19365" y="17874"/>
                    <a:pt x="19428" y="17032"/>
                  </a:cubicBezTo>
                  <a:cubicBezTo>
                    <a:pt x="19448" y="16772"/>
                    <a:pt x="19482" y="16498"/>
                    <a:pt x="19530" y="16167"/>
                  </a:cubicBezTo>
                  <a:cubicBezTo>
                    <a:pt x="19578" y="15836"/>
                    <a:pt x="19641" y="15448"/>
                    <a:pt x="19719" y="14964"/>
                  </a:cubicBezTo>
                  <a:lnTo>
                    <a:pt x="19892" y="13894"/>
                  </a:lnTo>
                  <a:lnTo>
                    <a:pt x="775" y="13894"/>
                  </a:lnTo>
                  <a:cubicBezTo>
                    <a:pt x="665" y="13894"/>
                    <a:pt x="576" y="13894"/>
                    <a:pt x="505" y="13871"/>
                  </a:cubicBezTo>
                  <a:cubicBezTo>
                    <a:pt x="433" y="13848"/>
                    <a:pt x="378" y="13802"/>
                    <a:pt x="334" y="13707"/>
                  </a:cubicBezTo>
                  <a:cubicBezTo>
                    <a:pt x="193" y="13390"/>
                    <a:pt x="81" y="12700"/>
                    <a:pt x="30" y="11826"/>
                  </a:cubicBezTo>
                  <a:cubicBezTo>
                    <a:pt x="10" y="11481"/>
                    <a:pt x="0" y="11117"/>
                    <a:pt x="0" y="10750"/>
                  </a:cubicBezTo>
                  <a:cubicBezTo>
                    <a:pt x="0" y="10386"/>
                    <a:pt x="10" y="10023"/>
                    <a:pt x="30" y="9680"/>
                  </a:cubicBezTo>
                  <a:cubicBezTo>
                    <a:pt x="81" y="8805"/>
                    <a:pt x="193" y="8116"/>
                    <a:pt x="334" y="7799"/>
                  </a:cubicBezTo>
                  <a:cubicBezTo>
                    <a:pt x="378" y="7704"/>
                    <a:pt x="433" y="7657"/>
                    <a:pt x="505" y="7634"/>
                  </a:cubicBezTo>
                  <a:cubicBezTo>
                    <a:pt x="576" y="7611"/>
                    <a:pt x="665" y="7612"/>
                    <a:pt x="775" y="7612"/>
                  </a:cubicBezTo>
                  <a:lnTo>
                    <a:pt x="19892" y="7612"/>
                  </a:lnTo>
                  <a:lnTo>
                    <a:pt x="19719" y="6541"/>
                  </a:lnTo>
                  <a:cubicBezTo>
                    <a:pt x="19641" y="6058"/>
                    <a:pt x="19578" y="5674"/>
                    <a:pt x="19530" y="5343"/>
                  </a:cubicBezTo>
                  <a:cubicBezTo>
                    <a:pt x="19482" y="5012"/>
                    <a:pt x="19448" y="4734"/>
                    <a:pt x="19428" y="4473"/>
                  </a:cubicBezTo>
                  <a:cubicBezTo>
                    <a:pt x="19364" y="3632"/>
                    <a:pt x="19364" y="2659"/>
                    <a:pt x="19428" y="1817"/>
                  </a:cubicBezTo>
                  <a:cubicBezTo>
                    <a:pt x="19453" y="1485"/>
                    <a:pt x="19488" y="1184"/>
                    <a:pt x="19529" y="924"/>
                  </a:cubicBezTo>
                  <a:cubicBezTo>
                    <a:pt x="19571" y="665"/>
                    <a:pt x="19620" y="451"/>
                    <a:pt x="19674" y="296"/>
                  </a:cubicBezTo>
                  <a:cubicBezTo>
                    <a:pt x="19809" y="-98"/>
                    <a:pt x="19966" y="-98"/>
                    <a:pt x="20102" y="296"/>
                  </a:cubicBezTo>
                  <a:cubicBezTo>
                    <a:pt x="20144" y="422"/>
                    <a:pt x="20189" y="630"/>
                    <a:pt x="20243" y="929"/>
                  </a:cubicBezTo>
                  <a:cubicBezTo>
                    <a:pt x="20296" y="1227"/>
                    <a:pt x="20358" y="1616"/>
                    <a:pt x="20436" y="2100"/>
                  </a:cubicBezTo>
                  <a:lnTo>
                    <a:pt x="21262" y="7215"/>
                  </a:lnTo>
                  <a:cubicBezTo>
                    <a:pt x="21340" y="7699"/>
                    <a:pt x="21403" y="8087"/>
                    <a:pt x="21451" y="8418"/>
                  </a:cubicBezTo>
                  <a:cubicBezTo>
                    <a:pt x="21499" y="8749"/>
                    <a:pt x="21533" y="9023"/>
                    <a:pt x="21553" y="9284"/>
                  </a:cubicBezTo>
                  <a:cubicBezTo>
                    <a:pt x="21570" y="9514"/>
                    <a:pt x="21582" y="9755"/>
                    <a:pt x="21590" y="10003"/>
                  </a:cubicBezTo>
                  <a:cubicBezTo>
                    <a:pt x="21597" y="10250"/>
                    <a:pt x="21600" y="10500"/>
                    <a:pt x="21598" y="10750"/>
                  </a:cubicBezTo>
                  <a:cubicBezTo>
                    <a:pt x="21600" y="11002"/>
                    <a:pt x="21597" y="11254"/>
                    <a:pt x="21590" y="11502"/>
                  </a:cubicBezTo>
                  <a:cubicBezTo>
                    <a:pt x="21582" y="11750"/>
                    <a:pt x="21570" y="11992"/>
                    <a:pt x="21553" y="12222"/>
                  </a:cubicBezTo>
                  <a:cubicBezTo>
                    <a:pt x="21533" y="12482"/>
                    <a:pt x="21499" y="12761"/>
                    <a:pt x="21451" y="13092"/>
                  </a:cubicBezTo>
                  <a:cubicBezTo>
                    <a:pt x="21403" y="13423"/>
                    <a:pt x="21340" y="13806"/>
                    <a:pt x="21262" y="14290"/>
                  </a:cubicBezTo>
                  <a:lnTo>
                    <a:pt x="20436" y="19406"/>
                  </a:lnTo>
                  <a:cubicBezTo>
                    <a:pt x="20358" y="19890"/>
                    <a:pt x="20296" y="20279"/>
                    <a:pt x="20243" y="20577"/>
                  </a:cubicBezTo>
                  <a:cubicBezTo>
                    <a:pt x="20189" y="20874"/>
                    <a:pt x="20144" y="21079"/>
                    <a:pt x="20102" y="21205"/>
                  </a:cubicBezTo>
                  <a:cubicBezTo>
                    <a:pt x="20035" y="21401"/>
                    <a:pt x="19961" y="21502"/>
                    <a:pt x="19887" y="21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8" name="Google Shape;788;p61"/>
            <p:cNvSpPr/>
            <p:nvPr/>
          </p:nvSpPr>
          <p:spPr>
            <a:xfrm>
              <a:off x="8072124" y="3253460"/>
              <a:ext cx="1351800" cy="627000"/>
            </a:xfrm>
            <a:prstGeom prst="roundRect">
              <a:avLst>
                <a:gd fmla="val 12115" name="adj"/>
              </a:avLst>
            </a:prstGeom>
            <a:solidFill>
              <a:srgbClr val="FFFFFF"/>
            </a:solidFill>
            <a:ln cap="flat" cmpd="sng" w="25400">
              <a:solidFill>
                <a:schemeClr val="accent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9" name="Google Shape;789;p61"/>
            <p:cNvSpPr txBox="1"/>
            <p:nvPr/>
          </p:nvSpPr>
          <p:spPr>
            <a:xfrm>
              <a:off x="8138862" y="3368879"/>
              <a:ext cx="1218300" cy="37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2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Measure performance</a:t>
              </a:r>
              <a:endParaRPr b="0" i="0" sz="7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0" name="Google Shape;790;p61"/>
            <p:cNvSpPr/>
            <p:nvPr/>
          </p:nvSpPr>
          <p:spPr>
            <a:xfrm>
              <a:off x="7917387" y="4185177"/>
              <a:ext cx="1743957" cy="335201"/>
            </a:xfrm>
            <a:custGeom>
              <a:rect b="b" l="l" r="r" t="t"/>
              <a:pathLst>
                <a:path extrusionOk="0" h="21501" w="21599">
                  <a:moveTo>
                    <a:pt x="19887" y="21501"/>
                  </a:moveTo>
                  <a:cubicBezTo>
                    <a:pt x="19814" y="21501"/>
                    <a:pt x="19741" y="21402"/>
                    <a:pt x="19674" y="21205"/>
                  </a:cubicBezTo>
                  <a:cubicBezTo>
                    <a:pt x="19620" y="21050"/>
                    <a:pt x="19571" y="20839"/>
                    <a:pt x="19529" y="20581"/>
                  </a:cubicBezTo>
                  <a:cubicBezTo>
                    <a:pt x="19487" y="20323"/>
                    <a:pt x="19453" y="20021"/>
                    <a:pt x="19428" y="19688"/>
                  </a:cubicBezTo>
                  <a:cubicBezTo>
                    <a:pt x="19365" y="18847"/>
                    <a:pt x="19365" y="17874"/>
                    <a:pt x="19428" y="17032"/>
                  </a:cubicBezTo>
                  <a:cubicBezTo>
                    <a:pt x="19448" y="16772"/>
                    <a:pt x="19482" y="16498"/>
                    <a:pt x="19530" y="16167"/>
                  </a:cubicBezTo>
                  <a:cubicBezTo>
                    <a:pt x="19578" y="15836"/>
                    <a:pt x="19641" y="15448"/>
                    <a:pt x="19719" y="14964"/>
                  </a:cubicBezTo>
                  <a:lnTo>
                    <a:pt x="19892" y="13894"/>
                  </a:lnTo>
                  <a:lnTo>
                    <a:pt x="775" y="13894"/>
                  </a:lnTo>
                  <a:cubicBezTo>
                    <a:pt x="665" y="13894"/>
                    <a:pt x="576" y="13894"/>
                    <a:pt x="505" y="13871"/>
                  </a:cubicBezTo>
                  <a:cubicBezTo>
                    <a:pt x="433" y="13848"/>
                    <a:pt x="378" y="13802"/>
                    <a:pt x="334" y="13707"/>
                  </a:cubicBezTo>
                  <a:cubicBezTo>
                    <a:pt x="193" y="13390"/>
                    <a:pt x="81" y="12700"/>
                    <a:pt x="30" y="11826"/>
                  </a:cubicBezTo>
                  <a:cubicBezTo>
                    <a:pt x="10" y="11481"/>
                    <a:pt x="0" y="11117"/>
                    <a:pt x="0" y="10750"/>
                  </a:cubicBezTo>
                  <a:cubicBezTo>
                    <a:pt x="0" y="10386"/>
                    <a:pt x="10" y="10023"/>
                    <a:pt x="30" y="9680"/>
                  </a:cubicBezTo>
                  <a:cubicBezTo>
                    <a:pt x="81" y="8805"/>
                    <a:pt x="193" y="8116"/>
                    <a:pt x="334" y="7799"/>
                  </a:cubicBezTo>
                  <a:cubicBezTo>
                    <a:pt x="378" y="7704"/>
                    <a:pt x="433" y="7657"/>
                    <a:pt x="505" y="7634"/>
                  </a:cubicBezTo>
                  <a:cubicBezTo>
                    <a:pt x="576" y="7611"/>
                    <a:pt x="665" y="7612"/>
                    <a:pt x="775" y="7612"/>
                  </a:cubicBezTo>
                  <a:lnTo>
                    <a:pt x="19892" y="7612"/>
                  </a:lnTo>
                  <a:lnTo>
                    <a:pt x="19719" y="6541"/>
                  </a:lnTo>
                  <a:cubicBezTo>
                    <a:pt x="19641" y="6058"/>
                    <a:pt x="19578" y="5674"/>
                    <a:pt x="19530" y="5343"/>
                  </a:cubicBezTo>
                  <a:cubicBezTo>
                    <a:pt x="19482" y="5012"/>
                    <a:pt x="19448" y="4734"/>
                    <a:pt x="19428" y="4473"/>
                  </a:cubicBezTo>
                  <a:cubicBezTo>
                    <a:pt x="19364" y="3632"/>
                    <a:pt x="19364" y="2659"/>
                    <a:pt x="19428" y="1817"/>
                  </a:cubicBezTo>
                  <a:cubicBezTo>
                    <a:pt x="19453" y="1485"/>
                    <a:pt x="19488" y="1184"/>
                    <a:pt x="19529" y="924"/>
                  </a:cubicBezTo>
                  <a:cubicBezTo>
                    <a:pt x="19571" y="665"/>
                    <a:pt x="19620" y="451"/>
                    <a:pt x="19674" y="296"/>
                  </a:cubicBezTo>
                  <a:cubicBezTo>
                    <a:pt x="19809" y="-98"/>
                    <a:pt x="19966" y="-98"/>
                    <a:pt x="20102" y="296"/>
                  </a:cubicBezTo>
                  <a:cubicBezTo>
                    <a:pt x="20144" y="422"/>
                    <a:pt x="20189" y="630"/>
                    <a:pt x="20243" y="929"/>
                  </a:cubicBezTo>
                  <a:cubicBezTo>
                    <a:pt x="20296" y="1227"/>
                    <a:pt x="20358" y="1616"/>
                    <a:pt x="20436" y="2100"/>
                  </a:cubicBezTo>
                  <a:lnTo>
                    <a:pt x="21262" y="7215"/>
                  </a:lnTo>
                  <a:cubicBezTo>
                    <a:pt x="21340" y="7699"/>
                    <a:pt x="21403" y="8087"/>
                    <a:pt x="21451" y="8418"/>
                  </a:cubicBezTo>
                  <a:cubicBezTo>
                    <a:pt x="21499" y="8749"/>
                    <a:pt x="21533" y="9023"/>
                    <a:pt x="21553" y="9284"/>
                  </a:cubicBezTo>
                  <a:cubicBezTo>
                    <a:pt x="21570" y="9514"/>
                    <a:pt x="21582" y="9755"/>
                    <a:pt x="21590" y="10003"/>
                  </a:cubicBezTo>
                  <a:cubicBezTo>
                    <a:pt x="21597" y="10250"/>
                    <a:pt x="21600" y="10500"/>
                    <a:pt x="21598" y="10750"/>
                  </a:cubicBezTo>
                  <a:cubicBezTo>
                    <a:pt x="21600" y="11002"/>
                    <a:pt x="21597" y="11254"/>
                    <a:pt x="21590" y="11502"/>
                  </a:cubicBezTo>
                  <a:cubicBezTo>
                    <a:pt x="21582" y="11750"/>
                    <a:pt x="21570" y="11992"/>
                    <a:pt x="21553" y="12222"/>
                  </a:cubicBezTo>
                  <a:cubicBezTo>
                    <a:pt x="21533" y="12482"/>
                    <a:pt x="21499" y="12761"/>
                    <a:pt x="21451" y="13092"/>
                  </a:cubicBezTo>
                  <a:cubicBezTo>
                    <a:pt x="21403" y="13423"/>
                    <a:pt x="21340" y="13806"/>
                    <a:pt x="21262" y="14290"/>
                  </a:cubicBezTo>
                  <a:lnTo>
                    <a:pt x="20436" y="19406"/>
                  </a:lnTo>
                  <a:cubicBezTo>
                    <a:pt x="20358" y="19890"/>
                    <a:pt x="20296" y="20279"/>
                    <a:pt x="20243" y="20577"/>
                  </a:cubicBezTo>
                  <a:cubicBezTo>
                    <a:pt x="20189" y="20874"/>
                    <a:pt x="20144" y="21079"/>
                    <a:pt x="20102" y="21205"/>
                  </a:cubicBezTo>
                  <a:cubicBezTo>
                    <a:pt x="20035" y="21401"/>
                    <a:pt x="19961" y="21502"/>
                    <a:pt x="19887" y="21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1" name="Google Shape;791;p61"/>
            <p:cNvSpPr/>
            <p:nvPr/>
          </p:nvSpPr>
          <p:spPr>
            <a:xfrm>
              <a:off x="8072124" y="4039303"/>
              <a:ext cx="1351800" cy="627000"/>
            </a:xfrm>
            <a:prstGeom prst="roundRect">
              <a:avLst>
                <a:gd fmla="val 12115" name="adj"/>
              </a:avLst>
            </a:prstGeom>
            <a:solidFill>
              <a:srgbClr val="FFFFFF"/>
            </a:solidFill>
            <a:ln cap="flat" cmpd="sng" w="25400">
              <a:solidFill>
                <a:schemeClr val="accent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2" name="Google Shape;792;p61"/>
            <p:cNvSpPr txBox="1"/>
            <p:nvPr/>
          </p:nvSpPr>
          <p:spPr>
            <a:xfrm>
              <a:off x="8138862" y="4242666"/>
              <a:ext cx="12183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2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Data collection</a:t>
              </a:r>
              <a:endParaRPr b="0" i="0" sz="7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3" name="Google Shape;793;p61"/>
            <p:cNvSpPr/>
            <p:nvPr/>
          </p:nvSpPr>
          <p:spPr>
            <a:xfrm>
              <a:off x="9633957" y="1465702"/>
              <a:ext cx="1803519" cy="773861"/>
            </a:xfrm>
            <a:custGeom>
              <a:rect b="b" l="l" r="r" t="t"/>
              <a:pathLst>
                <a:path extrusionOk="0" h="21547" w="21579">
                  <a:moveTo>
                    <a:pt x="106" y="2385"/>
                  </a:moveTo>
                  <a:cubicBezTo>
                    <a:pt x="19" y="1981"/>
                    <a:pt x="-5" y="1412"/>
                    <a:pt x="43" y="913"/>
                  </a:cubicBezTo>
                  <a:cubicBezTo>
                    <a:pt x="97" y="361"/>
                    <a:pt x="228" y="-1"/>
                    <a:pt x="373" y="0"/>
                  </a:cubicBezTo>
                  <a:lnTo>
                    <a:pt x="19559" y="6"/>
                  </a:lnTo>
                  <a:cubicBezTo>
                    <a:pt x="19622" y="-12"/>
                    <a:pt x="19684" y="30"/>
                    <a:pt x="19742" y="129"/>
                  </a:cubicBezTo>
                  <a:cubicBezTo>
                    <a:pt x="19796" y="221"/>
                    <a:pt x="19844" y="361"/>
                    <a:pt x="19883" y="537"/>
                  </a:cubicBezTo>
                  <a:lnTo>
                    <a:pt x="21514" y="9784"/>
                  </a:lnTo>
                  <a:cubicBezTo>
                    <a:pt x="21556" y="10073"/>
                    <a:pt x="21579" y="10403"/>
                    <a:pt x="21579" y="10739"/>
                  </a:cubicBezTo>
                  <a:cubicBezTo>
                    <a:pt x="21580" y="11071"/>
                    <a:pt x="21559" y="11397"/>
                    <a:pt x="21519" y="11686"/>
                  </a:cubicBezTo>
                  <a:lnTo>
                    <a:pt x="19927" y="20744"/>
                  </a:lnTo>
                  <a:cubicBezTo>
                    <a:pt x="19889" y="20962"/>
                    <a:pt x="19840" y="21145"/>
                    <a:pt x="19783" y="21280"/>
                  </a:cubicBezTo>
                  <a:cubicBezTo>
                    <a:pt x="19721" y="21427"/>
                    <a:pt x="19652" y="21515"/>
                    <a:pt x="19581" y="21536"/>
                  </a:cubicBezTo>
                  <a:lnTo>
                    <a:pt x="365" y="21540"/>
                  </a:lnTo>
                  <a:cubicBezTo>
                    <a:pt x="246" y="21588"/>
                    <a:pt x="131" y="21374"/>
                    <a:pt x="62" y="20979"/>
                  </a:cubicBezTo>
                  <a:cubicBezTo>
                    <a:pt x="-10" y="20569"/>
                    <a:pt x="-20" y="20033"/>
                    <a:pt x="35" y="19584"/>
                  </a:cubicBezTo>
                  <a:lnTo>
                    <a:pt x="1411" y="11790"/>
                  </a:lnTo>
                  <a:cubicBezTo>
                    <a:pt x="1466" y="11487"/>
                    <a:pt x="1494" y="11118"/>
                    <a:pt x="1492" y="10741"/>
                  </a:cubicBezTo>
                  <a:cubicBezTo>
                    <a:pt x="1490" y="10437"/>
                    <a:pt x="1468" y="10140"/>
                    <a:pt x="1428" y="9884"/>
                  </a:cubicBezTo>
                  <a:lnTo>
                    <a:pt x="106" y="238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Helvetica Neue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4" name="Google Shape;794;p61"/>
            <p:cNvSpPr txBox="1"/>
            <p:nvPr/>
          </p:nvSpPr>
          <p:spPr>
            <a:xfrm>
              <a:off x="9912258" y="1595706"/>
              <a:ext cx="12960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Become partner of other companies</a:t>
              </a:r>
              <a:endParaRPr b="0" i="0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5" name="Google Shape;795;p61"/>
            <p:cNvSpPr/>
            <p:nvPr/>
          </p:nvSpPr>
          <p:spPr>
            <a:xfrm>
              <a:off x="9692182" y="2620871"/>
              <a:ext cx="1743957" cy="335201"/>
            </a:xfrm>
            <a:custGeom>
              <a:rect b="b" l="l" r="r" t="t"/>
              <a:pathLst>
                <a:path extrusionOk="0" h="21501" w="21599">
                  <a:moveTo>
                    <a:pt x="19887" y="21501"/>
                  </a:moveTo>
                  <a:cubicBezTo>
                    <a:pt x="19814" y="21501"/>
                    <a:pt x="19741" y="21402"/>
                    <a:pt x="19674" y="21205"/>
                  </a:cubicBezTo>
                  <a:cubicBezTo>
                    <a:pt x="19620" y="21050"/>
                    <a:pt x="19571" y="20839"/>
                    <a:pt x="19529" y="20581"/>
                  </a:cubicBezTo>
                  <a:cubicBezTo>
                    <a:pt x="19487" y="20323"/>
                    <a:pt x="19453" y="20021"/>
                    <a:pt x="19428" y="19688"/>
                  </a:cubicBezTo>
                  <a:cubicBezTo>
                    <a:pt x="19365" y="18847"/>
                    <a:pt x="19365" y="17874"/>
                    <a:pt x="19428" y="17032"/>
                  </a:cubicBezTo>
                  <a:cubicBezTo>
                    <a:pt x="19448" y="16772"/>
                    <a:pt x="19482" y="16498"/>
                    <a:pt x="19530" y="16167"/>
                  </a:cubicBezTo>
                  <a:cubicBezTo>
                    <a:pt x="19578" y="15836"/>
                    <a:pt x="19641" y="15448"/>
                    <a:pt x="19719" y="14964"/>
                  </a:cubicBezTo>
                  <a:lnTo>
                    <a:pt x="19892" y="13894"/>
                  </a:lnTo>
                  <a:lnTo>
                    <a:pt x="775" y="13894"/>
                  </a:lnTo>
                  <a:cubicBezTo>
                    <a:pt x="665" y="13894"/>
                    <a:pt x="576" y="13894"/>
                    <a:pt x="505" y="13871"/>
                  </a:cubicBezTo>
                  <a:cubicBezTo>
                    <a:pt x="433" y="13848"/>
                    <a:pt x="378" y="13802"/>
                    <a:pt x="334" y="13707"/>
                  </a:cubicBezTo>
                  <a:cubicBezTo>
                    <a:pt x="193" y="13390"/>
                    <a:pt x="81" y="12700"/>
                    <a:pt x="30" y="11826"/>
                  </a:cubicBezTo>
                  <a:cubicBezTo>
                    <a:pt x="10" y="11481"/>
                    <a:pt x="0" y="11117"/>
                    <a:pt x="0" y="10750"/>
                  </a:cubicBezTo>
                  <a:cubicBezTo>
                    <a:pt x="0" y="10386"/>
                    <a:pt x="10" y="10023"/>
                    <a:pt x="30" y="9680"/>
                  </a:cubicBezTo>
                  <a:cubicBezTo>
                    <a:pt x="81" y="8805"/>
                    <a:pt x="193" y="8116"/>
                    <a:pt x="334" y="7799"/>
                  </a:cubicBezTo>
                  <a:cubicBezTo>
                    <a:pt x="378" y="7704"/>
                    <a:pt x="433" y="7657"/>
                    <a:pt x="505" y="7634"/>
                  </a:cubicBezTo>
                  <a:cubicBezTo>
                    <a:pt x="576" y="7611"/>
                    <a:pt x="665" y="7612"/>
                    <a:pt x="775" y="7612"/>
                  </a:cubicBezTo>
                  <a:lnTo>
                    <a:pt x="19892" y="7612"/>
                  </a:lnTo>
                  <a:lnTo>
                    <a:pt x="19719" y="6541"/>
                  </a:lnTo>
                  <a:cubicBezTo>
                    <a:pt x="19641" y="6058"/>
                    <a:pt x="19578" y="5674"/>
                    <a:pt x="19530" y="5343"/>
                  </a:cubicBezTo>
                  <a:cubicBezTo>
                    <a:pt x="19482" y="5012"/>
                    <a:pt x="19448" y="4734"/>
                    <a:pt x="19428" y="4473"/>
                  </a:cubicBezTo>
                  <a:cubicBezTo>
                    <a:pt x="19364" y="3632"/>
                    <a:pt x="19364" y="2659"/>
                    <a:pt x="19428" y="1817"/>
                  </a:cubicBezTo>
                  <a:cubicBezTo>
                    <a:pt x="19453" y="1485"/>
                    <a:pt x="19488" y="1184"/>
                    <a:pt x="19529" y="924"/>
                  </a:cubicBezTo>
                  <a:cubicBezTo>
                    <a:pt x="19571" y="665"/>
                    <a:pt x="19620" y="451"/>
                    <a:pt x="19674" y="296"/>
                  </a:cubicBezTo>
                  <a:cubicBezTo>
                    <a:pt x="19809" y="-98"/>
                    <a:pt x="19966" y="-98"/>
                    <a:pt x="20102" y="296"/>
                  </a:cubicBezTo>
                  <a:cubicBezTo>
                    <a:pt x="20144" y="422"/>
                    <a:pt x="20189" y="630"/>
                    <a:pt x="20243" y="929"/>
                  </a:cubicBezTo>
                  <a:cubicBezTo>
                    <a:pt x="20296" y="1227"/>
                    <a:pt x="20358" y="1616"/>
                    <a:pt x="20436" y="2100"/>
                  </a:cubicBezTo>
                  <a:lnTo>
                    <a:pt x="21262" y="7215"/>
                  </a:lnTo>
                  <a:cubicBezTo>
                    <a:pt x="21340" y="7699"/>
                    <a:pt x="21403" y="8087"/>
                    <a:pt x="21451" y="8418"/>
                  </a:cubicBezTo>
                  <a:cubicBezTo>
                    <a:pt x="21499" y="8749"/>
                    <a:pt x="21533" y="9023"/>
                    <a:pt x="21553" y="9284"/>
                  </a:cubicBezTo>
                  <a:cubicBezTo>
                    <a:pt x="21570" y="9514"/>
                    <a:pt x="21582" y="9755"/>
                    <a:pt x="21590" y="10003"/>
                  </a:cubicBezTo>
                  <a:cubicBezTo>
                    <a:pt x="21597" y="10250"/>
                    <a:pt x="21600" y="10500"/>
                    <a:pt x="21598" y="10750"/>
                  </a:cubicBezTo>
                  <a:cubicBezTo>
                    <a:pt x="21600" y="11002"/>
                    <a:pt x="21597" y="11254"/>
                    <a:pt x="21590" y="11502"/>
                  </a:cubicBezTo>
                  <a:cubicBezTo>
                    <a:pt x="21582" y="11750"/>
                    <a:pt x="21570" y="11992"/>
                    <a:pt x="21553" y="12222"/>
                  </a:cubicBezTo>
                  <a:cubicBezTo>
                    <a:pt x="21533" y="12482"/>
                    <a:pt x="21499" y="12761"/>
                    <a:pt x="21451" y="13092"/>
                  </a:cubicBezTo>
                  <a:cubicBezTo>
                    <a:pt x="21403" y="13423"/>
                    <a:pt x="21340" y="13806"/>
                    <a:pt x="21262" y="14290"/>
                  </a:cubicBezTo>
                  <a:lnTo>
                    <a:pt x="20436" y="19406"/>
                  </a:lnTo>
                  <a:cubicBezTo>
                    <a:pt x="20358" y="19890"/>
                    <a:pt x="20296" y="20279"/>
                    <a:pt x="20243" y="20577"/>
                  </a:cubicBezTo>
                  <a:cubicBezTo>
                    <a:pt x="20189" y="20874"/>
                    <a:pt x="20144" y="21079"/>
                    <a:pt x="20102" y="21205"/>
                  </a:cubicBezTo>
                  <a:cubicBezTo>
                    <a:pt x="20035" y="21401"/>
                    <a:pt x="19961" y="21502"/>
                    <a:pt x="19887" y="21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6" name="Google Shape;796;p61"/>
            <p:cNvSpPr/>
            <p:nvPr/>
          </p:nvSpPr>
          <p:spPr>
            <a:xfrm>
              <a:off x="9846918" y="2474997"/>
              <a:ext cx="1351800" cy="627000"/>
            </a:xfrm>
            <a:prstGeom prst="roundRect">
              <a:avLst>
                <a:gd fmla="val 12115" name="adj"/>
              </a:avLst>
            </a:prstGeom>
            <a:solidFill>
              <a:srgbClr val="FFFFFF"/>
            </a:solidFill>
            <a:ln cap="flat" cmpd="sng" w="25400">
              <a:solidFill>
                <a:schemeClr val="accent5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7" name="Google Shape;797;p61"/>
            <p:cNvSpPr txBox="1"/>
            <p:nvPr/>
          </p:nvSpPr>
          <p:spPr>
            <a:xfrm>
              <a:off x="9913657" y="2590418"/>
              <a:ext cx="1218300" cy="37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2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Gather new experience</a:t>
              </a:r>
              <a:endParaRPr b="0" i="0" sz="7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8" name="Google Shape;798;p61"/>
            <p:cNvSpPr/>
            <p:nvPr/>
          </p:nvSpPr>
          <p:spPr>
            <a:xfrm>
              <a:off x="9692182" y="3406714"/>
              <a:ext cx="1743957" cy="335201"/>
            </a:xfrm>
            <a:custGeom>
              <a:rect b="b" l="l" r="r" t="t"/>
              <a:pathLst>
                <a:path extrusionOk="0" h="21501" w="21599">
                  <a:moveTo>
                    <a:pt x="19887" y="21501"/>
                  </a:moveTo>
                  <a:cubicBezTo>
                    <a:pt x="19814" y="21501"/>
                    <a:pt x="19741" y="21402"/>
                    <a:pt x="19674" y="21205"/>
                  </a:cubicBezTo>
                  <a:cubicBezTo>
                    <a:pt x="19620" y="21050"/>
                    <a:pt x="19571" y="20839"/>
                    <a:pt x="19529" y="20581"/>
                  </a:cubicBezTo>
                  <a:cubicBezTo>
                    <a:pt x="19487" y="20323"/>
                    <a:pt x="19453" y="20021"/>
                    <a:pt x="19428" y="19688"/>
                  </a:cubicBezTo>
                  <a:cubicBezTo>
                    <a:pt x="19365" y="18847"/>
                    <a:pt x="19365" y="17874"/>
                    <a:pt x="19428" y="17032"/>
                  </a:cubicBezTo>
                  <a:cubicBezTo>
                    <a:pt x="19448" y="16772"/>
                    <a:pt x="19482" y="16498"/>
                    <a:pt x="19530" y="16167"/>
                  </a:cubicBezTo>
                  <a:cubicBezTo>
                    <a:pt x="19578" y="15836"/>
                    <a:pt x="19641" y="15448"/>
                    <a:pt x="19719" y="14964"/>
                  </a:cubicBezTo>
                  <a:lnTo>
                    <a:pt x="19892" y="13894"/>
                  </a:lnTo>
                  <a:lnTo>
                    <a:pt x="775" y="13894"/>
                  </a:lnTo>
                  <a:cubicBezTo>
                    <a:pt x="665" y="13894"/>
                    <a:pt x="576" y="13894"/>
                    <a:pt x="505" y="13871"/>
                  </a:cubicBezTo>
                  <a:cubicBezTo>
                    <a:pt x="433" y="13848"/>
                    <a:pt x="378" y="13802"/>
                    <a:pt x="334" y="13707"/>
                  </a:cubicBezTo>
                  <a:cubicBezTo>
                    <a:pt x="193" y="13390"/>
                    <a:pt x="81" y="12700"/>
                    <a:pt x="30" y="11826"/>
                  </a:cubicBezTo>
                  <a:cubicBezTo>
                    <a:pt x="10" y="11481"/>
                    <a:pt x="0" y="11117"/>
                    <a:pt x="0" y="10750"/>
                  </a:cubicBezTo>
                  <a:cubicBezTo>
                    <a:pt x="0" y="10386"/>
                    <a:pt x="10" y="10023"/>
                    <a:pt x="30" y="9680"/>
                  </a:cubicBezTo>
                  <a:cubicBezTo>
                    <a:pt x="81" y="8805"/>
                    <a:pt x="193" y="8116"/>
                    <a:pt x="334" y="7799"/>
                  </a:cubicBezTo>
                  <a:cubicBezTo>
                    <a:pt x="378" y="7704"/>
                    <a:pt x="433" y="7657"/>
                    <a:pt x="505" y="7634"/>
                  </a:cubicBezTo>
                  <a:cubicBezTo>
                    <a:pt x="576" y="7611"/>
                    <a:pt x="665" y="7612"/>
                    <a:pt x="775" y="7612"/>
                  </a:cubicBezTo>
                  <a:lnTo>
                    <a:pt x="19892" y="7612"/>
                  </a:lnTo>
                  <a:lnTo>
                    <a:pt x="19719" y="6541"/>
                  </a:lnTo>
                  <a:cubicBezTo>
                    <a:pt x="19641" y="6058"/>
                    <a:pt x="19578" y="5674"/>
                    <a:pt x="19530" y="5343"/>
                  </a:cubicBezTo>
                  <a:cubicBezTo>
                    <a:pt x="19482" y="5012"/>
                    <a:pt x="19448" y="4734"/>
                    <a:pt x="19428" y="4473"/>
                  </a:cubicBezTo>
                  <a:cubicBezTo>
                    <a:pt x="19364" y="3632"/>
                    <a:pt x="19364" y="2659"/>
                    <a:pt x="19428" y="1817"/>
                  </a:cubicBezTo>
                  <a:cubicBezTo>
                    <a:pt x="19453" y="1485"/>
                    <a:pt x="19488" y="1184"/>
                    <a:pt x="19529" y="924"/>
                  </a:cubicBezTo>
                  <a:cubicBezTo>
                    <a:pt x="19571" y="665"/>
                    <a:pt x="19620" y="451"/>
                    <a:pt x="19674" y="296"/>
                  </a:cubicBezTo>
                  <a:cubicBezTo>
                    <a:pt x="19809" y="-98"/>
                    <a:pt x="19966" y="-98"/>
                    <a:pt x="20102" y="296"/>
                  </a:cubicBezTo>
                  <a:cubicBezTo>
                    <a:pt x="20144" y="422"/>
                    <a:pt x="20189" y="630"/>
                    <a:pt x="20243" y="929"/>
                  </a:cubicBezTo>
                  <a:cubicBezTo>
                    <a:pt x="20296" y="1227"/>
                    <a:pt x="20358" y="1616"/>
                    <a:pt x="20436" y="2100"/>
                  </a:cubicBezTo>
                  <a:lnTo>
                    <a:pt x="21262" y="7215"/>
                  </a:lnTo>
                  <a:cubicBezTo>
                    <a:pt x="21340" y="7699"/>
                    <a:pt x="21403" y="8087"/>
                    <a:pt x="21451" y="8418"/>
                  </a:cubicBezTo>
                  <a:cubicBezTo>
                    <a:pt x="21499" y="8749"/>
                    <a:pt x="21533" y="9023"/>
                    <a:pt x="21553" y="9284"/>
                  </a:cubicBezTo>
                  <a:cubicBezTo>
                    <a:pt x="21570" y="9514"/>
                    <a:pt x="21582" y="9755"/>
                    <a:pt x="21590" y="10003"/>
                  </a:cubicBezTo>
                  <a:cubicBezTo>
                    <a:pt x="21597" y="10250"/>
                    <a:pt x="21600" y="10500"/>
                    <a:pt x="21598" y="10750"/>
                  </a:cubicBezTo>
                  <a:cubicBezTo>
                    <a:pt x="21600" y="11002"/>
                    <a:pt x="21597" y="11254"/>
                    <a:pt x="21590" y="11502"/>
                  </a:cubicBezTo>
                  <a:cubicBezTo>
                    <a:pt x="21582" y="11750"/>
                    <a:pt x="21570" y="11992"/>
                    <a:pt x="21553" y="12222"/>
                  </a:cubicBezTo>
                  <a:cubicBezTo>
                    <a:pt x="21533" y="12482"/>
                    <a:pt x="21499" y="12761"/>
                    <a:pt x="21451" y="13092"/>
                  </a:cubicBezTo>
                  <a:cubicBezTo>
                    <a:pt x="21403" y="13423"/>
                    <a:pt x="21340" y="13806"/>
                    <a:pt x="21262" y="14290"/>
                  </a:cubicBezTo>
                  <a:lnTo>
                    <a:pt x="20436" y="19406"/>
                  </a:lnTo>
                  <a:cubicBezTo>
                    <a:pt x="20358" y="19890"/>
                    <a:pt x="20296" y="20279"/>
                    <a:pt x="20243" y="20577"/>
                  </a:cubicBezTo>
                  <a:cubicBezTo>
                    <a:pt x="20189" y="20874"/>
                    <a:pt x="20144" y="21079"/>
                    <a:pt x="20102" y="21205"/>
                  </a:cubicBezTo>
                  <a:cubicBezTo>
                    <a:pt x="20035" y="21401"/>
                    <a:pt x="19961" y="21502"/>
                    <a:pt x="19887" y="21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99" name="Google Shape;799;p61"/>
            <p:cNvSpPr/>
            <p:nvPr/>
          </p:nvSpPr>
          <p:spPr>
            <a:xfrm>
              <a:off x="9846918" y="3260838"/>
              <a:ext cx="1351800" cy="627000"/>
            </a:xfrm>
            <a:prstGeom prst="roundRect">
              <a:avLst>
                <a:gd fmla="val 12115" name="adj"/>
              </a:avLst>
            </a:prstGeom>
            <a:solidFill>
              <a:srgbClr val="FFFFFF"/>
            </a:solidFill>
            <a:ln cap="flat" cmpd="sng" w="25400">
              <a:solidFill>
                <a:schemeClr val="accent5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0" name="Google Shape;800;p61"/>
            <p:cNvSpPr txBox="1"/>
            <p:nvPr/>
          </p:nvSpPr>
          <p:spPr>
            <a:xfrm>
              <a:off x="9913657" y="3288321"/>
              <a:ext cx="1218300" cy="5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2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Strengthen benchmarking successes</a:t>
              </a:r>
              <a:endParaRPr b="0" i="0" sz="7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1" name="Google Shape;801;p61"/>
            <p:cNvSpPr/>
            <p:nvPr/>
          </p:nvSpPr>
          <p:spPr>
            <a:xfrm>
              <a:off x="2588897" y="5764239"/>
              <a:ext cx="1743957" cy="335201"/>
            </a:xfrm>
            <a:custGeom>
              <a:rect b="b" l="l" r="r" t="t"/>
              <a:pathLst>
                <a:path extrusionOk="0" h="21501" w="21599">
                  <a:moveTo>
                    <a:pt x="19887" y="21501"/>
                  </a:moveTo>
                  <a:cubicBezTo>
                    <a:pt x="19814" y="21501"/>
                    <a:pt x="19741" y="21402"/>
                    <a:pt x="19674" y="21205"/>
                  </a:cubicBezTo>
                  <a:cubicBezTo>
                    <a:pt x="19620" y="21050"/>
                    <a:pt x="19571" y="20839"/>
                    <a:pt x="19529" y="20581"/>
                  </a:cubicBezTo>
                  <a:cubicBezTo>
                    <a:pt x="19487" y="20323"/>
                    <a:pt x="19453" y="20021"/>
                    <a:pt x="19428" y="19688"/>
                  </a:cubicBezTo>
                  <a:cubicBezTo>
                    <a:pt x="19365" y="18847"/>
                    <a:pt x="19365" y="17874"/>
                    <a:pt x="19428" y="17032"/>
                  </a:cubicBezTo>
                  <a:cubicBezTo>
                    <a:pt x="19448" y="16772"/>
                    <a:pt x="19482" y="16498"/>
                    <a:pt x="19530" y="16167"/>
                  </a:cubicBezTo>
                  <a:cubicBezTo>
                    <a:pt x="19578" y="15836"/>
                    <a:pt x="19641" y="15448"/>
                    <a:pt x="19719" y="14964"/>
                  </a:cubicBezTo>
                  <a:lnTo>
                    <a:pt x="19892" y="13894"/>
                  </a:lnTo>
                  <a:lnTo>
                    <a:pt x="775" y="13894"/>
                  </a:lnTo>
                  <a:cubicBezTo>
                    <a:pt x="665" y="13894"/>
                    <a:pt x="576" y="13894"/>
                    <a:pt x="505" y="13871"/>
                  </a:cubicBezTo>
                  <a:cubicBezTo>
                    <a:pt x="433" y="13848"/>
                    <a:pt x="378" y="13802"/>
                    <a:pt x="334" y="13707"/>
                  </a:cubicBezTo>
                  <a:cubicBezTo>
                    <a:pt x="193" y="13390"/>
                    <a:pt x="81" y="12700"/>
                    <a:pt x="30" y="11826"/>
                  </a:cubicBezTo>
                  <a:cubicBezTo>
                    <a:pt x="10" y="11481"/>
                    <a:pt x="0" y="11117"/>
                    <a:pt x="0" y="10750"/>
                  </a:cubicBezTo>
                  <a:cubicBezTo>
                    <a:pt x="0" y="10386"/>
                    <a:pt x="10" y="10023"/>
                    <a:pt x="30" y="9680"/>
                  </a:cubicBezTo>
                  <a:cubicBezTo>
                    <a:pt x="81" y="8805"/>
                    <a:pt x="193" y="8116"/>
                    <a:pt x="334" y="7799"/>
                  </a:cubicBezTo>
                  <a:cubicBezTo>
                    <a:pt x="378" y="7704"/>
                    <a:pt x="433" y="7657"/>
                    <a:pt x="505" y="7634"/>
                  </a:cubicBezTo>
                  <a:cubicBezTo>
                    <a:pt x="576" y="7611"/>
                    <a:pt x="665" y="7612"/>
                    <a:pt x="775" y="7612"/>
                  </a:cubicBezTo>
                  <a:lnTo>
                    <a:pt x="19892" y="7612"/>
                  </a:lnTo>
                  <a:lnTo>
                    <a:pt x="19719" y="6541"/>
                  </a:lnTo>
                  <a:cubicBezTo>
                    <a:pt x="19641" y="6058"/>
                    <a:pt x="19578" y="5674"/>
                    <a:pt x="19530" y="5343"/>
                  </a:cubicBezTo>
                  <a:cubicBezTo>
                    <a:pt x="19482" y="5012"/>
                    <a:pt x="19448" y="4734"/>
                    <a:pt x="19428" y="4473"/>
                  </a:cubicBezTo>
                  <a:cubicBezTo>
                    <a:pt x="19364" y="3632"/>
                    <a:pt x="19364" y="2659"/>
                    <a:pt x="19428" y="1817"/>
                  </a:cubicBezTo>
                  <a:cubicBezTo>
                    <a:pt x="19453" y="1485"/>
                    <a:pt x="19488" y="1184"/>
                    <a:pt x="19529" y="924"/>
                  </a:cubicBezTo>
                  <a:cubicBezTo>
                    <a:pt x="19571" y="665"/>
                    <a:pt x="19620" y="451"/>
                    <a:pt x="19674" y="296"/>
                  </a:cubicBezTo>
                  <a:cubicBezTo>
                    <a:pt x="19809" y="-98"/>
                    <a:pt x="19966" y="-98"/>
                    <a:pt x="20102" y="296"/>
                  </a:cubicBezTo>
                  <a:cubicBezTo>
                    <a:pt x="20144" y="422"/>
                    <a:pt x="20189" y="630"/>
                    <a:pt x="20243" y="929"/>
                  </a:cubicBezTo>
                  <a:cubicBezTo>
                    <a:pt x="20296" y="1227"/>
                    <a:pt x="20358" y="1616"/>
                    <a:pt x="20436" y="2100"/>
                  </a:cubicBezTo>
                  <a:lnTo>
                    <a:pt x="21262" y="7215"/>
                  </a:lnTo>
                  <a:cubicBezTo>
                    <a:pt x="21340" y="7699"/>
                    <a:pt x="21403" y="8087"/>
                    <a:pt x="21451" y="8418"/>
                  </a:cubicBezTo>
                  <a:cubicBezTo>
                    <a:pt x="21499" y="8749"/>
                    <a:pt x="21533" y="9023"/>
                    <a:pt x="21553" y="9284"/>
                  </a:cubicBezTo>
                  <a:cubicBezTo>
                    <a:pt x="21570" y="9514"/>
                    <a:pt x="21582" y="9755"/>
                    <a:pt x="21590" y="10003"/>
                  </a:cubicBezTo>
                  <a:cubicBezTo>
                    <a:pt x="21597" y="10250"/>
                    <a:pt x="21600" y="10500"/>
                    <a:pt x="21598" y="10750"/>
                  </a:cubicBezTo>
                  <a:cubicBezTo>
                    <a:pt x="21600" y="11002"/>
                    <a:pt x="21597" y="11254"/>
                    <a:pt x="21590" y="11502"/>
                  </a:cubicBezTo>
                  <a:cubicBezTo>
                    <a:pt x="21582" y="11750"/>
                    <a:pt x="21570" y="11992"/>
                    <a:pt x="21553" y="12222"/>
                  </a:cubicBezTo>
                  <a:cubicBezTo>
                    <a:pt x="21533" y="12482"/>
                    <a:pt x="21499" y="12761"/>
                    <a:pt x="21451" y="13092"/>
                  </a:cubicBezTo>
                  <a:cubicBezTo>
                    <a:pt x="21403" y="13423"/>
                    <a:pt x="21340" y="13806"/>
                    <a:pt x="21262" y="14290"/>
                  </a:cubicBezTo>
                  <a:lnTo>
                    <a:pt x="20436" y="19406"/>
                  </a:lnTo>
                  <a:cubicBezTo>
                    <a:pt x="20358" y="19890"/>
                    <a:pt x="20296" y="20279"/>
                    <a:pt x="20243" y="20577"/>
                  </a:cubicBezTo>
                  <a:cubicBezTo>
                    <a:pt x="20189" y="20874"/>
                    <a:pt x="20144" y="21079"/>
                    <a:pt x="20102" y="21205"/>
                  </a:cubicBezTo>
                  <a:cubicBezTo>
                    <a:pt x="20035" y="21401"/>
                    <a:pt x="19961" y="21502"/>
                    <a:pt x="19887" y="21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2" name="Google Shape;802;p61"/>
            <p:cNvSpPr/>
            <p:nvPr/>
          </p:nvSpPr>
          <p:spPr>
            <a:xfrm>
              <a:off x="2743634" y="5618366"/>
              <a:ext cx="1351800" cy="627000"/>
            </a:xfrm>
            <a:prstGeom prst="roundRect">
              <a:avLst>
                <a:gd fmla="val 12115" name="adj"/>
              </a:avLst>
            </a:prstGeom>
            <a:solidFill>
              <a:srgbClr val="FFFFFF"/>
            </a:solidFill>
            <a:ln cap="flat" cmpd="sng" w="25400">
              <a:solidFill>
                <a:schemeClr val="accent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6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Helvetica Neue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3" name="Google Shape;803;p61"/>
            <p:cNvSpPr txBox="1"/>
            <p:nvPr/>
          </p:nvSpPr>
          <p:spPr>
            <a:xfrm>
              <a:off x="2950952" y="5645847"/>
              <a:ext cx="939900" cy="5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spAutoFit/>
            </a:bodyPr>
            <a:lstStyle/>
            <a:p>
              <a:pPr indent="0" lvl="0" marL="0" marR="0" rtl="0" algn="ctr">
                <a:lnSpc>
                  <a:spcPct val="12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700"/>
                <a:buFont typeface="Century Gothic"/>
                <a:buNone/>
              </a:pPr>
              <a:r>
                <a:rPr b="0" i="0" lang="en" sz="7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Was the right team selected?</a:t>
              </a:r>
              <a:endParaRPr b="0" i="0" sz="7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804" name="Google Shape;804;p61"/>
          <p:cNvSpPr txBox="1"/>
          <p:nvPr/>
        </p:nvSpPr>
        <p:spPr>
          <a:xfrm>
            <a:off x="1757628" y="430128"/>
            <a:ext cx="5609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846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2000"/>
              <a:buFont typeface="Century Gothic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finalization &amp; continuation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7"/>
          <p:cNvSpPr/>
          <p:nvPr/>
        </p:nvSpPr>
        <p:spPr>
          <a:xfrm>
            <a:off x="4669920" y="2827437"/>
            <a:ext cx="1923000" cy="420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47"/>
          <p:cNvSpPr/>
          <p:nvPr/>
        </p:nvSpPr>
        <p:spPr>
          <a:xfrm>
            <a:off x="2685653" y="2827437"/>
            <a:ext cx="1923000" cy="420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1" name="Google Shape;251;p47"/>
          <p:cNvSpPr/>
          <p:nvPr/>
        </p:nvSpPr>
        <p:spPr>
          <a:xfrm>
            <a:off x="2685656" y="2882719"/>
            <a:ext cx="19230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PRODUCT</a:t>
            </a:r>
            <a:endParaRPr b="1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47"/>
          <p:cNvSpPr/>
          <p:nvPr/>
        </p:nvSpPr>
        <p:spPr>
          <a:xfrm>
            <a:off x="4688353" y="2919188"/>
            <a:ext cx="1904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7"/>
          <p:cNvSpPr txBox="1"/>
          <p:nvPr/>
        </p:nvSpPr>
        <p:spPr>
          <a:xfrm>
            <a:off x="1141093" y="1542979"/>
            <a:ext cx="35007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Competitive Benchmarking</a:t>
            </a:r>
            <a:endParaRPr sz="1100"/>
          </a:p>
        </p:txBody>
      </p:sp>
      <p:sp>
        <p:nvSpPr>
          <p:cNvPr id="254" name="Google Shape;254;p47"/>
          <p:cNvSpPr/>
          <p:nvPr/>
        </p:nvSpPr>
        <p:spPr>
          <a:xfrm>
            <a:off x="6659341" y="2827437"/>
            <a:ext cx="1923000" cy="4203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47"/>
          <p:cNvSpPr/>
          <p:nvPr/>
        </p:nvSpPr>
        <p:spPr>
          <a:xfrm>
            <a:off x="701387" y="2827437"/>
            <a:ext cx="1923000" cy="42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6" name="Google Shape;256;p47"/>
          <p:cNvSpPr/>
          <p:nvPr/>
        </p:nvSpPr>
        <p:spPr>
          <a:xfrm>
            <a:off x="6659250" y="2913600"/>
            <a:ext cx="1923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PERFORMANCE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7"/>
          <p:cNvSpPr/>
          <p:nvPr/>
        </p:nvSpPr>
        <p:spPr>
          <a:xfrm>
            <a:off x="701382" y="2891963"/>
            <a:ext cx="19230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PROCESS</a:t>
            </a:r>
            <a:endParaRPr b="1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8"/>
          <p:cNvSpPr txBox="1"/>
          <p:nvPr/>
        </p:nvSpPr>
        <p:spPr>
          <a:xfrm>
            <a:off x="2257865" y="1207434"/>
            <a:ext cx="4628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846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2000"/>
              <a:buFont typeface="Century Gothic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Benchmarking types</a:t>
            </a:r>
            <a:endParaRPr sz="1100"/>
          </a:p>
        </p:txBody>
      </p:sp>
      <p:sp>
        <p:nvSpPr>
          <p:cNvPr id="263" name="Google Shape;263;p48"/>
          <p:cNvSpPr/>
          <p:nvPr/>
        </p:nvSpPr>
        <p:spPr>
          <a:xfrm>
            <a:off x="2030780" y="2425907"/>
            <a:ext cx="2304900" cy="372000"/>
          </a:xfrm>
          <a:prstGeom prst="roundRect">
            <a:avLst>
              <a:gd fmla="val 12634" name="adj"/>
            </a:avLst>
          </a:prstGeom>
          <a:solidFill>
            <a:srgbClr val="FFFFFF"/>
          </a:solidFill>
          <a:ln cap="flat" cmpd="sng" w="28575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4" name="Google Shape;264;p48"/>
          <p:cNvSpPr/>
          <p:nvPr/>
        </p:nvSpPr>
        <p:spPr>
          <a:xfrm>
            <a:off x="2030779" y="2903514"/>
            <a:ext cx="2304900" cy="372000"/>
          </a:xfrm>
          <a:prstGeom prst="roundRect">
            <a:avLst>
              <a:gd fmla="val 12634" name="adj"/>
            </a:avLst>
          </a:prstGeom>
          <a:solidFill>
            <a:srgbClr val="FFFFFF"/>
          </a:solidFill>
          <a:ln cap="flat" cmpd="sng" w="28575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5" name="Google Shape;265;p48"/>
          <p:cNvSpPr/>
          <p:nvPr/>
        </p:nvSpPr>
        <p:spPr>
          <a:xfrm>
            <a:off x="2030780" y="1900053"/>
            <a:ext cx="2304900" cy="42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6" name="Google Shape;266;p48"/>
          <p:cNvSpPr/>
          <p:nvPr/>
        </p:nvSpPr>
        <p:spPr>
          <a:xfrm>
            <a:off x="4808219" y="1900053"/>
            <a:ext cx="2304900" cy="4203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7" name="Google Shape;267;p48"/>
          <p:cNvSpPr/>
          <p:nvPr/>
        </p:nvSpPr>
        <p:spPr>
          <a:xfrm>
            <a:off x="4808219" y="2425907"/>
            <a:ext cx="2304900" cy="372000"/>
          </a:xfrm>
          <a:prstGeom prst="roundRect">
            <a:avLst>
              <a:gd fmla="val 12634" name="adj"/>
            </a:avLst>
          </a:prstGeom>
          <a:solidFill>
            <a:srgbClr val="FFFFFF"/>
          </a:solidFill>
          <a:ln cap="flat" cmpd="sng" w="28575">
            <a:solidFill>
              <a:schemeClr val="accent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8" name="Google Shape;268;p48"/>
          <p:cNvSpPr/>
          <p:nvPr/>
        </p:nvSpPr>
        <p:spPr>
          <a:xfrm>
            <a:off x="4808218" y="2903514"/>
            <a:ext cx="2304900" cy="372000"/>
          </a:xfrm>
          <a:prstGeom prst="roundRect">
            <a:avLst>
              <a:gd fmla="val 12634" name="adj"/>
            </a:avLst>
          </a:prstGeom>
          <a:solidFill>
            <a:srgbClr val="FFFFFF"/>
          </a:solidFill>
          <a:ln cap="flat" cmpd="sng" w="28575">
            <a:solidFill>
              <a:schemeClr val="accent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48"/>
          <p:cNvSpPr/>
          <p:nvPr/>
        </p:nvSpPr>
        <p:spPr>
          <a:xfrm>
            <a:off x="4808218" y="3382682"/>
            <a:ext cx="2304900" cy="372000"/>
          </a:xfrm>
          <a:prstGeom prst="roundRect">
            <a:avLst>
              <a:gd fmla="val 12634" name="adj"/>
            </a:avLst>
          </a:prstGeom>
          <a:solidFill>
            <a:srgbClr val="FFFFFF"/>
          </a:solidFill>
          <a:ln cap="flat" cmpd="sng" w="28575">
            <a:solidFill>
              <a:schemeClr val="accent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" name="Google Shape;270;p48"/>
          <p:cNvSpPr txBox="1"/>
          <p:nvPr/>
        </p:nvSpPr>
        <p:spPr>
          <a:xfrm>
            <a:off x="2044139" y="2024160"/>
            <a:ext cx="22914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rgbClr val="FEFFFE"/>
              </a:buClr>
              <a:buSzPts val="1100"/>
              <a:buFont typeface="Century Gothic"/>
              <a:buNone/>
            </a:pPr>
            <a:r>
              <a:rPr b="1" i="0" lang="en" sz="1100" u="none" cap="none" strike="noStrike">
                <a:solidFill>
                  <a:srgbClr val="FEFFFE"/>
                </a:solidFill>
                <a:latin typeface="Poppins"/>
                <a:ea typeface="Poppins"/>
                <a:cs typeface="Poppins"/>
                <a:sym typeface="Poppins"/>
              </a:rPr>
              <a:t>INTERNAL</a:t>
            </a:r>
            <a:endParaRPr b="1" i="0" sz="1100" u="none" cap="none" strike="noStrike">
              <a:solidFill>
                <a:srgbClr val="FEFFF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1" name="Google Shape;271;p48"/>
          <p:cNvSpPr txBox="1"/>
          <p:nvPr/>
        </p:nvSpPr>
        <p:spPr>
          <a:xfrm>
            <a:off x="4797010" y="2023559"/>
            <a:ext cx="22944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rgbClr val="FEFFFE"/>
              </a:buClr>
              <a:buSzPts val="1100"/>
              <a:buFont typeface="Century Gothic"/>
              <a:buNone/>
            </a:pPr>
            <a:r>
              <a:rPr b="1" i="0" lang="en" sz="1100" u="none" cap="none" strike="noStrike">
                <a:solidFill>
                  <a:srgbClr val="FEFFFE"/>
                </a:solidFill>
                <a:latin typeface="Poppins"/>
                <a:ea typeface="Poppins"/>
                <a:cs typeface="Poppins"/>
                <a:sym typeface="Poppins"/>
              </a:rPr>
              <a:t>EXTERNAL</a:t>
            </a:r>
            <a:endParaRPr b="1" i="0" sz="1100" u="none" cap="none" strike="noStrike">
              <a:solidFill>
                <a:srgbClr val="FEFFF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2" name="Google Shape;272;p48"/>
          <p:cNvSpPr txBox="1"/>
          <p:nvPr/>
        </p:nvSpPr>
        <p:spPr>
          <a:xfrm>
            <a:off x="2030780" y="2528974"/>
            <a:ext cx="23049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363636"/>
              </a:lnSpc>
              <a:spcBef>
                <a:spcPts val="0"/>
              </a:spcBef>
              <a:spcAft>
                <a:spcPts val="0"/>
              </a:spcAft>
              <a:buClr>
                <a:srgbClr val="2C3645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rPr>
              <a:t>Business-oriented benchmarking</a:t>
            </a:r>
            <a:endParaRPr b="0" i="0" sz="800" u="none" cap="none" strike="noStrike">
              <a:solidFill>
                <a:srgbClr val="2C36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3" name="Google Shape;273;p48"/>
          <p:cNvSpPr txBox="1"/>
          <p:nvPr/>
        </p:nvSpPr>
        <p:spPr>
          <a:xfrm>
            <a:off x="2030780" y="3019037"/>
            <a:ext cx="23049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363636"/>
              </a:lnSpc>
              <a:spcBef>
                <a:spcPts val="0"/>
              </a:spcBef>
              <a:spcAft>
                <a:spcPts val="0"/>
              </a:spcAft>
              <a:buClr>
                <a:srgbClr val="2C3645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rPr>
              <a:t>Group-oriented benchmarking</a:t>
            </a:r>
            <a:endParaRPr b="0" i="0" sz="800" u="none" cap="none" strike="noStrike">
              <a:solidFill>
                <a:srgbClr val="2C36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4" name="Google Shape;274;p48"/>
          <p:cNvSpPr txBox="1"/>
          <p:nvPr/>
        </p:nvSpPr>
        <p:spPr>
          <a:xfrm>
            <a:off x="4812591" y="2540507"/>
            <a:ext cx="23049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363636"/>
              </a:lnSpc>
              <a:spcBef>
                <a:spcPts val="0"/>
              </a:spcBef>
              <a:spcAft>
                <a:spcPts val="0"/>
              </a:spcAft>
              <a:buClr>
                <a:srgbClr val="2C3645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rPr>
              <a:t>Competitive benchmarking</a:t>
            </a:r>
            <a:endParaRPr b="0" i="0" sz="800" u="none" cap="none" strike="noStrike">
              <a:solidFill>
                <a:srgbClr val="2C36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5" name="Google Shape;275;p48"/>
          <p:cNvSpPr txBox="1"/>
          <p:nvPr/>
        </p:nvSpPr>
        <p:spPr>
          <a:xfrm>
            <a:off x="4812591" y="3030570"/>
            <a:ext cx="23049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363636"/>
              </a:lnSpc>
              <a:spcBef>
                <a:spcPts val="0"/>
              </a:spcBef>
              <a:spcAft>
                <a:spcPts val="0"/>
              </a:spcAft>
              <a:buClr>
                <a:srgbClr val="2C3645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rPr>
              <a:t>Industry-oriented benchmarking</a:t>
            </a:r>
            <a:endParaRPr b="0" i="0" sz="800" u="none" cap="none" strike="noStrike">
              <a:solidFill>
                <a:srgbClr val="2C36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6" name="Google Shape;276;p48"/>
          <p:cNvSpPr txBox="1"/>
          <p:nvPr/>
        </p:nvSpPr>
        <p:spPr>
          <a:xfrm>
            <a:off x="4812591" y="3497820"/>
            <a:ext cx="23049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363636"/>
              </a:lnSpc>
              <a:spcBef>
                <a:spcPts val="0"/>
              </a:spcBef>
              <a:spcAft>
                <a:spcPts val="0"/>
              </a:spcAft>
              <a:buClr>
                <a:srgbClr val="2C3645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rPr>
              <a:t>Cross-industry benchmarking</a:t>
            </a:r>
            <a:endParaRPr b="0" i="0" sz="800" u="none" cap="none" strike="noStrike">
              <a:solidFill>
                <a:srgbClr val="2C36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9"/>
          <p:cNvSpPr txBox="1"/>
          <p:nvPr/>
        </p:nvSpPr>
        <p:spPr>
          <a:xfrm>
            <a:off x="2257865" y="321192"/>
            <a:ext cx="4628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846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2000"/>
              <a:buFont typeface="Century Gothic"/>
              <a:buNone/>
            </a:pPr>
            <a:r>
              <a:rPr b="1" i="0" lang="en"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Competitive benchmarking</a:t>
            </a:r>
            <a:endParaRPr sz="1100"/>
          </a:p>
        </p:txBody>
      </p:sp>
      <p:sp>
        <p:nvSpPr>
          <p:cNvPr id="282" name="Google Shape;282;p49"/>
          <p:cNvSpPr txBox="1"/>
          <p:nvPr/>
        </p:nvSpPr>
        <p:spPr>
          <a:xfrm>
            <a:off x="2020330" y="1131040"/>
            <a:ext cx="49839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C3645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Competitive benchmarking is a method of researching leaders within the industry for strategies, practices and services that help in establishing a benchmark for your own company’s performance. </a:t>
            </a:r>
            <a:endParaRPr b="0" i="0" sz="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C3645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This is a process measured by a collection of metrics, which helps to measure performance of a company which you can then compare to others over time. There is no set approach to this method, it comes down to your company’s aims and objectives.</a:t>
            </a:r>
            <a:endParaRPr b="0" i="0" sz="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3" name="Google Shape;283;p49"/>
          <p:cNvSpPr/>
          <p:nvPr/>
        </p:nvSpPr>
        <p:spPr>
          <a:xfrm flipH="1">
            <a:off x="1554720" y="877327"/>
            <a:ext cx="6034800" cy="54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84" name="Google Shape;284;p49"/>
          <p:cNvGrpSpPr/>
          <p:nvPr/>
        </p:nvGrpSpPr>
        <p:grpSpPr>
          <a:xfrm>
            <a:off x="1376587" y="2323582"/>
            <a:ext cx="2224352" cy="2224350"/>
            <a:chOff x="1835449" y="3098109"/>
            <a:chExt cx="2965803" cy="2965800"/>
          </a:xfrm>
        </p:grpSpPr>
        <p:grpSp>
          <p:nvGrpSpPr>
            <p:cNvPr id="285" name="Google Shape;285;p49"/>
            <p:cNvGrpSpPr/>
            <p:nvPr/>
          </p:nvGrpSpPr>
          <p:grpSpPr>
            <a:xfrm>
              <a:off x="1835450" y="3098109"/>
              <a:ext cx="2965802" cy="2965800"/>
              <a:chOff x="1835450" y="3098109"/>
              <a:chExt cx="2965802" cy="2965800"/>
            </a:xfrm>
          </p:grpSpPr>
          <p:sp>
            <p:nvSpPr>
              <p:cNvPr id="286" name="Google Shape;286;p49"/>
              <p:cNvSpPr/>
              <p:nvPr/>
            </p:nvSpPr>
            <p:spPr>
              <a:xfrm>
                <a:off x="1835452" y="3098109"/>
                <a:ext cx="2965800" cy="2965800"/>
              </a:xfrm>
              <a:prstGeom prst="pie">
                <a:avLst>
                  <a:gd fmla="val 1" name="adj1"/>
                  <a:gd fmla="val 10792353" name="adj2"/>
                </a:avLst>
              </a:prstGeom>
              <a:solidFill>
                <a:schemeClr val="accent4"/>
              </a:solidFill>
              <a:ln cap="flat" cmpd="sng" w="22225">
                <a:solidFill>
                  <a:schemeClr val="lt1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87" name="Google Shape;287;p49"/>
              <p:cNvSpPr/>
              <p:nvPr/>
            </p:nvSpPr>
            <p:spPr>
              <a:xfrm>
                <a:off x="1835450" y="4225077"/>
                <a:ext cx="2965800" cy="692400"/>
              </a:xfrm>
              <a:prstGeom prst="ellipse">
                <a:avLst/>
              </a:prstGeom>
              <a:gradFill>
                <a:gsLst>
                  <a:gs pos="0">
                    <a:srgbClr val="97E5ED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path path="circle">
                  <a:fillToRect b="50%" l="50%" r="50%" t="50%"/>
                </a:path>
                <a:tileRect/>
              </a:gradFill>
              <a:ln cap="rnd" cmpd="sng" w="19050">
                <a:solidFill>
                  <a:schemeClr val="lt1"/>
                </a:solidFill>
                <a:prstDash val="dash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288" name="Google Shape;288;p49"/>
            <p:cNvSpPr/>
            <p:nvPr/>
          </p:nvSpPr>
          <p:spPr>
            <a:xfrm rot="10800000">
              <a:off x="1835449" y="3105344"/>
              <a:ext cx="2965802" cy="1809910"/>
            </a:xfrm>
            <a:custGeom>
              <a:rect b="b" l="l" r="r" t="t"/>
              <a:pathLst>
                <a:path extrusionOk="0" h="1809910" w="2965802">
                  <a:moveTo>
                    <a:pt x="1484548" y="1809910"/>
                  </a:moveTo>
                  <a:cubicBezTo>
                    <a:pt x="717355" y="1810763"/>
                    <a:pt x="85472" y="1228828"/>
                    <a:pt x="7984" y="481794"/>
                  </a:cubicBezTo>
                  <a:lnTo>
                    <a:pt x="1112" y="351376"/>
                  </a:lnTo>
                  <a:lnTo>
                    <a:pt x="0" y="346234"/>
                  </a:lnTo>
                  <a:lnTo>
                    <a:pt x="676" y="343107"/>
                  </a:lnTo>
                  <a:lnTo>
                    <a:pt x="2" y="330309"/>
                  </a:lnTo>
                  <a:lnTo>
                    <a:pt x="3446" y="330302"/>
                  </a:lnTo>
                  <a:lnTo>
                    <a:pt x="7656" y="310834"/>
                  </a:lnTo>
                  <a:cubicBezTo>
                    <a:pt x="83595" y="136243"/>
                    <a:pt x="715104" y="0"/>
                    <a:pt x="1482901" y="0"/>
                  </a:cubicBezTo>
                  <a:cubicBezTo>
                    <a:pt x="2250699" y="0"/>
                    <a:pt x="2882207" y="136243"/>
                    <a:pt x="2958146" y="310834"/>
                  </a:cubicBezTo>
                  <a:lnTo>
                    <a:pt x="2961644" y="327010"/>
                  </a:lnTo>
                  <a:lnTo>
                    <a:pt x="2965800" y="327010"/>
                  </a:lnTo>
                  <a:lnTo>
                    <a:pt x="2965014" y="342590"/>
                  </a:lnTo>
                  <a:lnTo>
                    <a:pt x="2965802" y="346234"/>
                  </a:lnTo>
                  <a:lnTo>
                    <a:pt x="2964534" y="352096"/>
                  </a:lnTo>
                  <a:lnTo>
                    <a:pt x="2958155" y="478512"/>
                  </a:lnTo>
                  <a:cubicBezTo>
                    <a:pt x="2882329" y="1225718"/>
                    <a:pt x="2251741" y="1809057"/>
                    <a:pt x="1484548" y="180991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22225">
              <a:solidFill>
                <a:schemeClr val="lt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89" name="Google Shape;289;p49"/>
          <p:cNvGrpSpPr/>
          <p:nvPr/>
        </p:nvGrpSpPr>
        <p:grpSpPr>
          <a:xfrm>
            <a:off x="5569734" y="2323582"/>
            <a:ext cx="2224352" cy="2238769"/>
            <a:chOff x="7426312" y="3098109"/>
            <a:chExt cx="2965803" cy="2985025"/>
          </a:xfrm>
        </p:grpSpPr>
        <p:sp>
          <p:nvSpPr>
            <p:cNvPr id="290" name="Google Shape;290;p49"/>
            <p:cNvSpPr/>
            <p:nvPr/>
          </p:nvSpPr>
          <p:spPr>
            <a:xfrm rot="10800000">
              <a:off x="7426315" y="3117334"/>
              <a:ext cx="2965800" cy="2965800"/>
            </a:xfrm>
            <a:prstGeom prst="pie">
              <a:avLst>
                <a:gd fmla="val 1" name="adj1"/>
                <a:gd fmla="val 10792353" name="adj2"/>
              </a:avLst>
            </a:prstGeom>
            <a:gradFill>
              <a:gsLst>
                <a:gs pos="0">
                  <a:srgbClr val="FEFFFE">
                    <a:alpha val="0"/>
                  </a:srgbClr>
                </a:gs>
                <a:gs pos="28000">
                  <a:srgbClr val="FEFFFE">
                    <a:alpha val="0"/>
                  </a:srgbClr>
                </a:gs>
                <a:gs pos="63000">
                  <a:srgbClr val="FEFFFE">
                    <a:alpha val="30196"/>
                  </a:srgbClr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 cap="flat" cmpd="sng" w="22225">
              <a:solidFill>
                <a:schemeClr val="lt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91" name="Google Shape;291;p49"/>
            <p:cNvGrpSpPr/>
            <p:nvPr/>
          </p:nvGrpSpPr>
          <p:grpSpPr>
            <a:xfrm>
              <a:off x="7426312" y="3098109"/>
              <a:ext cx="2965802" cy="2965800"/>
              <a:chOff x="7426312" y="3098109"/>
              <a:chExt cx="2965802" cy="2965800"/>
            </a:xfrm>
          </p:grpSpPr>
          <p:sp>
            <p:nvSpPr>
              <p:cNvPr id="292" name="Google Shape;292;p49"/>
              <p:cNvSpPr/>
              <p:nvPr/>
            </p:nvSpPr>
            <p:spPr>
              <a:xfrm>
                <a:off x="7426314" y="3098109"/>
                <a:ext cx="2965800" cy="2965800"/>
              </a:xfrm>
              <a:prstGeom prst="pie">
                <a:avLst>
                  <a:gd fmla="val 1" name="adj1"/>
                  <a:gd fmla="val 10792353" name="adj2"/>
                </a:avLst>
              </a:prstGeom>
              <a:solidFill>
                <a:schemeClr val="accent4"/>
              </a:solidFill>
              <a:ln cap="flat" cmpd="sng" w="22225">
                <a:solidFill>
                  <a:schemeClr val="lt1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93" name="Google Shape;293;p49"/>
              <p:cNvSpPr/>
              <p:nvPr/>
            </p:nvSpPr>
            <p:spPr>
              <a:xfrm>
                <a:off x="7426312" y="4234775"/>
                <a:ext cx="2965800" cy="692400"/>
              </a:xfrm>
              <a:prstGeom prst="ellipse">
                <a:avLst/>
              </a:prstGeom>
              <a:solidFill>
                <a:srgbClr val="B5DDD7"/>
              </a:solidFill>
              <a:ln cap="rnd" cmpd="sng" w="19050">
                <a:solidFill>
                  <a:schemeClr val="lt1"/>
                </a:solidFill>
                <a:prstDash val="dash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294" name="Google Shape;294;p49"/>
          <p:cNvSpPr/>
          <p:nvPr/>
        </p:nvSpPr>
        <p:spPr>
          <a:xfrm>
            <a:off x="4215809" y="3207505"/>
            <a:ext cx="727664" cy="448263"/>
          </a:xfrm>
          <a:custGeom>
            <a:rect b="b" l="l" r="r" t="t"/>
            <a:pathLst>
              <a:path extrusionOk="0" h="21502" w="21594">
                <a:moveTo>
                  <a:pt x="15036" y="21502"/>
                </a:moveTo>
                <a:cubicBezTo>
                  <a:pt x="14755" y="21502"/>
                  <a:pt x="14476" y="21402"/>
                  <a:pt x="14216" y="21206"/>
                </a:cubicBezTo>
                <a:cubicBezTo>
                  <a:pt x="14011" y="21051"/>
                  <a:pt x="13824" y="20840"/>
                  <a:pt x="13663" y="20582"/>
                </a:cubicBezTo>
                <a:cubicBezTo>
                  <a:pt x="13502" y="20323"/>
                  <a:pt x="13370" y="20021"/>
                  <a:pt x="13274" y="19689"/>
                </a:cubicBezTo>
                <a:cubicBezTo>
                  <a:pt x="13031" y="18847"/>
                  <a:pt x="13031" y="17875"/>
                  <a:pt x="13274" y="17033"/>
                </a:cubicBezTo>
                <a:cubicBezTo>
                  <a:pt x="13353" y="16772"/>
                  <a:pt x="13481" y="16498"/>
                  <a:pt x="13666" y="16167"/>
                </a:cubicBezTo>
                <a:cubicBezTo>
                  <a:pt x="13851" y="15836"/>
                  <a:pt x="14091" y="15448"/>
                  <a:pt x="14390" y="14965"/>
                </a:cubicBezTo>
                <a:lnTo>
                  <a:pt x="15053" y="13894"/>
                </a:lnTo>
                <a:lnTo>
                  <a:pt x="2971" y="13894"/>
                </a:lnTo>
                <a:cubicBezTo>
                  <a:pt x="2548" y="13894"/>
                  <a:pt x="2210" y="13895"/>
                  <a:pt x="1935" y="13872"/>
                </a:cubicBezTo>
                <a:cubicBezTo>
                  <a:pt x="1660" y="13849"/>
                  <a:pt x="1449" y="13802"/>
                  <a:pt x="1280" y="13707"/>
                </a:cubicBezTo>
                <a:cubicBezTo>
                  <a:pt x="738" y="13390"/>
                  <a:pt x="312" y="12701"/>
                  <a:pt x="116" y="11826"/>
                </a:cubicBezTo>
                <a:cubicBezTo>
                  <a:pt x="38" y="11481"/>
                  <a:pt x="0" y="11117"/>
                  <a:pt x="0" y="10751"/>
                </a:cubicBezTo>
                <a:cubicBezTo>
                  <a:pt x="0" y="10386"/>
                  <a:pt x="39" y="10023"/>
                  <a:pt x="116" y="9680"/>
                </a:cubicBezTo>
                <a:cubicBezTo>
                  <a:pt x="312" y="8805"/>
                  <a:pt x="738" y="8116"/>
                  <a:pt x="1280" y="7799"/>
                </a:cubicBezTo>
                <a:cubicBezTo>
                  <a:pt x="1449" y="7704"/>
                  <a:pt x="1660" y="7657"/>
                  <a:pt x="1935" y="7634"/>
                </a:cubicBezTo>
                <a:cubicBezTo>
                  <a:pt x="2209" y="7611"/>
                  <a:pt x="2548" y="7612"/>
                  <a:pt x="2971" y="7612"/>
                </a:cubicBezTo>
                <a:lnTo>
                  <a:pt x="15053" y="7612"/>
                </a:lnTo>
                <a:lnTo>
                  <a:pt x="14390" y="6541"/>
                </a:lnTo>
                <a:cubicBezTo>
                  <a:pt x="14091" y="6058"/>
                  <a:pt x="13851" y="5674"/>
                  <a:pt x="13666" y="5343"/>
                </a:cubicBezTo>
                <a:cubicBezTo>
                  <a:pt x="13481" y="5012"/>
                  <a:pt x="13353" y="4734"/>
                  <a:pt x="13274" y="4473"/>
                </a:cubicBezTo>
                <a:cubicBezTo>
                  <a:pt x="13031" y="3632"/>
                  <a:pt x="13031" y="2659"/>
                  <a:pt x="13274" y="1817"/>
                </a:cubicBezTo>
                <a:cubicBezTo>
                  <a:pt x="13371" y="1485"/>
                  <a:pt x="13503" y="1184"/>
                  <a:pt x="13663" y="924"/>
                </a:cubicBezTo>
                <a:cubicBezTo>
                  <a:pt x="13824" y="665"/>
                  <a:pt x="14010" y="451"/>
                  <a:pt x="14216" y="296"/>
                </a:cubicBezTo>
                <a:cubicBezTo>
                  <a:pt x="14736" y="-98"/>
                  <a:pt x="15338" y="-98"/>
                  <a:pt x="15859" y="296"/>
                </a:cubicBezTo>
                <a:cubicBezTo>
                  <a:pt x="16020" y="422"/>
                  <a:pt x="16192" y="630"/>
                  <a:pt x="16397" y="929"/>
                </a:cubicBezTo>
                <a:cubicBezTo>
                  <a:pt x="16602" y="1227"/>
                  <a:pt x="16839" y="1616"/>
                  <a:pt x="17138" y="2100"/>
                </a:cubicBezTo>
                <a:lnTo>
                  <a:pt x="20304" y="7216"/>
                </a:lnTo>
                <a:cubicBezTo>
                  <a:pt x="20603" y="7699"/>
                  <a:pt x="20843" y="8087"/>
                  <a:pt x="21028" y="8418"/>
                </a:cubicBezTo>
                <a:cubicBezTo>
                  <a:pt x="21213" y="8749"/>
                  <a:pt x="21342" y="9023"/>
                  <a:pt x="21420" y="9284"/>
                </a:cubicBezTo>
                <a:cubicBezTo>
                  <a:pt x="21487" y="9516"/>
                  <a:pt x="21532" y="9755"/>
                  <a:pt x="21561" y="10004"/>
                </a:cubicBezTo>
                <a:cubicBezTo>
                  <a:pt x="21589" y="10250"/>
                  <a:pt x="21600" y="10501"/>
                  <a:pt x="21592" y="10751"/>
                </a:cubicBezTo>
                <a:cubicBezTo>
                  <a:pt x="21600" y="11002"/>
                  <a:pt x="21590" y="11255"/>
                  <a:pt x="21561" y="11502"/>
                </a:cubicBezTo>
                <a:cubicBezTo>
                  <a:pt x="21532" y="11751"/>
                  <a:pt x="21487" y="11990"/>
                  <a:pt x="21420" y="12222"/>
                </a:cubicBezTo>
                <a:cubicBezTo>
                  <a:pt x="21342" y="12483"/>
                  <a:pt x="21213" y="12761"/>
                  <a:pt x="21028" y="13092"/>
                </a:cubicBezTo>
                <a:cubicBezTo>
                  <a:pt x="20843" y="13423"/>
                  <a:pt x="20603" y="13807"/>
                  <a:pt x="20304" y="14290"/>
                </a:cubicBezTo>
                <a:lnTo>
                  <a:pt x="17138" y="19406"/>
                </a:lnTo>
                <a:cubicBezTo>
                  <a:pt x="16839" y="19890"/>
                  <a:pt x="16602" y="20280"/>
                  <a:pt x="16397" y="20577"/>
                </a:cubicBezTo>
                <a:cubicBezTo>
                  <a:pt x="16192" y="20875"/>
                  <a:pt x="16020" y="21079"/>
                  <a:pt x="15859" y="21206"/>
                </a:cubicBezTo>
                <a:cubicBezTo>
                  <a:pt x="15598" y="21402"/>
                  <a:pt x="15317" y="21502"/>
                  <a:pt x="15036" y="215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5" name="Google Shape;295;p49"/>
          <p:cNvSpPr txBox="1"/>
          <p:nvPr/>
        </p:nvSpPr>
        <p:spPr>
          <a:xfrm>
            <a:off x="3600938" y="2764793"/>
            <a:ext cx="2081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1100"/>
              <a:buFont typeface="Century Gothic"/>
              <a:buNone/>
            </a:pPr>
            <a:r>
              <a:rPr b="1" i="0" lang="en" sz="11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IMPROVEMENT POTENTIAL</a:t>
            </a:r>
            <a:endParaRPr b="1" i="0" sz="1100" u="none" cap="none" strike="noStrike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96" name="Google Shape;296;p49"/>
          <p:cNvGrpSpPr/>
          <p:nvPr/>
        </p:nvGrpSpPr>
        <p:grpSpPr>
          <a:xfrm>
            <a:off x="6175416" y="2509314"/>
            <a:ext cx="1012950" cy="1012950"/>
            <a:chOff x="8233888" y="3345752"/>
            <a:chExt cx="1350600" cy="1350600"/>
          </a:xfrm>
        </p:grpSpPr>
        <p:sp>
          <p:nvSpPr>
            <p:cNvPr id="297" name="Google Shape;297;p49"/>
            <p:cNvSpPr/>
            <p:nvPr/>
          </p:nvSpPr>
          <p:spPr>
            <a:xfrm>
              <a:off x="8303842" y="3407684"/>
              <a:ext cx="1226100" cy="1226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8" name="Google Shape;298;p49"/>
            <p:cNvSpPr/>
            <p:nvPr/>
          </p:nvSpPr>
          <p:spPr>
            <a:xfrm>
              <a:off x="8233888" y="3345752"/>
              <a:ext cx="1350600" cy="1350600"/>
            </a:xfrm>
            <a:prstGeom prst="ellipse">
              <a:avLst/>
            </a:prstGeom>
            <a:noFill/>
            <a:ln cap="flat" cmpd="sng" w="12700">
              <a:solidFill>
                <a:schemeClr val="accen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99" name="Google Shape;299;p49"/>
          <p:cNvSpPr txBox="1"/>
          <p:nvPr/>
        </p:nvSpPr>
        <p:spPr>
          <a:xfrm>
            <a:off x="1309533" y="3895016"/>
            <a:ext cx="22914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rgbClr val="FEFFFE"/>
              </a:buClr>
              <a:buSzPts val="1100"/>
              <a:buFont typeface="Century Gothic"/>
              <a:buNone/>
            </a:pPr>
            <a:r>
              <a:rPr b="1" lang="en" sz="1100">
                <a:solidFill>
                  <a:srgbClr val="FEFFFE"/>
                </a:solidFill>
                <a:latin typeface="Poppins"/>
                <a:ea typeface="Poppins"/>
                <a:cs typeface="Poppins"/>
                <a:sym typeface="Poppins"/>
              </a:rPr>
              <a:t>Leading company</a:t>
            </a:r>
            <a:endParaRPr b="1" i="0" sz="1100" u="none" cap="none" strike="noStrike">
              <a:solidFill>
                <a:srgbClr val="FEFFF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0" name="Google Shape;300;p49"/>
          <p:cNvSpPr txBox="1"/>
          <p:nvPr/>
        </p:nvSpPr>
        <p:spPr>
          <a:xfrm>
            <a:off x="5569721" y="3895016"/>
            <a:ext cx="22914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rgbClr val="FEFFFE"/>
              </a:buClr>
              <a:buSzPts val="1100"/>
              <a:buFont typeface="Century Gothic"/>
              <a:buNone/>
            </a:pPr>
            <a:r>
              <a:rPr b="1" lang="en" sz="1100">
                <a:solidFill>
                  <a:srgbClr val="FEFFFE"/>
                </a:solidFill>
                <a:latin typeface="Poppins"/>
                <a:ea typeface="Poppins"/>
                <a:cs typeface="Poppins"/>
                <a:sym typeface="Poppins"/>
              </a:rPr>
              <a:t>Our company</a:t>
            </a:r>
            <a:endParaRPr b="1" i="0" sz="1100" u="none" cap="none" strike="noStrike">
              <a:solidFill>
                <a:srgbClr val="FEFFF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0"/>
          <p:cNvSpPr/>
          <p:nvPr/>
        </p:nvSpPr>
        <p:spPr>
          <a:xfrm>
            <a:off x="618867" y="1136347"/>
            <a:ext cx="1626600" cy="2870700"/>
          </a:xfrm>
          <a:prstGeom prst="round2SameRect">
            <a:avLst>
              <a:gd fmla="val 4661" name="adj1"/>
              <a:gd fmla="val 0" name="adj2"/>
            </a:avLst>
          </a:prstGeom>
          <a:solidFill>
            <a:srgbClr val="F4F4F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2C36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6" name="Google Shape;306;p50"/>
          <p:cNvSpPr/>
          <p:nvPr/>
        </p:nvSpPr>
        <p:spPr>
          <a:xfrm>
            <a:off x="2337693" y="1136347"/>
            <a:ext cx="1632000" cy="2870700"/>
          </a:xfrm>
          <a:prstGeom prst="round2SameRect">
            <a:avLst>
              <a:gd fmla="val 3688" name="adj1"/>
              <a:gd fmla="val 0" name="adj2"/>
            </a:avLst>
          </a:prstGeom>
          <a:solidFill>
            <a:srgbClr val="F4F4F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2C36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7" name="Google Shape;307;p50"/>
          <p:cNvSpPr/>
          <p:nvPr/>
        </p:nvSpPr>
        <p:spPr>
          <a:xfrm>
            <a:off x="4061955" y="1136347"/>
            <a:ext cx="1632000" cy="2870700"/>
          </a:xfrm>
          <a:prstGeom prst="round2SameRect">
            <a:avLst>
              <a:gd fmla="val 4477" name="adj1"/>
              <a:gd fmla="val 0" name="adj2"/>
            </a:avLst>
          </a:prstGeom>
          <a:solidFill>
            <a:srgbClr val="F4F4F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2C36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08" name="Google Shape;308;p50"/>
          <p:cNvGrpSpPr/>
          <p:nvPr/>
        </p:nvGrpSpPr>
        <p:grpSpPr>
          <a:xfrm>
            <a:off x="618866" y="1288351"/>
            <a:ext cx="5064214" cy="2719712"/>
            <a:chOff x="825155" y="1717801"/>
            <a:chExt cx="6752285" cy="3626283"/>
          </a:xfrm>
        </p:grpSpPr>
        <p:sp>
          <p:nvSpPr>
            <p:cNvPr id="309" name="Google Shape;309;p50"/>
            <p:cNvSpPr/>
            <p:nvPr/>
          </p:nvSpPr>
          <p:spPr>
            <a:xfrm>
              <a:off x="825155" y="3999638"/>
              <a:ext cx="2178216" cy="1341523"/>
            </a:xfrm>
            <a:custGeom>
              <a:rect b="b" l="l" r="r" t="t"/>
              <a:pathLst>
                <a:path extrusionOk="0" h="1626089" w="2540194">
                  <a:moveTo>
                    <a:pt x="0" y="514831"/>
                  </a:moveTo>
                  <a:lnTo>
                    <a:pt x="2540194" y="0"/>
                  </a:lnTo>
                  <a:lnTo>
                    <a:pt x="2540194" y="1626089"/>
                  </a:lnTo>
                  <a:lnTo>
                    <a:pt x="0" y="1626089"/>
                  </a:lnTo>
                  <a:lnTo>
                    <a:pt x="0" y="514831"/>
                  </a:ln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cap="flat" cmpd="sng" w="19050">
              <a:solidFill>
                <a:schemeClr val="accent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r>
                <a:t/>
              </a:r>
              <a:endParaRPr b="0" i="0" sz="12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0" name="Google Shape;310;p50"/>
            <p:cNvSpPr/>
            <p:nvPr/>
          </p:nvSpPr>
          <p:spPr>
            <a:xfrm>
              <a:off x="3124171" y="2280693"/>
              <a:ext cx="2171866" cy="3063391"/>
            </a:xfrm>
            <a:custGeom>
              <a:rect b="b" l="l" r="r" t="t"/>
              <a:pathLst>
                <a:path extrusionOk="0" h="2421653" w="2540194">
                  <a:moveTo>
                    <a:pt x="0" y="1310395"/>
                  </a:moveTo>
                  <a:lnTo>
                    <a:pt x="2540194" y="0"/>
                  </a:lnTo>
                  <a:lnTo>
                    <a:pt x="2540194" y="2421653"/>
                  </a:lnTo>
                  <a:lnTo>
                    <a:pt x="0" y="2421653"/>
                  </a:lnTo>
                  <a:lnTo>
                    <a:pt x="0" y="1310395"/>
                  </a:lnTo>
                  <a:close/>
                </a:path>
              </a:pathLst>
            </a:custGeom>
            <a:solidFill>
              <a:schemeClr val="accent2">
                <a:alpha val="12549"/>
              </a:schemeClr>
            </a:solidFill>
            <a:ln cap="flat" cmpd="sng" w="19050">
              <a:solidFill>
                <a:schemeClr val="accen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r>
                <a:t/>
              </a:r>
              <a:endParaRPr b="0" i="0" sz="12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1" name="Google Shape;311;p50"/>
            <p:cNvSpPr/>
            <p:nvPr/>
          </p:nvSpPr>
          <p:spPr>
            <a:xfrm flipH="1">
              <a:off x="5405574" y="1717801"/>
              <a:ext cx="2171866" cy="3624263"/>
            </a:xfrm>
            <a:custGeom>
              <a:rect b="b" l="l" r="r" t="t"/>
              <a:pathLst>
                <a:path extrusionOk="0" h="2820438" w="2540194">
                  <a:moveTo>
                    <a:pt x="0" y="0"/>
                  </a:moveTo>
                  <a:lnTo>
                    <a:pt x="2540194" y="398785"/>
                  </a:lnTo>
                  <a:lnTo>
                    <a:pt x="2540194" y="2820438"/>
                  </a:lnTo>
                  <a:lnTo>
                    <a:pt x="0" y="2820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8240"/>
              </a:schemeClr>
            </a:solidFill>
            <a:ln cap="flat" cmpd="sng" w="19050">
              <a:solidFill>
                <a:schemeClr val="accent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r>
                <a:t/>
              </a:r>
              <a:endParaRPr b="0" i="0" sz="12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12" name="Google Shape;312;p50"/>
          <p:cNvGrpSpPr/>
          <p:nvPr/>
        </p:nvGrpSpPr>
        <p:grpSpPr>
          <a:xfrm>
            <a:off x="607995" y="3750798"/>
            <a:ext cx="1653975" cy="443475"/>
            <a:chOff x="810660" y="5001064"/>
            <a:chExt cx="2205300" cy="591300"/>
          </a:xfrm>
        </p:grpSpPr>
        <p:sp>
          <p:nvSpPr>
            <p:cNvPr id="313" name="Google Shape;313;p50"/>
            <p:cNvSpPr/>
            <p:nvPr/>
          </p:nvSpPr>
          <p:spPr>
            <a:xfrm>
              <a:off x="810660" y="5001064"/>
              <a:ext cx="2205300" cy="591300"/>
            </a:xfrm>
            <a:prstGeom prst="round2SameRect">
              <a:avLst>
                <a:gd fmla="val 0" name="adj1"/>
                <a:gd fmla="val 16499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4" name="Google Shape;314;p50"/>
            <p:cNvSpPr txBox="1"/>
            <p:nvPr/>
          </p:nvSpPr>
          <p:spPr>
            <a:xfrm>
              <a:off x="1226297" y="5059278"/>
              <a:ext cx="1366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entury Gothic"/>
                <a:buNone/>
              </a:pPr>
              <a:r>
                <a:rPr b="1" i="0" lang="en" sz="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CONTINUOUS</a:t>
              </a:r>
              <a:endParaRPr b="1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entury Gothic"/>
                <a:buNone/>
              </a:pPr>
              <a:r>
                <a:rPr b="1" i="0" lang="en" sz="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IMPROVEMENT</a:t>
              </a:r>
              <a:endParaRPr b="1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15" name="Google Shape;315;p50"/>
          <p:cNvGrpSpPr/>
          <p:nvPr/>
        </p:nvGrpSpPr>
        <p:grpSpPr>
          <a:xfrm>
            <a:off x="2333489" y="3750798"/>
            <a:ext cx="1645425" cy="443475"/>
            <a:chOff x="3111318" y="5001064"/>
            <a:chExt cx="2193900" cy="591300"/>
          </a:xfrm>
        </p:grpSpPr>
        <p:sp>
          <p:nvSpPr>
            <p:cNvPr id="316" name="Google Shape;316;p50"/>
            <p:cNvSpPr/>
            <p:nvPr/>
          </p:nvSpPr>
          <p:spPr>
            <a:xfrm>
              <a:off x="3111318" y="5001064"/>
              <a:ext cx="2193900" cy="591300"/>
            </a:xfrm>
            <a:prstGeom prst="round2SameRect">
              <a:avLst>
                <a:gd fmla="val 0" name="adj1"/>
                <a:gd fmla="val 16499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7" name="Google Shape;317;p50"/>
            <p:cNvSpPr txBox="1"/>
            <p:nvPr/>
          </p:nvSpPr>
          <p:spPr>
            <a:xfrm>
              <a:off x="3526955" y="5174695"/>
              <a:ext cx="13665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entury Gothic"/>
                <a:buNone/>
              </a:pPr>
              <a:r>
                <a:rPr b="1" i="0" lang="en" sz="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BREAKTHROUGH</a:t>
              </a:r>
              <a:endParaRPr b="1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18" name="Google Shape;318;p50"/>
          <p:cNvGrpSpPr/>
          <p:nvPr/>
        </p:nvGrpSpPr>
        <p:grpSpPr>
          <a:xfrm>
            <a:off x="4048543" y="3750798"/>
            <a:ext cx="1645425" cy="443475"/>
            <a:chOff x="5398057" y="5001064"/>
            <a:chExt cx="2193900" cy="591300"/>
          </a:xfrm>
        </p:grpSpPr>
        <p:sp>
          <p:nvSpPr>
            <p:cNvPr id="319" name="Google Shape;319;p50"/>
            <p:cNvSpPr/>
            <p:nvPr/>
          </p:nvSpPr>
          <p:spPr>
            <a:xfrm>
              <a:off x="5398057" y="5001064"/>
              <a:ext cx="2193900" cy="591300"/>
            </a:xfrm>
            <a:prstGeom prst="round2SameRect">
              <a:avLst>
                <a:gd fmla="val 0" name="adj1"/>
                <a:gd fmla="val 16499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0" name="Google Shape;320;p50"/>
            <p:cNvSpPr txBox="1"/>
            <p:nvPr/>
          </p:nvSpPr>
          <p:spPr>
            <a:xfrm>
              <a:off x="5824328" y="5059278"/>
              <a:ext cx="1366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entury Gothic"/>
                <a:buNone/>
              </a:pPr>
              <a:r>
                <a:rPr b="1" i="0" lang="en" sz="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CONTINUOUS</a:t>
              </a:r>
              <a:endParaRPr b="1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entury Gothic"/>
                <a:buNone/>
              </a:pPr>
              <a:r>
                <a:rPr b="1" i="0" lang="en" sz="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IMPROVEMENT</a:t>
              </a:r>
              <a:endParaRPr b="1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21" name="Google Shape;321;p50"/>
          <p:cNvSpPr txBox="1"/>
          <p:nvPr/>
        </p:nvSpPr>
        <p:spPr>
          <a:xfrm rot="-5400000">
            <a:off x="-109492" y="2179440"/>
            <a:ext cx="18297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645"/>
              </a:buClr>
              <a:buSzPts val="800"/>
              <a:buFont typeface="Century Gothic"/>
              <a:buNone/>
            </a:pPr>
            <a:r>
              <a:rPr b="1" i="0" lang="en" sz="8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rPr>
              <a:t>PERFORMANCE POTENTIAL</a:t>
            </a:r>
            <a:endParaRPr b="1" i="0" sz="800" u="none" cap="none" strike="noStrike">
              <a:solidFill>
                <a:srgbClr val="2C36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2" name="Google Shape;322;p50"/>
          <p:cNvSpPr txBox="1"/>
          <p:nvPr/>
        </p:nvSpPr>
        <p:spPr>
          <a:xfrm>
            <a:off x="2272861" y="3524046"/>
            <a:ext cx="175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645"/>
              </a:buClr>
              <a:buSzPts val="800"/>
              <a:buFont typeface="Century Gothic"/>
              <a:buNone/>
            </a:pPr>
            <a:r>
              <a:rPr b="1" i="0" lang="en" sz="800" u="none" cap="none" strike="noStrike">
                <a:solidFill>
                  <a:srgbClr val="2C3645"/>
                </a:solidFill>
                <a:latin typeface="Poppins"/>
                <a:ea typeface="Poppins"/>
                <a:cs typeface="Poppins"/>
                <a:sym typeface="Poppins"/>
              </a:rPr>
              <a:t>TIMEFRAME</a:t>
            </a:r>
            <a:endParaRPr b="1" i="0" sz="800" u="none" cap="none" strike="noStrike">
              <a:solidFill>
                <a:srgbClr val="2C36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3" name="Google Shape;323;p50"/>
          <p:cNvSpPr txBox="1"/>
          <p:nvPr/>
        </p:nvSpPr>
        <p:spPr>
          <a:xfrm>
            <a:off x="6732977" y="2563027"/>
            <a:ext cx="16320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Clr>
                <a:srgbClr val="2C3645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It has a positive impact on organizational learning</a:t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4" name="Google Shape;324;p50"/>
          <p:cNvSpPr txBox="1"/>
          <p:nvPr/>
        </p:nvSpPr>
        <p:spPr>
          <a:xfrm>
            <a:off x="6732977" y="3441511"/>
            <a:ext cx="17922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Clr>
                <a:srgbClr val="2C3645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Organizational learning then leads to increased performance</a:t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5" name="Google Shape;325;p50"/>
          <p:cNvSpPr txBox="1"/>
          <p:nvPr/>
        </p:nvSpPr>
        <p:spPr>
          <a:xfrm>
            <a:off x="6732977" y="1744049"/>
            <a:ext cx="17253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Clr>
                <a:srgbClr val="2C3645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Competitive benchmarking is a continuous learning process</a:t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6" name="Google Shape;326;p50"/>
          <p:cNvSpPr txBox="1"/>
          <p:nvPr/>
        </p:nvSpPr>
        <p:spPr>
          <a:xfrm>
            <a:off x="607995" y="366815"/>
            <a:ext cx="721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3846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2000"/>
              <a:buFont typeface="Century Gothic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What’s good about competitive benchmarking?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7" name="Google Shape;327;p50"/>
          <p:cNvSpPr txBox="1"/>
          <p:nvPr/>
        </p:nvSpPr>
        <p:spPr>
          <a:xfrm>
            <a:off x="6230451" y="1582928"/>
            <a:ext cx="491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DM Sans"/>
              <a:buNone/>
            </a:pPr>
            <a:r>
              <a:rPr b="0" i="0" lang="en" sz="45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8" name="Google Shape;328;p50"/>
          <p:cNvSpPr txBox="1"/>
          <p:nvPr/>
        </p:nvSpPr>
        <p:spPr>
          <a:xfrm>
            <a:off x="6178154" y="2488478"/>
            <a:ext cx="457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DM Sans"/>
              <a:buNone/>
            </a:pPr>
            <a:r>
              <a:rPr b="0" i="0" lang="en" sz="45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9" name="Google Shape;329;p50"/>
          <p:cNvSpPr txBox="1"/>
          <p:nvPr/>
        </p:nvSpPr>
        <p:spPr>
          <a:xfrm>
            <a:off x="6178154" y="3347921"/>
            <a:ext cx="457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DM Sans"/>
              <a:buNone/>
            </a:pPr>
            <a:r>
              <a:rPr b="0" i="0" lang="en" sz="45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50"/>
          <p:cNvSpPr/>
          <p:nvPr/>
        </p:nvSpPr>
        <p:spPr>
          <a:xfrm>
            <a:off x="1998722" y="3910613"/>
            <a:ext cx="62910" cy="113943"/>
          </a:xfrm>
          <a:custGeom>
            <a:rect b="b" l="l" r="r" t="t"/>
            <a:pathLst>
              <a:path extrusionOk="0" h="21519" w="21600">
                <a:moveTo>
                  <a:pt x="21600" y="10759"/>
                </a:moveTo>
                <a:cubicBezTo>
                  <a:pt x="21600" y="10540"/>
                  <a:pt x="21437" y="10329"/>
                  <a:pt x="21148" y="10174"/>
                </a:cubicBezTo>
                <a:lnTo>
                  <a:pt x="2634" y="242"/>
                </a:lnTo>
                <a:cubicBezTo>
                  <a:pt x="2031" y="-81"/>
                  <a:pt x="1054" y="-81"/>
                  <a:pt x="452" y="242"/>
                </a:cubicBezTo>
                <a:cubicBezTo>
                  <a:pt x="163" y="398"/>
                  <a:pt x="0" y="608"/>
                  <a:pt x="0" y="827"/>
                </a:cubicBezTo>
                <a:lnTo>
                  <a:pt x="0" y="20691"/>
                </a:lnTo>
                <a:cubicBezTo>
                  <a:pt x="0" y="21149"/>
                  <a:pt x="691" y="21519"/>
                  <a:pt x="1543" y="21519"/>
                </a:cubicBezTo>
                <a:cubicBezTo>
                  <a:pt x="1952" y="21519"/>
                  <a:pt x="2344" y="21432"/>
                  <a:pt x="2634" y="21277"/>
                </a:cubicBezTo>
                <a:lnTo>
                  <a:pt x="21148" y="11345"/>
                </a:lnTo>
                <a:cubicBezTo>
                  <a:pt x="21437" y="11189"/>
                  <a:pt x="21600" y="10979"/>
                  <a:pt x="21600" y="10759"/>
                </a:cubicBezTo>
                <a:close/>
              </a:path>
            </a:pathLst>
          </a:custGeom>
          <a:solidFill>
            <a:schemeClr val="lt1">
              <a:alpha val="63530"/>
            </a:scheme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50"/>
          <p:cNvSpPr/>
          <p:nvPr/>
        </p:nvSpPr>
        <p:spPr>
          <a:xfrm>
            <a:off x="3724215" y="3910613"/>
            <a:ext cx="62910" cy="113943"/>
          </a:xfrm>
          <a:custGeom>
            <a:rect b="b" l="l" r="r" t="t"/>
            <a:pathLst>
              <a:path extrusionOk="0" h="21519" w="21600">
                <a:moveTo>
                  <a:pt x="21600" y="10759"/>
                </a:moveTo>
                <a:cubicBezTo>
                  <a:pt x="21600" y="10540"/>
                  <a:pt x="21437" y="10329"/>
                  <a:pt x="21148" y="10174"/>
                </a:cubicBezTo>
                <a:lnTo>
                  <a:pt x="2634" y="242"/>
                </a:lnTo>
                <a:cubicBezTo>
                  <a:pt x="2031" y="-81"/>
                  <a:pt x="1054" y="-81"/>
                  <a:pt x="452" y="242"/>
                </a:cubicBezTo>
                <a:cubicBezTo>
                  <a:pt x="163" y="398"/>
                  <a:pt x="0" y="608"/>
                  <a:pt x="0" y="827"/>
                </a:cubicBezTo>
                <a:lnTo>
                  <a:pt x="0" y="20691"/>
                </a:lnTo>
                <a:cubicBezTo>
                  <a:pt x="0" y="21149"/>
                  <a:pt x="691" y="21519"/>
                  <a:pt x="1543" y="21519"/>
                </a:cubicBezTo>
                <a:cubicBezTo>
                  <a:pt x="1952" y="21519"/>
                  <a:pt x="2344" y="21432"/>
                  <a:pt x="2634" y="21277"/>
                </a:cubicBezTo>
                <a:lnTo>
                  <a:pt x="21148" y="11345"/>
                </a:lnTo>
                <a:cubicBezTo>
                  <a:pt x="21437" y="11189"/>
                  <a:pt x="21600" y="10979"/>
                  <a:pt x="21600" y="10759"/>
                </a:cubicBezTo>
                <a:close/>
              </a:path>
            </a:pathLst>
          </a:custGeom>
          <a:solidFill>
            <a:schemeClr val="lt1">
              <a:alpha val="63530"/>
            </a:scheme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2" name="Google Shape;332;p50"/>
          <p:cNvSpPr/>
          <p:nvPr/>
        </p:nvSpPr>
        <p:spPr>
          <a:xfrm>
            <a:off x="5447245" y="3910613"/>
            <a:ext cx="62910" cy="113943"/>
          </a:xfrm>
          <a:custGeom>
            <a:rect b="b" l="l" r="r" t="t"/>
            <a:pathLst>
              <a:path extrusionOk="0" h="21519" w="21600">
                <a:moveTo>
                  <a:pt x="21600" y="10759"/>
                </a:moveTo>
                <a:cubicBezTo>
                  <a:pt x="21600" y="10540"/>
                  <a:pt x="21437" y="10329"/>
                  <a:pt x="21148" y="10174"/>
                </a:cubicBezTo>
                <a:lnTo>
                  <a:pt x="2634" y="242"/>
                </a:lnTo>
                <a:cubicBezTo>
                  <a:pt x="2031" y="-81"/>
                  <a:pt x="1054" y="-81"/>
                  <a:pt x="452" y="242"/>
                </a:cubicBezTo>
                <a:cubicBezTo>
                  <a:pt x="163" y="398"/>
                  <a:pt x="0" y="608"/>
                  <a:pt x="0" y="827"/>
                </a:cubicBezTo>
                <a:lnTo>
                  <a:pt x="0" y="20691"/>
                </a:lnTo>
                <a:cubicBezTo>
                  <a:pt x="0" y="21149"/>
                  <a:pt x="691" y="21519"/>
                  <a:pt x="1543" y="21519"/>
                </a:cubicBezTo>
                <a:cubicBezTo>
                  <a:pt x="1952" y="21519"/>
                  <a:pt x="2344" y="21432"/>
                  <a:pt x="2634" y="21277"/>
                </a:cubicBezTo>
                <a:lnTo>
                  <a:pt x="21148" y="11345"/>
                </a:lnTo>
                <a:cubicBezTo>
                  <a:pt x="21437" y="11189"/>
                  <a:pt x="21600" y="10979"/>
                  <a:pt x="21600" y="10759"/>
                </a:cubicBezTo>
                <a:close/>
              </a:path>
            </a:pathLst>
          </a:custGeom>
          <a:solidFill>
            <a:schemeClr val="lt1">
              <a:alpha val="63530"/>
            </a:scheme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51"/>
          <p:cNvGrpSpPr/>
          <p:nvPr/>
        </p:nvGrpSpPr>
        <p:grpSpPr>
          <a:xfrm>
            <a:off x="3592146" y="1812652"/>
            <a:ext cx="1959750" cy="1959750"/>
            <a:chOff x="0" y="0"/>
            <a:chExt cx="5226000" cy="5226000"/>
          </a:xfrm>
        </p:grpSpPr>
        <p:sp>
          <p:nvSpPr>
            <p:cNvPr id="338" name="Google Shape;338;p51"/>
            <p:cNvSpPr/>
            <p:nvPr/>
          </p:nvSpPr>
          <p:spPr>
            <a:xfrm>
              <a:off x="0" y="0"/>
              <a:ext cx="5226000" cy="522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9" name="Google Shape;339;p51"/>
            <p:cNvSpPr/>
            <p:nvPr/>
          </p:nvSpPr>
          <p:spPr>
            <a:xfrm>
              <a:off x="2371640" y="1540159"/>
              <a:ext cx="2853456" cy="3684150"/>
            </a:xfrm>
            <a:custGeom>
              <a:rect b="b" l="l" r="r" t="t"/>
              <a:pathLst>
                <a:path extrusionOk="0" h="21600" w="20045">
                  <a:moveTo>
                    <a:pt x="17470" y="0"/>
                  </a:moveTo>
                  <a:cubicBezTo>
                    <a:pt x="12998" y="0"/>
                    <a:pt x="8527" y="1424"/>
                    <a:pt x="5115" y="4271"/>
                  </a:cubicBezTo>
                  <a:cubicBezTo>
                    <a:pt x="-509" y="8965"/>
                    <a:pt x="-1493" y="16061"/>
                    <a:pt x="2154" y="21600"/>
                  </a:cubicBezTo>
                  <a:cubicBezTo>
                    <a:pt x="4865" y="21544"/>
                    <a:pt x="7562" y="20991"/>
                    <a:pt x="10035" y="19938"/>
                  </a:cubicBezTo>
                  <a:cubicBezTo>
                    <a:pt x="6696" y="16715"/>
                    <a:pt x="6851" y="11842"/>
                    <a:pt x="10518" y="8781"/>
                  </a:cubicBezTo>
                  <a:cubicBezTo>
                    <a:pt x="12438" y="7179"/>
                    <a:pt x="14954" y="6379"/>
                    <a:pt x="17470" y="6379"/>
                  </a:cubicBezTo>
                  <a:cubicBezTo>
                    <a:pt x="18336" y="6379"/>
                    <a:pt x="19199" y="6481"/>
                    <a:pt x="20040" y="6670"/>
                  </a:cubicBezTo>
                  <a:cubicBezTo>
                    <a:pt x="20107" y="4405"/>
                    <a:pt x="19577" y="2130"/>
                    <a:pt x="18447" y="24"/>
                  </a:cubicBezTo>
                  <a:cubicBezTo>
                    <a:pt x="18121" y="9"/>
                    <a:pt x="17796" y="0"/>
                    <a:pt x="17470" y="0"/>
                  </a:cubicBezTo>
                  <a:close/>
                </a:path>
              </a:pathLst>
            </a:custGeom>
            <a:solidFill>
              <a:schemeClr val="lt1">
                <a:alpha val="5100"/>
              </a:scheme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40" name="Google Shape;340;p51"/>
          <p:cNvSpPr txBox="1"/>
          <p:nvPr/>
        </p:nvSpPr>
        <p:spPr>
          <a:xfrm>
            <a:off x="3725734" y="2662910"/>
            <a:ext cx="1699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Benefits</a:t>
            </a:r>
            <a:endParaRPr b="1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51"/>
          <p:cNvSpPr/>
          <p:nvPr/>
        </p:nvSpPr>
        <p:spPr>
          <a:xfrm>
            <a:off x="3483364" y="1495972"/>
            <a:ext cx="147979" cy="147975"/>
          </a:xfrm>
          <a:custGeom>
            <a:rect b="b" l="l" r="r" t="t"/>
            <a:pathLst>
              <a:path extrusionOk="0" h="20595" w="19678">
                <a:moveTo>
                  <a:pt x="9839" y="0"/>
                </a:moveTo>
                <a:cubicBezTo>
                  <a:pt x="7320" y="0"/>
                  <a:pt x="4804" y="1008"/>
                  <a:pt x="2882" y="3019"/>
                </a:cubicBezTo>
                <a:cubicBezTo>
                  <a:pt x="-961" y="7041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1"/>
                  <a:pt x="16796" y="3019"/>
                </a:cubicBezTo>
                <a:cubicBezTo>
                  <a:pt x="14874" y="1008"/>
                  <a:pt x="12358" y="0"/>
                  <a:pt x="9839" y="0"/>
                </a:cubicBezTo>
                <a:close/>
                <a:moveTo>
                  <a:pt x="13985" y="6765"/>
                </a:moveTo>
                <a:cubicBezTo>
                  <a:pt x="14069" y="6765"/>
                  <a:pt x="14152" y="6796"/>
                  <a:pt x="14218" y="6861"/>
                </a:cubicBezTo>
                <a:lnTo>
                  <a:pt x="15160" y="7846"/>
                </a:lnTo>
                <a:cubicBezTo>
                  <a:pt x="15289" y="7982"/>
                  <a:pt x="15289" y="8199"/>
                  <a:pt x="15160" y="8335"/>
                </a:cubicBezTo>
                <a:lnTo>
                  <a:pt x="9611" y="14141"/>
                </a:lnTo>
                <a:cubicBezTo>
                  <a:pt x="9481" y="14277"/>
                  <a:pt x="9274" y="14277"/>
                  <a:pt x="9144" y="14141"/>
                </a:cubicBezTo>
                <a:lnTo>
                  <a:pt x="4912" y="9713"/>
                </a:lnTo>
                <a:cubicBezTo>
                  <a:pt x="4782" y="9577"/>
                  <a:pt x="4782" y="9359"/>
                  <a:pt x="4912" y="9224"/>
                </a:cubicBezTo>
                <a:lnTo>
                  <a:pt x="5853" y="8239"/>
                </a:lnTo>
                <a:cubicBezTo>
                  <a:pt x="5985" y="8108"/>
                  <a:pt x="6189" y="8108"/>
                  <a:pt x="6321" y="8239"/>
                </a:cubicBezTo>
                <a:lnTo>
                  <a:pt x="9378" y="11438"/>
                </a:lnTo>
                <a:lnTo>
                  <a:pt x="13751" y="6861"/>
                </a:lnTo>
                <a:cubicBezTo>
                  <a:pt x="13817" y="6796"/>
                  <a:pt x="13900" y="6765"/>
                  <a:pt x="13985" y="67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2" name="Google Shape;342;p51"/>
          <p:cNvSpPr/>
          <p:nvPr/>
        </p:nvSpPr>
        <p:spPr>
          <a:xfrm>
            <a:off x="3161699" y="1869604"/>
            <a:ext cx="147979" cy="147975"/>
          </a:xfrm>
          <a:custGeom>
            <a:rect b="b" l="l" r="r" t="t"/>
            <a:pathLst>
              <a:path extrusionOk="0" h="20595" w="19678">
                <a:moveTo>
                  <a:pt x="9839" y="0"/>
                </a:moveTo>
                <a:cubicBezTo>
                  <a:pt x="7320" y="0"/>
                  <a:pt x="4804" y="1008"/>
                  <a:pt x="2882" y="3019"/>
                </a:cubicBezTo>
                <a:cubicBezTo>
                  <a:pt x="-961" y="7041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1"/>
                  <a:pt x="16796" y="3019"/>
                </a:cubicBezTo>
                <a:cubicBezTo>
                  <a:pt x="14874" y="1008"/>
                  <a:pt x="12358" y="0"/>
                  <a:pt x="9839" y="0"/>
                </a:cubicBezTo>
                <a:close/>
                <a:moveTo>
                  <a:pt x="13985" y="6765"/>
                </a:moveTo>
                <a:cubicBezTo>
                  <a:pt x="14069" y="6765"/>
                  <a:pt x="14152" y="6796"/>
                  <a:pt x="14218" y="6861"/>
                </a:cubicBezTo>
                <a:lnTo>
                  <a:pt x="15160" y="7846"/>
                </a:lnTo>
                <a:cubicBezTo>
                  <a:pt x="15289" y="7982"/>
                  <a:pt x="15289" y="8199"/>
                  <a:pt x="15160" y="8335"/>
                </a:cubicBezTo>
                <a:lnTo>
                  <a:pt x="9611" y="14141"/>
                </a:lnTo>
                <a:cubicBezTo>
                  <a:pt x="9481" y="14277"/>
                  <a:pt x="9274" y="14277"/>
                  <a:pt x="9144" y="14141"/>
                </a:cubicBezTo>
                <a:lnTo>
                  <a:pt x="4912" y="9713"/>
                </a:lnTo>
                <a:cubicBezTo>
                  <a:pt x="4782" y="9577"/>
                  <a:pt x="4782" y="9359"/>
                  <a:pt x="4912" y="9224"/>
                </a:cubicBezTo>
                <a:lnTo>
                  <a:pt x="5853" y="8239"/>
                </a:lnTo>
                <a:cubicBezTo>
                  <a:pt x="5985" y="8108"/>
                  <a:pt x="6189" y="8108"/>
                  <a:pt x="6321" y="8239"/>
                </a:cubicBezTo>
                <a:lnTo>
                  <a:pt x="9378" y="11438"/>
                </a:lnTo>
                <a:lnTo>
                  <a:pt x="13751" y="6861"/>
                </a:lnTo>
                <a:cubicBezTo>
                  <a:pt x="13817" y="6796"/>
                  <a:pt x="13900" y="6765"/>
                  <a:pt x="13985" y="67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" name="Google Shape;343;p51"/>
          <p:cNvSpPr/>
          <p:nvPr/>
        </p:nvSpPr>
        <p:spPr>
          <a:xfrm>
            <a:off x="2971824" y="2273420"/>
            <a:ext cx="147979" cy="147975"/>
          </a:xfrm>
          <a:custGeom>
            <a:rect b="b" l="l" r="r" t="t"/>
            <a:pathLst>
              <a:path extrusionOk="0" h="20595" w="19678">
                <a:moveTo>
                  <a:pt x="9839" y="0"/>
                </a:moveTo>
                <a:cubicBezTo>
                  <a:pt x="7320" y="0"/>
                  <a:pt x="4804" y="1008"/>
                  <a:pt x="2882" y="3019"/>
                </a:cubicBezTo>
                <a:cubicBezTo>
                  <a:pt x="-961" y="7041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1"/>
                  <a:pt x="16796" y="3019"/>
                </a:cubicBezTo>
                <a:cubicBezTo>
                  <a:pt x="14874" y="1008"/>
                  <a:pt x="12358" y="0"/>
                  <a:pt x="9839" y="0"/>
                </a:cubicBezTo>
                <a:close/>
                <a:moveTo>
                  <a:pt x="13985" y="6765"/>
                </a:moveTo>
                <a:cubicBezTo>
                  <a:pt x="14069" y="6765"/>
                  <a:pt x="14152" y="6796"/>
                  <a:pt x="14218" y="6861"/>
                </a:cubicBezTo>
                <a:lnTo>
                  <a:pt x="15160" y="7846"/>
                </a:lnTo>
                <a:cubicBezTo>
                  <a:pt x="15289" y="7982"/>
                  <a:pt x="15289" y="8199"/>
                  <a:pt x="15160" y="8335"/>
                </a:cubicBezTo>
                <a:lnTo>
                  <a:pt x="9611" y="14141"/>
                </a:lnTo>
                <a:cubicBezTo>
                  <a:pt x="9481" y="14277"/>
                  <a:pt x="9274" y="14277"/>
                  <a:pt x="9144" y="14141"/>
                </a:cubicBezTo>
                <a:lnTo>
                  <a:pt x="4912" y="9713"/>
                </a:lnTo>
                <a:cubicBezTo>
                  <a:pt x="4782" y="9577"/>
                  <a:pt x="4782" y="9359"/>
                  <a:pt x="4912" y="9224"/>
                </a:cubicBezTo>
                <a:lnTo>
                  <a:pt x="5853" y="8239"/>
                </a:lnTo>
                <a:cubicBezTo>
                  <a:pt x="5985" y="8108"/>
                  <a:pt x="6189" y="8108"/>
                  <a:pt x="6321" y="8239"/>
                </a:cubicBezTo>
                <a:lnTo>
                  <a:pt x="9378" y="11438"/>
                </a:lnTo>
                <a:lnTo>
                  <a:pt x="13751" y="6861"/>
                </a:lnTo>
                <a:cubicBezTo>
                  <a:pt x="13817" y="6796"/>
                  <a:pt x="13900" y="6765"/>
                  <a:pt x="13985" y="67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51"/>
          <p:cNvSpPr/>
          <p:nvPr/>
        </p:nvSpPr>
        <p:spPr>
          <a:xfrm>
            <a:off x="2916982" y="2718512"/>
            <a:ext cx="147979" cy="147975"/>
          </a:xfrm>
          <a:custGeom>
            <a:rect b="b" l="l" r="r" t="t"/>
            <a:pathLst>
              <a:path extrusionOk="0" h="20595" w="19678">
                <a:moveTo>
                  <a:pt x="9839" y="0"/>
                </a:moveTo>
                <a:cubicBezTo>
                  <a:pt x="7320" y="0"/>
                  <a:pt x="4804" y="1008"/>
                  <a:pt x="2882" y="3019"/>
                </a:cubicBezTo>
                <a:cubicBezTo>
                  <a:pt x="-961" y="7041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1"/>
                  <a:pt x="16796" y="3019"/>
                </a:cubicBezTo>
                <a:cubicBezTo>
                  <a:pt x="14874" y="1008"/>
                  <a:pt x="12358" y="0"/>
                  <a:pt x="9839" y="0"/>
                </a:cubicBezTo>
                <a:close/>
                <a:moveTo>
                  <a:pt x="13985" y="6765"/>
                </a:moveTo>
                <a:cubicBezTo>
                  <a:pt x="14069" y="6765"/>
                  <a:pt x="14152" y="6796"/>
                  <a:pt x="14218" y="6861"/>
                </a:cubicBezTo>
                <a:lnTo>
                  <a:pt x="15160" y="7846"/>
                </a:lnTo>
                <a:cubicBezTo>
                  <a:pt x="15289" y="7982"/>
                  <a:pt x="15289" y="8199"/>
                  <a:pt x="15160" y="8335"/>
                </a:cubicBezTo>
                <a:lnTo>
                  <a:pt x="9611" y="14141"/>
                </a:lnTo>
                <a:cubicBezTo>
                  <a:pt x="9481" y="14277"/>
                  <a:pt x="9274" y="14277"/>
                  <a:pt x="9144" y="14141"/>
                </a:cubicBezTo>
                <a:lnTo>
                  <a:pt x="4912" y="9713"/>
                </a:lnTo>
                <a:cubicBezTo>
                  <a:pt x="4782" y="9577"/>
                  <a:pt x="4782" y="9359"/>
                  <a:pt x="4912" y="9224"/>
                </a:cubicBezTo>
                <a:lnTo>
                  <a:pt x="5853" y="8239"/>
                </a:lnTo>
                <a:cubicBezTo>
                  <a:pt x="5985" y="8108"/>
                  <a:pt x="6189" y="8108"/>
                  <a:pt x="6321" y="8239"/>
                </a:cubicBezTo>
                <a:lnTo>
                  <a:pt x="9378" y="11438"/>
                </a:lnTo>
                <a:lnTo>
                  <a:pt x="13751" y="6861"/>
                </a:lnTo>
                <a:cubicBezTo>
                  <a:pt x="13817" y="6796"/>
                  <a:pt x="13900" y="6765"/>
                  <a:pt x="13985" y="67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p51"/>
          <p:cNvSpPr/>
          <p:nvPr/>
        </p:nvSpPr>
        <p:spPr>
          <a:xfrm>
            <a:off x="2971824" y="3125502"/>
            <a:ext cx="147979" cy="147975"/>
          </a:xfrm>
          <a:custGeom>
            <a:rect b="b" l="l" r="r" t="t"/>
            <a:pathLst>
              <a:path extrusionOk="0" h="20595" w="19678">
                <a:moveTo>
                  <a:pt x="9839" y="0"/>
                </a:moveTo>
                <a:cubicBezTo>
                  <a:pt x="7320" y="0"/>
                  <a:pt x="4804" y="1008"/>
                  <a:pt x="2882" y="3019"/>
                </a:cubicBezTo>
                <a:cubicBezTo>
                  <a:pt x="-961" y="7041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1"/>
                  <a:pt x="16796" y="3019"/>
                </a:cubicBezTo>
                <a:cubicBezTo>
                  <a:pt x="14874" y="1008"/>
                  <a:pt x="12358" y="0"/>
                  <a:pt x="9839" y="0"/>
                </a:cubicBezTo>
                <a:close/>
                <a:moveTo>
                  <a:pt x="13985" y="6765"/>
                </a:moveTo>
                <a:cubicBezTo>
                  <a:pt x="14069" y="6765"/>
                  <a:pt x="14152" y="6796"/>
                  <a:pt x="14218" y="6861"/>
                </a:cubicBezTo>
                <a:lnTo>
                  <a:pt x="15160" y="7846"/>
                </a:lnTo>
                <a:cubicBezTo>
                  <a:pt x="15289" y="7982"/>
                  <a:pt x="15289" y="8199"/>
                  <a:pt x="15160" y="8335"/>
                </a:cubicBezTo>
                <a:lnTo>
                  <a:pt x="9611" y="14141"/>
                </a:lnTo>
                <a:cubicBezTo>
                  <a:pt x="9481" y="14277"/>
                  <a:pt x="9274" y="14277"/>
                  <a:pt x="9144" y="14141"/>
                </a:cubicBezTo>
                <a:lnTo>
                  <a:pt x="4912" y="9713"/>
                </a:lnTo>
                <a:cubicBezTo>
                  <a:pt x="4782" y="9577"/>
                  <a:pt x="4782" y="9359"/>
                  <a:pt x="4912" y="9224"/>
                </a:cubicBezTo>
                <a:lnTo>
                  <a:pt x="5853" y="8239"/>
                </a:lnTo>
                <a:cubicBezTo>
                  <a:pt x="5985" y="8108"/>
                  <a:pt x="6189" y="8108"/>
                  <a:pt x="6321" y="8239"/>
                </a:cubicBezTo>
                <a:lnTo>
                  <a:pt x="9378" y="11438"/>
                </a:lnTo>
                <a:lnTo>
                  <a:pt x="13751" y="6861"/>
                </a:lnTo>
                <a:cubicBezTo>
                  <a:pt x="13817" y="6796"/>
                  <a:pt x="13900" y="6765"/>
                  <a:pt x="13985" y="67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51"/>
          <p:cNvSpPr/>
          <p:nvPr/>
        </p:nvSpPr>
        <p:spPr>
          <a:xfrm>
            <a:off x="3161699" y="3550435"/>
            <a:ext cx="147979" cy="147975"/>
          </a:xfrm>
          <a:custGeom>
            <a:rect b="b" l="l" r="r" t="t"/>
            <a:pathLst>
              <a:path extrusionOk="0" h="20595" w="19678">
                <a:moveTo>
                  <a:pt x="9839" y="0"/>
                </a:moveTo>
                <a:cubicBezTo>
                  <a:pt x="7320" y="0"/>
                  <a:pt x="4804" y="1008"/>
                  <a:pt x="2882" y="3019"/>
                </a:cubicBezTo>
                <a:cubicBezTo>
                  <a:pt x="-961" y="7041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1"/>
                  <a:pt x="16796" y="3019"/>
                </a:cubicBezTo>
                <a:cubicBezTo>
                  <a:pt x="14874" y="1008"/>
                  <a:pt x="12358" y="0"/>
                  <a:pt x="9839" y="0"/>
                </a:cubicBezTo>
                <a:close/>
                <a:moveTo>
                  <a:pt x="13985" y="6765"/>
                </a:moveTo>
                <a:cubicBezTo>
                  <a:pt x="14069" y="6765"/>
                  <a:pt x="14152" y="6796"/>
                  <a:pt x="14218" y="6861"/>
                </a:cubicBezTo>
                <a:lnTo>
                  <a:pt x="15160" y="7846"/>
                </a:lnTo>
                <a:cubicBezTo>
                  <a:pt x="15289" y="7982"/>
                  <a:pt x="15289" y="8199"/>
                  <a:pt x="15160" y="8335"/>
                </a:cubicBezTo>
                <a:lnTo>
                  <a:pt x="9611" y="14141"/>
                </a:lnTo>
                <a:cubicBezTo>
                  <a:pt x="9481" y="14277"/>
                  <a:pt x="9274" y="14277"/>
                  <a:pt x="9144" y="14141"/>
                </a:cubicBezTo>
                <a:lnTo>
                  <a:pt x="4912" y="9713"/>
                </a:lnTo>
                <a:cubicBezTo>
                  <a:pt x="4782" y="9577"/>
                  <a:pt x="4782" y="9359"/>
                  <a:pt x="4912" y="9224"/>
                </a:cubicBezTo>
                <a:lnTo>
                  <a:pt x="5853" y="8239"/>
                </a:lnTo>
                <a:cubicBezTo>
                  <a:pt x="5985" y="8108"/>
                  <a:pt x="6189" y="8108"/>
                  <a:pt x="6321" y="8239"/>
                </a:cubicBezTo>
                <a:lnTo>
                  <a:pt x="9378" y="11438"/>
                </a:lnTo>
                <a:lnTo>
                  <a:pt x="13751" y="6861"/>
                </a:lnTo>
                <a:cubicBezTo>
                  <a:pt x="13817" y="6796"/>
                  <a:pt x="13900" y="6765"/>
                  <a:pt x="13985" y="67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7" name="Google Shape;347;p51"/>
          <p:cNvSpPr/>
          <p:nvPr/>
        </p:nvSpPr>
        <p:spPr>
          <a:xfrm>
            <a:off x="3483364" y="3926441"/>
            <a:ext cx="147979" cy="147975"/>
          </a:xfrm>
          <a:custGeom>
            <a:rect b="b" l="l" r="r" t="t"/>
            <a:pathLst>
              <a:path extrusionOk="0" h="20595" w="19678">
                <a:moveTo>
                  <a:pt x="9839" y="0"/>
                </a:moveTo>
                <a:cubicBezTo>
                  <a:pt x="7320" y="0"/>
                  <a:pt x="4804" y="1008"/>
                  <a:pt x="2882" y="3019"/>
                </a:cubicBezTo>
                <a:cubicBezTo>
                  <a:pt x="-961" y="7041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1"/>
                  <a:pt x="16796" y="3019"/>
                </a:cubicBezTo>
                <a:cubicBezTo>
                  <a:pt x="14874" y="1008"/>
                  <a:pt x="12358" y="0"/>
                  <a:pt x="9839" y="0"/>
                </a:cubicBezTo>
                <a:close/>
                <a:moveTo>
                  <a:pt x="13985" y="6765"/>
                </a:moveTo>
                <a:cubicBezTo>
                  <a:pt x="14069" y="6765"/>
                  <a:pt x="14152" y="6796"/>
                  <a:pt x="14218" y="6861"/>
                </a:cubicBezTo>
                <a:lnTo>
                  <a:pt x="15160" y="7846"/>
                </a:lnTo>
                <a:cubicBezTo>
                  <a:pt x="15289" y="7982"/>
                  <a:pt x="15289" y="8199"/>
                  <a:pt x="15160" y="8335"/>
                </a:cubicBezTo>
                <a:lnTo>
                  <a:pt x="9611" y="14141"/>
                </a:lnTo>
                <a:cubicBezTo>
                  <a:pt x="9481" y="14277"/>
                  <a:pt x="9274" y="14277"/>
                  <a:pt x="9144" y="14141"/>
                </a:cubicBezTo>
                <a:lnTo>
                  <a:pt x="4912" y="9713"/>
                </a:lnTo>
                <a:cubicBezTo>
                  <a:pt x="4782" y="9577"/>
                  <a:pt x="4782" y="9359"/>
                  <a:pt x="4912" y="9224"/>
                </a:cubicBezTo>
                <a:lnTo>
                  <a:pt x="5853" y="8239"/>
                </a:lnTo>
                <a:cubicBezTo>
                  <a:pt x="5985" y="8108"/>
                  <a:pt x="6189" y="8108"/>
                  <a:pt x="6321" y="8239"/>
                </a:cubicBezTo>
                <a:lnTo>
                  <a:pt x="9378" y="11438"/>
                </a:lnTo>
                <a:lnTo>
                  <a:pt x="13751" y="6861"/>
                </a:lnTo>
                <a:cubicBezTo>
                  <a:pt x="13817" y="6796"/>
                  <a:pt x="13900" y="6765"/>
                  <a:pt x="13985" y="67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48" name="Google Shape;348;p51"/>
          <p:cNvGrpSpPr/>
          <p:nvPr/>
        </p:nvGrpSpPr>
        <p:grpSpPr>
          <a:xfrm>
            <a:off x="-119433" y="1486754"/>
            <a:ext cx="3443614" cy="2569520"/>
            <a:chOff x="-159244" y="1982339"/>
            <a:chExt cx="4591485" cy="3426027"/>
          </a:xfrm>
        </p:grpSpPr>
        <p:sp>
          <p:nvSpPr>
            <p:cNvPr id="349" name="Google Shape;349;p51"/>
            <p:cNvSpPr txBox="1"/>
            <p:nvPr/>
          </p:nvSpPr>
          <p:spPr>
            <a:xfrm>
              <a:off x="468041" y="1982339"/>
              <a:ext cx="39642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3645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2C3645"/>
                  </a:solidFill>
                  <a:latin typeface="Poppins"/>
                  <a:ea typeface="Poppins"/>
                  <a:cs typeface="Poppins"/>
                  <a:sym typeface="Poppins"/>
                </a:rPr>
                <a:t>Create tangible suggestions for improvement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0" name="Google Shape;350;p51"/>
            <p:cNvSpPr txBox="1"/>
            <p:nvPr/>
          </p:nvSpPr>
          <p:spPr>
            <a:xfrm>
              <a:off x="19730" y="2506826"/>
              <a:ext cx="39642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3645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2C3645"/>
                  </a:solidFill>
                  <a:latin typeface="Poppins"/>
                  <a:ea typeface="Poppins"/>
                  <a:cs typeface="Poppins"/>
                  <a:sym typeface="Poppins"/>
                </a:rPr>
                <a:t>Reveals potential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1" name="Google Shape;351;p51"/>
            <p:cNvSpPr txBox="1"/>
            <p:nvPr/>
          </p:nvSpPr>
          <p:spPr>
            <a:xfrm>
              <a:off x="-159244" y="3045248"/>
              <a:ext cx="39642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3645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2C3645"/>
                  </a:solidFill>
                  <a:latin typeface="Poppins"/>
                  <a:ea typeface="Poppins"/>
                  <a:cs typeface="Poppins"/>
                  <a:sym typeface="Poppins"/>
                </a:rPr>
                <a:t>Evaluate alternative solutions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2" name="Google Shape;352;p51"/>
            <p:cNvSpPr txBox="1"/>
            <p:nvPr/>
          </p:nvSpPr>
          <p:spPr>
            <a:xfrm>
              <a:off x="-159241" y="3633554"/>
              <a:ext cx="39642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3645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2C3645"/>
                  </a:solidFill>
                  <a:latin typeface="Poppins"/>
                  <a:ea typeface="Poppins"/>
                  <a:cs typeface="Poppins"/>
                  <a:sym typeface="Poppins"/>
                </a:rPr>
                <a:t>Assesses strengths/improves weakness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3" name="Google Shape;353;p51"/>
            <p:cNvSpPr txBox="1"/>
            <p:nvPr/>
          </p:nvSpPr>
          <p:spPr>
            <a:xfrm>
              <a:off x="-159244" y="4180076"/>
              <a:ext cx="39642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3645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2C3645"/>
                  </a:solidFill>
                  <a:latin typeface="Poppins"/>
                  <a:ea typeface="Poppins"/>
                  <a:cs typeface="Poppins"/>
                  <a:sym typeface="Poppins"/>
                </a:rPr>
                <a:t>Identifies performance deficits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4" name="Google Shape;354;p51"/>
            <p:cNvSpPr txBox="1"/>
            <p:nvPr/>
          </p:nvSpPr>
          <p:spPr>
            <a:xfrm>
              <a:off x="19345" y="4760280"/>
              <a:ext cx="39642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3645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2C3645"/>
                  </a:solidFill>
                  <a:latin typeface="Poppins"/>
                  <a:ea typeface="Poppins"/>
                  <a:cs typeface="Poppins"/>
                  <a:sym typeface="Poppins"/>
                </a:rPr>
                <a:t>Compares corporate sectors &amp; companies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5" name="Google Shape;355;p51"/>
            <p:cNvSpPr txBox="1"/>
            <p:nvPr/>
          </p:nvSpPr>
          <p:spPr>
            <a:xfrm>
              <a:off x="468041" y="5244266"/>
              <a:ext cx="39642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3645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2C3645"/>
                  </a:solidFill>
                  <a:latin typeface="Poppins"/>
                  <a:ea typeface="Poppins"/>
                  <a:cs typeface="Poppins"/>
                  <a:sym typeface="Poppins"/>
                </a:rPr>
                <a:t>Business analysis is systematic and neutral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56" name="Google Shape;356;p51"/>
          <p:cNvSpPr/>
          <p:nvPr/>
        </p:nvSpPr>
        <p:spPr>
          <a:xfrm>
            <a:off x="5519756" y="1495972"/>
            <a:ext cx="147979" cy="147975"/>
          </a:xfrm>
          <a:custGeom>
            <a:rect b="b" l="l" r="r" t="t"/>
            <a:pathLst>
              <a:path extrusionOk="0" h="20595" w="19678">
                <a:moveTo>
                  <a:pt x="9839" y="0"/>
                </a:moveTo>
                <a:cubicBezTo>
                  <a:pt x="7320" y="0"/>
                  <a:pt x="4804" y="1008"/>
                  <a:pt x="2882" y="3019"/>
                </a:cubicBezTo>
                <a:cubicBezTo>
                  <a:pt x="-961" y="7041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1"/>
                  <a:pt x="16796" y="3019"/>
                </a:cubicBezTo>
                <a:cubicBezTo>
                  <a:pt x="14874" y="1008"/>
                  <a:pt x="12358" y="0"/>
                  <a:pt x="9839" y="0"/>
                </a:cubicBezTo>
                <a:close/>
                <a:moveTo>
                  <a:pt x="13985" y="6765"/>
                </a:moveTo>
                <a:cubicBezTo>
                  <a:pt x="14069" y="6765"/>
                  <a:pt x="14152" y="6796"/>
                  <a:pt x="14218" y="6861"/>
                </a:cubicBezTo>
                <a:lnTo>
                  <a:pt x="15160" y="7846"/>
                </a:lnTo>
                <a:cubicBezTo>
                  <a:pt x="15289" y="7982"/>
                  <a:pt x="15289" y="8199"/>
                  <a:pt x="15160" y="8335"/>
                </a:cubicBezTo>
                <a:lnTo>
                  <a:pt x="9611" y="14141"/>
                </a:lnTo>
                <a:cubicBezTo>
                  <a:pt x="9481" y="14277"/>
                  <a:pt x="9274" y="14277"/>
                  <a:pt x="9144" y="14141"/>
                </a:cubicBezTo>
                <a:lnTo>
                  <a:pt x="4912" y="9713"/>
                </a:lnTo>
                <a:cubicBezTo>
                  <a:pt x="4782" y="9577"/>
                  <a:pt x="4782" y="9359"/>
                  <a:pt x="4912" y="9224"/>
                </a:cubicBezTo>
                <a:lnTo>
                  <a:pt x="5853" y="8239"/>
                </a:lnTo>
                <a:cubicBezTo>
                  <a:pt x="5985" y="8108"/>
                  <a:pt x="6189" y="8108"/>
                  <a:pt x="6321" y="8239"/>
                </a:cubicBezTo>
                <a:lnTo>
                  <a:pt x="9378" y="11438"/>
                </a:lnTo>
                <a:lnTo>
                  <a:pt x="13751" y="6861"/>
                </a:lnTo>
                <a:cubicBezTo>
                  <a:pt x="13817" y="6796"/>
                  <a:pt x="13900" y="6765"/>
                  <a:pt x="13985" y="67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7" name="Google Shape;357;p51"/>
          <p:cNvSpPr/>
          <p:nvPr/>
        </p:nvSpPr>
        <p:spPr>
          <a:xfrm>
            <a:off x="5841422" y="1869604"/>
            <a:ext cx="147979" cy="147975"/>
          </a:xfrm>
          <a:custGeom>
            <a:rect b="b" l="l" r="r" t="t"/>
            <a:pathLst>
              <a:path extrusionOk="0" h="20595" w="19678">
                <a:moveTo>
                  <a:pt x="9839" y="0"/>
                </a:moveTo>
                <a:cubicBezTo>
                  <a:pt x="7320" y="0"/>
                  <a:pt x="4804" y="1008"/>
                  <a:pt x="2882" y="3019"/>
                </a:cubicBezTo>
                <a:cubicBezTo>
                  <a:pt x="-961" y="7041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1"/>
                  <a:pt x="16796" y="3019"/>
                </a:cubicBezTo>
                <a:cubicBezTo>
                  <a:pt x="14874" y="1008"/>
                  <a:pt x="12358" y="0"/>
                  <a:pt x="9839" y="0"/>
                </a:cubicBezTo>
                <a:close/>
                <a:moveTo>
                  <a:pt x="13985" y="6765"/>
                </a:moveTo>
                <a:cubicBezTo>
                  <a:pt x="14069" y="6765"/>
                  <a:pt x="14152" y="6796"/>
                  <a:pt x="14218" y="6861"/>
                </a:cubicBezTo>
                <a:lnTo>
                  <a:pt x="15160" y="7846"/>
                </a:lnTo>
                <a:cubicBezTo>
                  <a:pt x="15289" y="7982"/>
                  <a:pt x="15289" y="8199"/>
                  <a:pt x="15160" y="8335"/>
                </a:cubicBezTo>
                <a:lnTo>
                  <a:pt x="9611" y="14141"/>
                </a:lnTo>
                <a:cubicBezTo>
                  <a:pt x="9481" y="14277"/>
                  <a:pt x="9274" y="14277"/>
                  <a:pt x="9144" y="14141"/>
                </a:cubicBezTo>
                <a:lnTo>
                  <a:pt x="4912" y="9713"/>
                </a:lnTo>
                <a:cubicBezTo>
                  <a:pt x="4782" y="9577"/>
                  <a:pt x="4782" y="9359"/>
                  <a:pt x="4912" y="9224"/>
                </a:cubicBezTo>
                <a:lnTo>
                  <a:pt x="5853" y="8239"/>
                </a:lnTo>
                <a:cubicBezTo>
                  <a:pt x="5985" y="8108"/>
                  <a:pt x="6189" y="8108"/>
                  <a:pt x="6321" y="8239"/>
                </a:cubicBezTo>
                <a:lnTo>
                  <a:pt x="9378" y="11438"/>
                </a:lnTo>
                <a:lnTo>
                  <a:pt x="13751" y="6861"/>
                </a:lnTo>
                <a:cubicBezTo>
                  <a:pt x="13817" y="6796"/>
                  <a:pt x="13900" y="6765"/>
                  <a:pt x="13985" y="67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p51"/>
          <p:cNvSpPr/>
          <p:nvPr/>
        </p:nvSpPr>
        <p:spPr>
          <a:xfrm>
            <a:off x="6031297" y="2273420"/>
            <a:ext cx="147979" cy="147975"/>
          </a:xfrm>
          <a:custGeom>
            <a:rect b="b" l="l" r="r" t="t"/>
            <a:pathLst>
              <a:path extrusionOk="0" h="20595" w="19678">
                <a:moveTo>
                  <a:pt x="9839" y="0"/>
                </a:moveTo>
                <a:cubicBezTo>
                  <a:pt x="7320" y="0"/>
                  <a:pt x="4804" y="1008"/>
                  <a:pt x="2882" y="3019"/>
                </a:cubicBezTo>
                <a:cubicBezTo>
                  <a:pt x="-961" y="7041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1"/>
                  <a:pt x="16796" y="3019"/>
                </a:cubicBezTo>
                <a:cubicBezTo>
                  <a:pt x="14874" y="1008"/>
                  <a:pt x="12358" y="0"/>
                  <a:pt x="9839" y="0"/>
                </a:cubicBezTo>
                <a:close/>
                <a:moveTo>
                  <a:pt x="13985" y="6765"/>
                </a:moveTo>
                <a:cubicBezTo>
                  <a:pt x="14069" y="6765"/>
                  <a:pt x="14152" y="6796"/>
                  <a:pt x="14218" y="6861"/>
                </a:cubicBezTo>
                <a:lnTo>
                  <a:pt x="15160" y="7846"/>
                </a:lnTo>
                <a:cubicBezTo>
                  <a:pt x="15289" y="7982"/>
                  <a:pt x="15289" y="8199"/>
                  <a:pt x="15160" y="8335"/>
                </a:cubicBezTo>
                <a:lnTo>
                  <a:pt x="9611" y="14141"/>
                </a:lnTo>
                <a:cubicBezTo>
                  <a:pt x="9481" y="14277"/>
                  <a:pt x="9274" y="14277"/>
                  <a:pt x="9144" y="14141"/>
                </a:cubicBezTo>
                <a:lnTo>
                  <a:pt x="4912" y="9713"/>
                </a:lnTo>
                <a:cubicBezTo>
                  <a:pt x="4782" y="9577"/>
                  <a:pt x="4782" y="9359"/>
                  <a:pt x="4912" y="9224"/>
                </a:cubicBezTo>
                <a:lnTo>
                  <a:pt x="5853" y="8239"/>
                </a:lnTo>
                <a:cubicBezTo>
                  <a:pt x="5985" y="8108"/>
                  <a:pt x="6189" y="8108"/>
                  <a:pt x="6321" y="8239"/>
                </a:cubicBezTo>
                <a:lnTo>
                  <a:pt x="9378" y="11438"/>
                </a:lnTo>
                <a:lnTo>
                  <a:pt x="13751" y="6861"/>
                </a:lnTo>
                <a:cubicBezTo>
                  <a:pt x="13817" y="6796"/>
                  <a:pt x="13900" y="6765"/>
                  <a:pt x="13985" y="67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9" name="Google Shape;359;p51"/>
          <p:cNvSpPr/>
          <p:nvPr/>
        </p:nvSpPr>
        <p:spPr>
          <a:xfrm>
            <a:off x="6086139" y="2718512"/>
            <a:ext cx="147979" cy="147975"/>
          </a:xfrm>
          <a:custGeom>
            <a:rect b="b" l="l" r="r" t="t"/>
            <a:pathLst>
              <a:path extrusionOk="0" h="20595" w="19678">
                <a:moveTo>
                  <a:pt x="9839" y="0"/>
                </a:moveTo>
                <a:cubicBezTo>
                  <a:pt x="7320" y="0"/>
                  <a:pt x="4804" y="1008"/>
                  <a:pt x="2882" y="3019"/>
                </a:cubicBezTo>
                <a:cubicBezTo>
                  <a:pt x="-961" y="7041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1"/>
                  <a:pt x="16796" y="3019"/>
                </a:cubicBezTo>
                <a:cubicBezTo>
                  <a:pt x="14874" y="1008"/>
                  <a:pt x="12358" y="0"/>
                  <a:pt x="9839" y="0"/>
                </a:cubicBezTo>
                <a:close/>
                <a:moveTo>
                  <a:pt x="13985" y="6765"/>
                </a:moveTo>
                <a:cubicBezTo>
                  <a:pt x="14069" y="6765"/>
                  <a:pt x="14152" y="6796"/>
                  <a:pt x="14218" y="6861"/>
                </a:cubicBezTo>
                <a:lnTo>
                  <a:pt x="15160" y="7846"/>
                </a:lnTo>
                <a:cubicBezTo>
                  <a:pt x="15289" y="7982"/>
                  <a:pt x="15289" y="8199"/>
                  <a:pt x="15160" y="8335"/>
                </a:cubicBezTo>
                <a:lnTo>
                  <a:pt x="9611" y="14141"/>
                </a:lnTo>
                <a:cubicBezTo>
                  <a:pt x="9481" y="14277"/>
                  <a:pt x="9274" y="14277"/>
                  <a:pt x="9144" y="14141"/>
                </a:cubicBezTo>
                <a:lnTo>
                  <a:pt x="4912" y="9713"/>
                </a:lnTo>
                <a:cubicBezTo>
                  <a:pt x="4782" y="9577"/>
                  <a:pt x="4782" y="9359"/>
                  <a:pt x="4912" y="9224"/>
                </a:cubicBezTo>
                <a:lnTo>
                  <a:pt x="5853" y="8239"/>
                </a:lnTo>
                <a:cubicBezTo>
                  <a:pt x="5985" y="8108"/>
                  <a:pt x="6189" y="8108"/>
                  <a:pt x="6321" y="8239"/>
                </a:cubicBezTo>
                <a:lnTo>
                  <a:pt x="9378" y="11438"/>
                </a:lnTo>
                <a:lnTo>
                  <a:pt x="13751" y="6861"/>
                </a:lnTo>
                <a:cubicBezTo>
                  <a:pt x="13817" y="6796"/>
                  <a:pt x="13900" y="6765"/>
                  <a:pt x="13985" y="67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0" name="Google Shape;360;p51"/>
          <p:cNvSpPr/>
          <p:nvPr/>
        </p:nvSpPr>
        <p:spPr>
          <a:xfrm>
            <a:off x="6031297" y="3125502"/>
            <a:ext cx="147979" cy="147975"/>
          </a:xfrm>
          <a:custGeom>
            <a:rect b="b" l="l" r="r" t="t"/>
            <a:pathLst>
              <a:path extrusionOk="0" h="20595" w="19678">
                <a:moveTo>
                  <a:pt x="9839" y="0"/>
                </a:moveTo>
                <a:cubicBezTo>
                  <a:pt x="7320" y="0"/>
                  <a:pt x="4804" y="1008"/>
                  <a:pt x="2882" y="3019"/>
                </a:cubicBezTo>
                <a:cubicBezTo>
                  <a:pt x="-961" y="7041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1"/>
                  <a:pt x="16796" y="3019"/>
                </a:cubicBezTo>
                <a:cubicBezTo>
                  <a:pt x="14874" y="1008"/>
                  <a:pt x="12358" y="0"/>
                  <a:pt x="9839" y="0"/>
                </a:cubicBezTo>
                <a:close/>
                <a:moveTo>
                  <a:pt x="13985" y="6765"/>
                </a:moveTo>
                <a:cubicBezTo>
                  <a:pt x="14069" y="6765"/>
                  <a:pt x="14152" y="6796"/>
                  <a:pt x="14218" y="6861"/>
                </a:cubicBezTo>
                <a:lnTo>
                  <a:pt x="15160" y="7846"/>
                </a:lnTo>
                <a:cubicBezTo>
                  <a:pt x="15289" y="7982"/>
                  <a:pt x="15289" y="8199"/>
                  <a:pt x="15160" y="8335"/>
                </a:cubicBezTo>
                <a:lnTo>
                  <a:pt x="9611" y="14141"/>
                </a:lnTo>
                <a:cubicBezTo>
                  <a:pt x="9481" y="14277"/>
                  <a:pt x="9274" y="14277"/>
                  <a:pt x="9144" y="14141"/>
                </a:cubicBezTo>
                <a:lnTo>
                  <a:pt x="4912" y="9713"/>
                </a:lnTo>
                <a:cubicBezTo>
                  <a:pt x="4782" y="9577"/>
                  <a:pt x="4782" y="9359"/>
                  <a:pt x="4912" y="9224"/>
                </a:cubicBezTo>
                <a:lnTo>
                  <a:pt x="5853" y="8239"/>
                </a:lnTo>
                <a:cubicBezTo>
                  <a:pt x="5985" y="8108"/>
                  <a:pt x="6189" y="8108"/>
                  <a:pt x="6321" y="8239"/>
                </a:cubicBezTo>
                <a:lnTo>
                  <a:pt x="9378" y="11438"/>
                </a:lnTo>
                <a:lnTo>
                  <a:pt x="13751" y="6861"/>
                </a:lnTo>
                <a:cubicBezTo>
                  <a:pt x="13817" y="6796"/>
                  <a:pt x="13900" y="6765"/>
                  <a:pt x="13985" y="67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1" name="Google Shape;361;p51"/>
          <p:cNvSpPr/>
          <p:nvPr/>
        </p:nvSpPr>
        <p:spPr>
          <a:xfrm>
            <a:off x="5841422" y="3550435"/>
            <a:ext cx="147979" cy="147975"/>
          </a:xfrm>
          <a:custGeom>
            <a:rect b="b" l="l" r="r" t="t"/>
            <a:pathLst>
              <a:path extrusionOk="0" h="20595" w="19678">
                <a:moveTo>
                  <a:pt x="9839" y="0"/>
                </a:moveTo>
                <a:cubicBezTo>
                  <a:pt x="7320" y="0"/>
                  <a:pt x="4804" y="1008"/>
                  <a:pt x="2882" y="3019"/>
                </a:cubicBezTo>
                <a:cubicBezTo>
                  <a:pt x="-961" y="7041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1"/>
                  <a:pt x="16796" y="3019"/>
                </a:cubicBezTo>
                <a:cubicBezTo>
                  <a:pt x="14874" y="1008"/>
                  <a:pt x="12358" y="0"/>
                  <a:pt x="9839" y="0"/>
                </a:cubicBezTo>
                <a:close/>
                <a:moveTo>
                  <a:pt x="13985" y="6765"/>
                </a:moveTo>
                <a:cubicBezTo>
                  <a:pt x="14069" y="6765"/>
                  <a:pt x="14152" y="6796"/>
                  <a:pt x="14218" y="6861"/>
                </a:cubicBezTo>
                <a:lnTo>
                  <a:pt x="15160" y="7846"/>
                </a:lnTo>
                <a:cubicBezTo>
                  <a:pt x="15289" y="7982"/>
                  <a:pt x="15289" y="8199"/>
                  <a:pt x="15160" y="8335"/>
                </a:cubicBezTo>
                <a:lnTo>
                  <a:pt x="9611" y="14141"/>
                </a:lnTo>
                <a:cubicBezTo>
                  <a:pt x="9481" y="14277"/>
                  <a:pt x="9274" y="14277"/>
                  <a:pt x="9144" y="14141"/>
                </a:cubicBezTo>
                <a:lnTo>
                  <a:pt x="4912" y="9713"/>
                </a:lnTo>
                <a:cubicBezTo>
                  <a:pt x="4782" y="9577"/>
                  <a:pt x="4782" y="9359"/>
                  <a:pt x="4912" y="9224"/>
                </a:cubicBezTo>
                <a:lnTo>
                  <a:pt x="5853" y="8239"/>
                </a:lnTo>
                <a:cubicBezTo>
                  <a:pt x="5985" y="8108"/>
                  <a:pt x="6189" y="8108"/>
                  <a:pt x="6321" y="8239"/>
                </a:cubicBezTo>
                <a:lnTo>
                  <a:pt x="9378" y="11438"/>
                </a:lnTo>
                <a:lnTo>
                  <a:pt x="13751" y="6861"/>
                </a:lnTo>
                <a:cubicBezTo>
                  <a:pt x="13817" y="6796"/>
                  <a:pt x="13900" y="6765"/>
                  <a:pt x="13985" y="67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2" name="Google Shape;362;p51"/>
          <p:cNvSpPr/>
          <p:nvPr/>
        </p:nvSpPr>
        <p:spPr>
          <a:xfrm>
            <a:off x="5519756" y="3926441"/>
            <a:ext cx="147979" cy="147975"/>
          </a:xfrm>
          <a:custGeom>
            <a:rect b="b" l="l" r="r" t="t"/>
            <a:pathLst>
              <a:path extrusionOk="0" h="20595" w="19678">
                <a:moveTo>
                  <a:pt x="9839" y="0"/>
                </a:moveTo>
                <a:cubicBezTo>
                  <a:pt x="7320" y="0"/>
                  <a:pt x="4804" y="1008"/>
                  <a:pt x="2882" y="3019"/>
                </a:cubicBezTo>
                <a:cubicBezTo>
                  <a:pt x="-961" y="7041"/>
                  <a:pt x="-961" y="13556"/>
                  <a:pt x="2882" y="17578"/>
                </a:cubicBezTo>
                <a:cubicBezTo>
                  <a:pt x="6726" y="21600"/>
                  <a:pt x="12952" y="21600"/>
                  <a:pt x="16796" y="17578"/>
                </a:cubicBezTo>
                <a:cubicBezTo>
                  <a:pt x="20639" y="13556"/>
                  <a:pt x="20639" y="7041"/>
                  <a:pt x="16796" y="3019"/>
                </a:cubicBezTo>
                <a:cubicBezTo>
                  <a:pt x="14874" y="1008"/>
                  <a:pt x="12358" y="0"/>
                  <a:pt x="9839" y="0"/>
                </a:cubicBezTo>
                <a:close/>
                <a:moveTo>
                  <a:pt x="13985" y="6765"/>
                </a:moveTo>
                <a:cubicBezTo>
                  <a:pt x="14069" y="6765"/>
                  <a:pt x="14152" y="6796"/>
                  <a:pt x="14218" y="6861"/>
                </a:cubicBezTo>
                <a:lnTo>
                  <a:pt x="15160" y="7846"/>
                </a:lnTo>
                <a:cubicBezTo>
                  <a:pt x="15289" y="7982"/>
                  <a:pt x="15289" y="8199"/>
                  <a:pt x="15160" y="8335"/>
                </a:cubicBezTo>
                <a:lnTo>
                  <a:pt x="9611" y="14141"/>
                </a:lnTo>
                <a:cubicBezTo>
                  <a:pt x="9481" y="14277"/>
                  <a:pt x="9274" y="14277"/>
                  <a:pt x="9144" y="14141"/>
                </a:cubicBezTo>
                <a:lnTo>
                  <a:pt x="4912" y="9713"/>
                </a:lnTo>
                <a:cubicBezTo>
                  <a:pt x="4782" y="9577"/>
                  <a:pt x="4782" y="9359"/>
                  <a:pt x="4912" y="9224"/>
                </a:cubicBezTo>
                <a:lnTo>
                  <a:pt x="5853" y="8239"/>
                </a:lnTo>
                <a:cubicBezTo>
                  <a:pt x="5985" y="8108"/>
                  <a:pt x="6189" y="8108"/>
                  <a:pt x="6321" y="8239"/>
                </a:cubicBezTo>
                <a:lnTo>
                  <a:pt x="9378" y="11438"/>
                </a:lnTo>
                <a:lnTo>
                  <a:pt x="13751" y="6861"/>
                </a:lnTo>
                <a:cubicBezTo>
                  <a:pt x="13817" y="6796"/>
                  <a:pt x="13900" y="6765"/>
                  <a:pt x="13985" y="67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63" name="Google Shape;363;p51"/>
          <p:cNvGrpSpPr/>
          <p:nvPr/>
        </p:nvGrpSpPr>
        <p:grpSpPr>
          <a:xfrm>
            <a:off x="5826854" y="1486754"/>
            <a:ext cx="3495455" cy="2569520"/>
            <a:chOff x="7769138" y="1982339"/>
            <a:chExt cx="4660607" cy="3426027"/>
          </a:xfrm>
        </p:grpSpPr>
        <p:sp>
          <p:nvSpPr>
            <p:cNvPr id="364" name="Google Shape;364;p51"/>
            <p:cNvSpPr txBox="1"/>
            <p:nvPr/>
          </p:nvSpPr>
          <p:spPr>
            <a:xfrm>
              <a:off x="7769138" y="1982339"/>
              <a:ext cx="39642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3645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2C3645"/>
                  </a:solidFill>
                  <a:latin typeface="Poppins"/>
                  <a:ea typeface="Poppins"/>
                  <a:cs typeface="Poppins"/>
                  <a:sym typeface="Poppins"/>
                </a:rPr>
                <a:t>Monitors company development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5" name="Google Shape;365;p51"/>
            <p:cNvSpPr txBox="1"/>
            <p:nvPr/>
          </p:nvSpPr>
          <p:spPr>
            <a:xfrm>
              <a:off x="8217449" y="2506826"/>
              <a:ext cx="39642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3645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2C3645"/>
                  </a:solidFill>
                  <a:latin typeface="Poppins"/>
                  <a:ea typeface="Poppins"/>
                  <a:cs typeface="Poppins"/>
                  <a:sym typeface="Poppins"/>
                </a:rPr>
                <a:t>Creates impact prognosis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6" name="Google Shape;366;p51"/>
            <p:cNvSpPr txBox="1"/>
            <p:nvPr/>
          </p:nvSpPr>
          <p:spPr>
            <a:xfrm>
              <a:off x="8396423" y="3045248"/>
              <a:ext cx="39642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3645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2C3645"/>
                  </a:solidFill>
                  <a:latin typeface="Poppins"/>
                  <a:ea typeface="Poppins"/>
                  <a:cs typeface="Poppins"/>
                  <a:sym typeface="Poppins"/>
                </a:rPr>
                <a:t>Strengthens competitive position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7" name="Google Shape;367;p51"/>
            <p:cNvSpPr txBox="1"/>
            <p:nvPr/>
          </p:nvSpPr>
          <p:spPr>
            <a:xfrm>
              <a:off x="8465545" y="3638704"/>
              <a:ext cx="39642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3645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2C3645"/>
                  </a:solidFill>
                  <a:latin typeface="Poppins"/>
                  <a:ea typeface="Poppins"/>
                  <a:cs typeface="Poppins"/>
                  <a:sym typeface="Poppins"/>
                </a:rPr>
                <a:t>Encourages continuous improvement process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8" name="Google Shape;368;p51"/>
            <p:cNvSpPr txBox="1"/>
            <p:nvPr/>
          </p:nvSpPr>
          <p:spPr>
            <a:xfrm>
              <a:off x="8396423" y="4180076"/>
              <a:ext cx="39642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3645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2C3645"/>
                  </a:solidFill>
                  <a:latin typeface="Poppins"/>
                  <a:ea typeface="Poppins"/>
                  <a:cs typeface="Poppins"/>
                  <a:sym typeface="Poppins"/>
                </a:rPr>
                <a:t>Reviews company strategies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9" name="Google Shape;369;p51"/>
            <p:cNvSpPr txBox="1"/>
            <p:nvPr/>
          </p:nvSpPr>
          <p:spPr>
            <a:xfrm>
              <a:off x="8217834" y="4760280"/>
              <a:ext cx="39642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3645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2C3645"/>
                  </a:solidFill>
                  <a:latin typeface="Poppins"/>
                  <a:ea typeface="Poppins"/>
                  <a:cs typeface="Poppins"/>
                  <a:sym typeface="Poppins"/>
                </a:rPr>
                <a:t>Determines company objectives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0" name="Google Shape;370;p51"/>
            <p:cNvSpPr txBox="1"/>
            <p:nvPr/>
          </p:nvSpPr>
          <p:spPr>
            <a:xfrm>
              <a:off x="7769138" y="5244266"/>
              <a:ext cx="39642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3645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2C3645"/>
                  </a:solidFill>
                  <a:latin typeface="Poppins"/>
                  <a:ea typeface="Poppins"/>
                  <a:cs typeface="Poppins"/>
                  <a:sym typeface="Poppins"/>
                </a:rPr>
                <a:t>Improves understanding of business processes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71" name="Google Shape;371;p51"/>
          <p:cNvSpPr txBox="1"/>
          <p:nvPr/>
        </p:nvSpPr>
        <p:spPr>
          <a:xfrm>
            <a:off x="1177411" y="877454"/>
            <a:ext cx="2359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2000"/>
              <a:buFont typeface="Century Gothic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Direct</a:t>
            </a:r>
            <a:endParaRPr sz="1100"/>
          </a:p>
        </p:txBody>
      </p:sp>
      <p:sp>
        <p:nvSpPr>
          <p:cNvPr id="372" name="Google Shape;372;p51"/>
          <p:cNvSpPr txBox="1"/>
          <p:nvPr/>
        </p:nvSpPr>
        <p:spPr>
          <a:xfrm>
            <a:off x="5607505" y="877454"/>
            <a:ext cx="2359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2000"/>
              <a:buFont typeface="Century Gothic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Indirect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2"/>
          <p:cNvSpPr/>
          <p:nvPr/>
        </p:nvSpPr>
        <p:spPr>
          <a:xfrm>
            <a:off x="885125" y="1113792"/>
            <a:ext cx="2943600" cy="3384900"/>
          </a:xfrm>
          <a:prstGeom prst="roundRect">
            <a:avLst>
              <a:gd fmla="val 4425" name="adj"/>
            </a:avLst>
          </a:prstGeom>
          <a:solidFill>
            <a:srgbClr val="F4F4F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2C36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8" name="Google Shape;378;p52"/>
          <p:cNvSpPr/>
          <p:nvPr/>
        </p:nvSpPr>
        <p:spPr>
          <a:xfrm flipH="1">
            <a:off x="1385382" y="1089504"/>
            <a:ext cx="1943100" cy="48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9" name="Google Shape;379;p52"/>
          <p:cNvSpPr txBox="1"/>
          <p:nvPr/>
        </p:nvSpPr>
        <p:spPr>
          <a:xfrm>
            <a:off x="833909" y="545564"/>
            <a:ext cx="2702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2000"/>
              <a:buFont typeface="Century Gothic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Starting point</a:t>
            </a:r>
            <a:endParaRPr b="1" i="0" sz="1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80" name="Google Shape;380;p52"/>
          <p:cNvGrpSpPr/>
          <p:nvPr/>
        </p:nvGrpSpPr>
        <p:grpSpPr>
          <a:xfrm>
            <a:off x="885109" y="3945806"/>
            <a:ext cx="2943675" cy="665100"/>
            <a:chOff x="1180145" y="5261075"/>
            <a:chExt cx="3924900" cy="886800"/>
          </a:xfrm>
        </p:grpSpPr>
        <p:sp>
          <p:nvSpPr>
            <p:cNvPr id="381" name="Google Shape;381;p52"/>
            <p:cNvSpPr/>
            <p:nvPr/>
          </p:nvSpPr>
          <p:spPr>
            <a:xfrm flipH="1">
              <a:off x="1180145" y="5261075"/>
              <a:ext cx="3924900" cy="886800"/>
            </a:xfrm>
            <a:prstGeom prst="round2SameRect">
              <a:avLst>
                <a:gd fmla="val 0" name="adj1"/>
                <a:gd fmla="val 24864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2" name="Google Shape;382;p52"/>
            <p:cNvSpPr txBox="1"/>
            <p:nvPr/>
          </p:nvSpPr>
          <p:spPr>
            <a:xfrm>
              <a:off x="1306593" y="5450662"/>
              <a:ext cx="36237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In the beginning, the position of the organization within the competitive ranges is not clearly defined.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83" name="Google Shape;383;p52"/>
          <p:cNvSpPr/>
          <p:nvPr/>
        </p:nvSpPr>
        <p:spPr>
          <a:xfrm>
            <a:off x="5315218" y="1113792"/>
            <a:ext cx="2943600" cy="3384900"/>
          </a:xfrm>
          <a:prstGeom prst="roundRect">
            <a:avLst>
              <a:gd fmla="val 4425" name="adj"/>
            </a:avLst>
          </a:prstGeom>
          <a:solidFill>
            <a:srgbClr val="F4F4F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2C36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4" name="Google Shape;384;p52"/>
          <p:cNvSpPr/>
          <p:nvPr/>
        </p:nvSpPr>
        <p:spPr>
          <a:xfrm>
            <a:off x="5815520" y="1089504"/>
            <a:ext cx="1943100" cy="48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5" name="Google Shape;385;p52"/>
          <p:cNvSpPr txBox="1"/>
          <p:nvPr/>
        </p:nvSpPr>
        <p:spPr>
          <a:xfrm>
            <a:off x="5255270" y="535511"/>
            <a:ext cx="30486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2000"/>
              <a:buFont typeface="Century Gothic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Competitive benchmarking</a:t>
            </a:r>
            <a:endParaRPr b="1" i="0" sz="1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86" name="Google Shape;386;p52"/>
          <p:cNvGrpSpPr/>
          <p:nvPr/>
        </p:nvGrpSpPr>
        <p:grpSpPr>
          <a:xfrm>
            <a:off x="5315218" y="3938412"/>
            <a:ext cx="2943675" cy="672525"/>
            <a:chOff x="7086957" y="5251216"/>
            <a:chExt cx="3924900" cy="896700"/>
          </a:xfrm>
        </p:grpSpPr>
        <p:sp>
          <p:nvSpPr>
            <p:cNvPr id="387" name="Google Shape;387;p52"/>
            <p:cNvSpPr/>
            <p:nvPr/>
          </p:nvSpPr>
          <p:spPr>
            <a:xfrm>
              <a:off x="7086957" y="5251216"/>
              <a:ext cx="3924900" cy="896700"/>
            </a:xfrm>
            <a:prstGeom prst="round2SameRect">
              <a:avLst>
                <a:gd fmla="val 0" name="adj1"/>
                <a:gd fmla="val 24864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8" name="Google Shape;388;p52"/>
            <p:cNvSpPr txBox="1"/>
            <p:nvPr/>
          </p:nvSpPr>
          <p:spPr>
            <a:xfrm>
              <a:off x="7437891" y="5303806"/>
              <a:ext cx="3203100" cy="6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The objective of the organization is defined by comparing it to the most successful competitor within the marketplace.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89" name="Google Shape;389;p52"/>
          <p:cNvSpPr/>
          <p:nvPr/>
        </p:nvSpPr>
        <p:spPr>
          <a:xfrm>
            <a:off x="1374069" y="1566158"/>
            <a:ext cx="1965418" cy="1923366"/>
          </a:xfrm>
          <a:custGeom>
            <a:rect b="b" l="l" r="r" t="t"/>
            <a:pathLst>
              <a:path extrusionOk="0" h="2173295" w="2220811">
                <a:moveTo>
                  <a:pt x="253941" y="10392"/>
                </a:moveTo>
                <a:cubicBezTo>
                  <a:pt x="330943" y="37664"/>
                  <a:pt x="461435" y="160753"/>
                  <a:pt x="504198" y="231773"/>
                </a:cubicBezTo>
                <a:cubicBezTo>
                  <a:pt x="546962" y="302793"/>
                  <a:pt x="534033" y="369321"/>
                  <a:pt x="510522" y="436513"/>
                </a:cubicBezTo>
                <a:cubicBezTo>
                  <a:pt x="487011" y="503705"/>
                  <a:pt x="521294" y="527383"/>
                  <a:pt x="590825" y="559032"/>
                </a:cubicBezTo>
                <a:cubicBezTo>
                  <a:pt x="660356" y="590681"/>
                  <a:pt x="829852" y="618388"/>
                  <a:pt x="927709" y="626409"/>
                </a:cubicBezTo>
                <a:cubicBezTo>
                  <a:pt x="1025566" y="634430"/>
                  <a:pt x="1118610" y="592720"/>
                  <a:pt x="1177966" y="607158"/>
                </a:cubicBezTo>
                <a:cubicBezTo>
                  <a:pt x="1237322" y="621596"/>
                  <a:pt x="1282240" y="637638"/>
                  <a:pt x="1283844" y="713036"/>
                </a:cubicBezTo>
                <a:cubicBezTo>
                  <a:pt x="1285448" y="788434"/>
                  <a:pt x="1195612" y="966502"/>
                  <a:pt x="1187591" y="1059546"/>
                </a:cubicBezTo>
                <a:cubicBezTo>
                  <a:pt x="1179570" y="1152590"/>
                  <a:pt x="1177966" y="1218362"/>
                  <a:pt x="1235718" y="1271301"/>
                </a:cubicBezTo>
                <a:cubicBezTo>
                  <a:pt x="1293470" y="1324240"/>
                  <a:pt x="1534101" y="1377179"/>
                  <a:pt x="1534101" y="1377179"/>
                </a:cubicBezTo>
                <a:lnTo>
                  <a:pt x="1534101" y="1377179"/>
                </a:lnTo>
                <a:cubicBezTo>
                  <a:pt x="1564581" y="1394825"/>
                  <a:pt x="1615916" y="1398034"/>
                  <a:pt x="1716981" y="1483057"/>
                </a:cubicBezTo>
                <a:cubicBezTo>
                  <a:pt x="1818046" y="1568080"/>
                  <a:pt x="2058677" y="1779836"/>
                  <a:pt x="2140492" y="1887318"/>
                </a:cubicBezTo>
                <a:cubicBezTo>
                  <a:pt x="2222307" y="1994800"/>
                  <a:pt x="2235141" y="2081428"/>
                  <a:pt x="2207869" y="2127950"/>
                </a:cubicBezTo>
                <a:cubicBezTo>
                  <a:pt x="2180598" y="2174472"/>
                  <a:pt x="2140493" y="2180889"/>
                  <a:pt x="1976863" y="2166451"/>
                </a:cubicBezTo>
                <a:cubicBezTo>
                  <a:pt x="1813234" y="2152013"/>
                  <a:pt x="1452286" y="2071802"/>
                  <a:pt x="1226092" y="2041322"/>
                </a:cubicBezTo>
                <a:cubicBezTo>
                  <a:pt x="999898" y="2010842"/>
                  <a:pt x="770497" y="2017259"/>
                  <a:pt x="619701" y="1983571"/>
                </a:cubicBezTo>
                <a:cubicBezTo>
                  <a:pt x="468905" y="1949883"/>
                  <a:pt x="324526" y="1903360"/>
                  <a:pt x="321318" y="1839192"/>
                </a:cubicBezTo>
                <a:cubicBezTo>
                  <a:pt x="318110" y="1775024"/>
                  <a:pt x="542699" y="1669145"/>
                  <a:pt x="600450" y="1598560"/>
                </a:cubicBezTo>
                <a:cubicBezTo>
                  <a:pt x="658201" y="1527975"/>
                  <a:pt x="669431" y="1473431"/>
                  <a:pt x="667827" y="1415680"/>
                </a:cubicBezTo>
                <a:cubicBezTo>
                  <a:pt x="666223" y="1357929"/>
                  <a:pt x="659806" y="1317823"/>
                  <a:pt x="590825" y="1252051"/>
                </a:cubicBezTo>
                <a:cubicBezTo>
                  <a:pt x="521844" y="1186279"/>
                  <a:pt x="335756" y="1096443"/>
                  <a:pt x="253941" y="1021045"/>
                </a:cubicBezTo>
                <a:cubicBezTo>
                  <a:pt x="172126" y="945647"/>
                  <a:pt x="141646" y="911958"/>
                  <a:pt x="99937" y="799663"/>
                </a:cubicBezTo>
                <a:cubicBezTo>
                  <a:pt x="58228" y="687368"/>
                  <a:pt x="13309" y="469196"/>
                  <a:pt x="3684" y="347276"/>
                </a:cubicBezTo>
                <a:cubicBezTo>
                  <a:pt x="-5941" y="225356"/>
                  <a:pt x="2080" y="124290"/>
                  <a:pt x="42185" y="68143"/>
                </a:cubicBezTo>
                <a:cubicBezTo>
                  <a:pt x="82290" y="11996"/>
                  <a:pt x="176939" y="-16880"/>
                  <a:pt x="253941" y="10392"/>
                </a:cubicBezTo>
                <a:close/>
              </a:path>
            </a:pathLst>
          </a:custGeom>
          <a:solidFill>
            <a:schemeClr val="accent5">
              <a:alpha val="45490"/>
            </a:schemeClr>
          </a:solidFill>
          <a:ln cap="flat" cmpd="sng" w="25400">
            <a:solidFill>
              <a:srgbClr val="EFF1F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0" name="Google Shape;390;p52"/>
          <p:cNvSpPr/>
          <p:nvPr/>
        </p:nvSpPr>
        <p:spPr>
          <a:xfrm>
            <a:off x="2684741" y="2953508"/>
            <a:ext cx="270000" cy="27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1" name="Google Shape;391;p52"/>
          <p:cNvSpPr/>
          <p:nvPr/>
        </p:nvSpPr>
        <p:spPr>
          <a:xfrm>
            <a:off x="1859288" y="3184580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2" name="Google Shape;392;p52"/>
          <p:cNvSpPr/>
          <p:nvPr/>
        </p:nvSpPr>
        <p:spPr>
          <a:xfrm>
            <a:off x="1929631" y="2258015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3" name="Google Shape;393;p52"/>
          <p:cNvSpPr/>
          <p:nvPr/>
        </p:nvSpPr>
        <p:spPr>
          <a:xfrm>
            <a:off x="1274630" y="1808302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4" name="Google Shape;394;p52"/>
          <p:cNvSpPr/>
          <p:nvPr/>
        </p:nvSpPr>
        <p:spPr>
          <a:xfrm>
            <a:off x="1927763" y="1400813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" name="Google Shape;395;p52"/>
          <p:cNvSpPr/>
          <p:nvPr/>
        </p:nvSpPr>
        <p:spPr>
          <a:xfrm>
            <a:off x="3234014" y="3343919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6" name="Google Shape;396;p52"/>
          <p:cNvSpPr/>
          <p:nvPr/>
        </p:nvSpPr>
        <p:spPr>
          <a:xfrm rot="10800000">
            <a:off x="5659260" y="1631564"/>
            <a:ext cx="2255700" cy="1755000"/>
          </a:xfrm>
          <a:prstGeom prst="cube">
            <a:avLst>
              <a:gd fmla="val 27153" name="adj"/>
            </a:avLst>
          </a:prstGeom>
          <a:solidFill>
            <a:schemeClr val="accent6"/>
          </a:solidFill>
          <a:ln cap="flat" cmpd="sng" w="25400">
            <a:solidFill>
              <a:srgbClr val="EFF1F5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7" name="Google Shape;397;p52"/>
          <p:cNvSpPr/>
          <p:nvPr/>
        </p:nvSpPr>
        <p:spPr>
          <a:xfrm rot="-2174696">
            <a:off x="6544701" y="2063122"/>
            <a:ext cx="1307930" cy="251394"/>
          </a:xfrm>
          <a:custGeom>
            <a:rect b="b" l="l" r="r" t="t"/>
            <a:pathLst>
              <a:path extrusionOk="0" h="21501" w="21599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Helvetica Neue"/>
              <a:buNone/>
            </a:pPr>
            <a:r>
              <a:t/>
            </a:r>
            <a:endParaRPr b="0" i="0" sz="500" u="none" cap="none" strike="noStrike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8" name="Google Shape;398;p52"/>
          <p:cNvSpPr/>
          <p:nvPr/>
        </p:nvSpPr>
        <p:spPr>
          <a:xfrm>
            <a:off x="7735013" y="1538302"/>
            <a:ext cx="270000" cy="27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9" name="Google Shape;399;p52"/>
          <p:cNvSpPr/>
          <p:nvPr/>
        </p:nvSpPr>
        <p:spPr>
          <a:xfrm>
            <a:off x="6390040" y="2541839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52"/>
          <p:cNvSpPr/>
          <p:nvPr/>
        </p:nvSpPr>
        <p:spPr>
          <a:xfrm>
            <a:off x="6001067" y="1921648"/>
            <a:ext cx="270000" cy="27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1" name="Google Shape;401;p52"/>
          <p:cNvSpPr/>
          <p:nvPr/>
        </p:nvSpPr>
        <p:spPr>
          <a:xfrm>
            <a:off x="7318608" y="2879779"/>
            <a:ext cx="270000" cy="27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" name="Google Shape;402;p52"/>
          <p:cNvSpPr/>
          <p:nvPr/>
        </p:nvSpPr>
        <p:spPr>
          <a:xfrm>
            <a:off x="7738444" y="2360150"/>
            <a:ext cx="270000" cy="27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entury Gothic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52"/>
          <p:cNvSpPr txBox="1"/>
          <p:nvPr/>
        </p:nvSpPr>
        <p:spPr>
          <a:xfrm>
            <a:off x="6072230" y="3464825"/>
            <a:ext cx="9834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700"/>
              <a:buFont typeface="Century Gothic"/>
              <a:buNone/>
            </a:pPr>
            <a:r>
              <a:rPr b="1" i="0" lang="en" sz="7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PERFORMANCE</a:t>
            </a:r>
            <a:endParaRPr b="1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4" name="Google Shape;404;p52"/>
          <p:cNvSpPr txBox="1"/>
          <p:nvPr/>
        </p:nvSpPr>
        <p:spPr>
          <a:xfrm rot="-5400000">
            <a:off x="5047620" y="2684077"/>
            <a:ext cx="9834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700"/>
              <a:buFont typeface="Century Gothic"/>
              <a:buNone/>
            </a:pPr>
            <a:r>
              <a:rPr b="1" i="0" lang="en" sz="7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PROCESSES</a:t>
            </a:r>
            <a:endParaRPr b="1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5" name="Google Shape;405;p52"/>
          <p:cNvSpPr txBox="1"/>
          <p:nvPr/>
        </p:nvSpPr>
        <p:spPr>
          <a:xfrm rot="-2682678">
            <a:off x="5642609" y="2985284"/>
            <a:ext cx="463090" cy="10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700"/>
              <a:buFont typeface="Century Gothic"/>
              <a:buNone/>
            </a:pPr>
            <a:r>
              <a:rPr b="1" i="0" lang="en" sz="7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PRODUCT</a:t>
            </a:r>
            <a:endParaRPr b="1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p52"/>
          <p:cNvSpPr/>
          <p:nvPr/>
        </p:nvSpPr>
        <p:spPr>
          <a:xfrm rot="5400000">
            <a:off x="4025651" y="2524379"/>
            <a:ext cx="329832" cy="194803"/>
          </a:xfrm>
          <a:custGeom>
            <a:rect b="b" l="l" r="r" t="t"/>
            <a:pathLst>
              <a:path extrusionOk="0" h="1558421" w="2807077">
                <a:moveTo>
                  <a:pt x="347165" y="1551769"/>
                </a:moveTo>
                <a:cubicBezTo>
                  <a:pt x="424103" y="1551769"/>
                  <a:pt x="501908" y="1526313"/>
                  <a:pt x="566119" y="1473675"/>
                </a:cubicBezTo>
                <a:lnTo>
                  <a:pt x="1399418" y="794830"/>
                </a:lnTo>
                <a:lnTo>
                  <a:pt x="2240812" y="1480327"/>
                </a:lnTo>
                <a:cubicBezTo>
                  <a:pt x="2305316" y="1532679"/>
                  <a:pt x="2382832" y="1558422"/>
                  <a:pt x="2459767" y="1558422"/>
                </a:cubicBezTo>
                <a:cubicBezTo>
                  <a:pt x="2560422" y="1558422"/>
                  <a:pt x="2660499" y="1514744"/>
                  <a:pt x="2729051" y="1430578"/>
                </a:cubicBezTo>
                <a:cubicBezTo>
                  <a:pt x="2850240" y="1281909"/>
                  <a:pt x="2827682" y="1063244"/>
                  <a:pt x="2679302" y="942342"/>
                </a:cubicBezTo>
                <a:lnTo>
                  <a:pt x="1618661" y="78095"/>
                </a:lnTo>
                <a:cubicBezTo>
                  <a:pt x="1491107" y="-26032"/>
                  <a:pt x="1307729" y="-26032"/>
                  <a:pt x="1180175" y="78095"/>
                </a:cubicBezTo>
                <a:lnTo>
                  <a:pt x="127922" y="935689"/>
                </a:lnTo>
                <a:cubicBezTo>
                  <a:pt x="-20747" y="1056591"/>
                  <a:pt x="-43019" y="1275253"/>
                  <a:pt x="77883" y="1423925"/>
                </a:cubicBezTo>
                <a:cubicBezTo>
                  <a:pt x="146722" y="1508094"/>
                  <a:pt x="246510" y="1551769"/>
                  <a:pt x="347165" y="15517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rotWithShape="0" algn="l" dist="38100">
              <a:srgbClr val="9AA7BD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7" name="Google Shape;407;p52"/>
          <p:cNvSpPr/>
          <p:nvPr/>
        </p:nvSpPr>
        <p:spPr>
          <a:xfrm rot="5400000">
            <a:off x="4287485" y="2524381"/>
            <a:ext cx="329832" cy="194803"/>
          </a:xfrm>
          <a:custGeom>
            <a:rect b="b" l="l" r="r" t="t"/>
            <a:pathLst>
              <a:path extrusionOk="0" h="1558421" w="2807077">
                <a:moveTo>
                  <a:pt x="347165" y="1551769"/>
                </a:moveTo>
                <a:cubicBezTo>
                  <a:pt x="424103" y="1551769"/>
                  <a:pt x="501908" y="1526316"/>
                  <a:pt x="566119" y="1473674"/>
                </a:cubicBezTo>
                <a:lnTo>
                  <a:pt x="1399418" y="794830"/>
                </a:lnTo>
                <a:lnTo>
                  <a:pt x="2240812" y="1480327"/>
                </a:lnTo>
                <a:cubicBezTo>
                  <a:pt x="2305316" y="1532682"/>
                  <a:pt x="2382832" y="1558422"/>
                  <a:pt x="2459767" y="1558422"/>
                </a:cubicBezTo>
                <a:cubicBezTo>
                  <a:pt x="2560422" y="1558422"/>
                  <a:pt x="2660499" y="1514746"/>
                  <a:pt x="2729051" y="1430578"/>
                </a:cubicBezTo>
                <a:cubicBezTo>
                  <a:pt x="2850240" y="1281912"/>
                  <a:pt x="2827682" y="1063244"/>
                  <a:pt x="2679302" y="942342"/>
                </a:cubicBezTo>
                <a:lnTo>
                  <a:pt x="1618661" y="78095"/>
                </a:lnTo>
                <a:cubicBezTo>
                  <a:pt x="1491107" y="-26032"/>
                  <a:pt x="1307729" y="-26032"/>
                  <a:pt x="1180175" y="78095"/>
                </a:cubicBezTo>
                <a:lnTo>
                  <a:pt x="127922" y="935400"/>
                </a:lnTo>
                <a:cubicBezTo>
                  <a:pt x="-20747" y="1056591"/>
                  <a:pt x="-43019" y="1275256"/>
                  <a:pt x="77883" y="1423925"/>
                </a:cubicBezTo>
                <a:cubicBezTo>
                  <a:pt x="146722" y="1508094"/>
                  <a:pt x="246510" y="1551769"/>
                  <a:pt x="347165" y="15517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rotWithShape="0" algn="l" dist="38100">
              <a:srgbClr val="9AA7BD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8" name="Google Shape;408;p52"/>
          <p:cNvSpPr/>
          <p:nvPr/>
        </p:nvSpPr>
        <p:spPr>
          <a:xfrm rot="5400000">
            <a:off x="4536006" y="2524379"/>
            <a:ext cx="329832" cy="194803"/>
          </a:xfrm>
          <a:custGeom>
            <a:rect b="b" l="l" r="r" t="t"/>
            <a:pathLst>
              <a:path extrusionOk="0" h="1558421" w="2807077">
                <a:moveTo>
                  <a:pt x="347165" y="1551769"/>
                </a:moveTo>
                <a:cubicBezTo>
                  <a:pt x="424103" y="1551769"/>
                  <a:pt x="501908" y="1526313"/>
                  <a:pt x="566119" y="1473675"/>
                </a:cubicBezTo>
                <a:lnTo>
                  <a:pt x="1399418" y="794830"/>
                </a:lnTo>
                <a:lnTo>
                  <a:pt x="2240812" y="1480327"/>
                </a:lnTo>
                <a:cubicBezTo>
                  <a:pt x="2305316" y="1532679"/>
                  <a:pt x="2382832" y="1558422"/>
                  <a:pt x="2459767" y="1558422"/>
                </a:cubicBezTo>
                <a:cubicBezTo>
                  <a:pt x="2560422" y="1558422"/>
                  <a:pt x="2660499" y="1514744"/>
                  <a:pt x="2729051" y="1430578"/>
                </a:cubicBezTo>
                <a:cubicBezTo>
                  <a:pt x="2850240" y="1281909"/>
                  <a:pt x="2827682" y="1063244"/>
                  <a:pt x="2679302" y="942342"/>
                </a:cubicBezTo>
                <a:lnTo>
                  <a:pt x="1618661" y="78095"/>
                </a:lnTo>
                <a:cubicBezTo>
                  <a:pt x="1491107" y="-26032"/>
                  <a:pt x="1307729" y="-26032"/>
                  <a:pt x="1180175" y="78095"/>
                </a:cubicBezTo>
                <a:lnTo>
                  <a:pt x="127922" y="935689"/>
                </a:lnTo>
                <a:cubicBezTo>
                  <a:pt x="-20747" y="1056591"/>
                  <a:pt x="-43019" y="1275253"/>
                  <a:pt x="77883" y="1423925"/>
                </a:cubicBezTo>
                <a:cubicBezTo>
                  <a:pt x="146722" y="1508094"/>
                  <a:pt x="246510" y="1551769"/>
                  <a:pt x="347165" y="15517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rotWithShape="0" algn="l" dist="38100">
              <a:srgbClr val="9AA7BD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9" name="Google Shape;409;p52"/>
          <p:cNvSpPr/>
          <p:nvPr/>
        </p:nvSpPr>
        <p:spPr>
          <a:xfrm rot="5400000">
            <a:off x="4780383" y="2524382"/>
            <a:ext cx="329832" cy="194803"/>
          </a:xfrm>
          <a:custGeom>
            <a:rect b="b" l="l" r="r" t="t"/>
            <a:pathLst>
              <a:path extrusionOk="0" h="1558421" w="2807077">
                <a:moveTo>
                  <a:pt x="347165" y="1551769"/>
                </a:moveTo>
                <a:cubicBezTo>
                  <a:pt x="424103" y="1551769"/>
                  <a:pt x="501908" y="1526316"/>
                  <a:pt x="566119" y="1473674"/>
                </a:cubicBezTo>
                <a:lnTo>
                  <a:pt x="1399418" y="794830"/>
                </a:lnTo>
                <a:lnTo>
                  <a:pt x="2240812" y="1480327"/>
                </a:lnTo>
                <a:cubicBezTo>
                  <a:pt x="2305316" y="1532682"/>
                  <a:pt x="2382832" y="1558422"/>
                  <a:pt x="2459767" y="1558422"/>
                </a:cubicBezTo>
                <a:cubicBezTo>
                  <a:pt x="2560422" y="1558422"/>
                  <a:pt x="2660499" y="1514746"/>
                  <a:pt x="2729051" y="1430578"/>
                </a:cubicBezTo>
                <a:cubicBezTo>
                  <a:pt x="2850240" y="1281912"/>
                  <a:pt x="2827682" y="1063244"/>
                  <a:pt x="2679302" y="942342"/>
                </a:cubicBezTo>
                <a:lnTo>
                  <a:pt x="1618661" y="78095"/>
                </a:lnTo>
                <a:cubicBezTo>
                  <a:pt x="1491107" y="-26032"/>
                  <a:pt x="1307729" y="-26032"/>
                  <a:pt x="1180175" y="78095"/>
                </a:cubicBezTo>
                <a:lnTo>
                  <a:pt x="127922" y="935400"/>
                </a:lnTo>
                <a:cubicBezTo>
                  <a:pt x="-20747" y="1056591"/>
                  <a:pt x="-43019" y="1275256"/>
                  <a:pt x="77883" y="1423925"/>
                </a:cubicBezTo>
                <a:cubicBezTo>
                  <a:pt x="146722" y="1508094"/>
                  <a:pt x="246510" y="1551769"/>
                  <a:pt x="347165" y="15517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rotWithShape="0" algn="l" dist="38100">
              <a:srgbClr val="9AA7BD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0" name="Google Shape;410;p52"/>
          <p:cNvSpPr txBox="1"/>
          <p:nvPr/>
        </p:nvSpPr>
        <p:spPr>
          <a:xfrm rot="-2165691">
            <a:off x="6161527" y="2305882"/>
            <a:ext cx="2191220" cy="107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700"/>
              <a:buFont typeface="Century Gothic"/>
              <a:buNone/>
            </a:pPr>
            <a:r>
              <a:rPr b="1" i="0" lang="en" sz="7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DEVELOPMENT OBJECTIVE</a:t>
            </a:r>
            <a:endParaRPr b="1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3"/>
          <p:cNvSpPr txBox="1"/>
          <p:nvPr/>
        </p:nvSpPr>
        <p:spPr>
          <a:xfrm>
            <a:off x="495022" y="381829"/>
            <a:ext cx="4342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3846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2000"/>
              <a:buFont typeface="Century Gothic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Benchmarking timeline</a:t>
            </a:r>
            <a:endParaRPr sz="1100"/>
          </a:p>
        </p:txBody>
      </p:sp>
      <p:grpSp>
        <p:nvGrpSpPr>
          <p:cNvPr id="416" name="Google Shape;416;p53"/>
          <p:cNvGrpSpPr/>
          <p:nvPr/>
        </p:nvGrpSpPr>
        <p:grpSpPr>
          <a:xfrm>
            <a:off x="398213" y="1809031"/>
            <a:ext cx="8229455" cy="2834336"/>
            <a:chOff x="533738" y="2280979"/>
            <a:chExt cx="10972606" cy="3779114"/>
          </a:xfrm>
        </p:grpSpPr>
        <p:grpSp>
          <p:nvGrpSpPr>
            <p:cNvPr id="417" name="Google Shape;417;p53"/>
            <p:cNvGrpSpPr/>
            <p:nvPr/>
          </p:nvGrpSpPr>
          <p:grpSpPr>
            <a:xfrm>
              <a:off x="533743" y="2280979"/>
              <a:ext cx="10972601" cy="3779114"/>
              <a:chOff x="623925" y="1844078"/>
              <a:chExt cx="10732200" cy="3689100"/>
            </a:xfrm>
          </p:grpSpPr>
          <p:sp>
            <p:nvSpPr>
              <p:cNvPr id="418" name="Google Shape;418;p53"/>
              <p:cNvSpPr/>
              <p:nvPr/>
            </p:nvSpPr>
            <p:spPr>
              <a:xfrm rot="5400000">
                <a:off x="5281264" y="-541672"/>
                <a:ext cx="3689100" cy="8460600"/>
              </a:xfrm>
              <a:prstGeom prst="roundRect">
                <a:avLst>
                  <a:gd fmla="val 2290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Helvetica Neue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19" name="Google Shape;419;p53"/>
              <p:cNvSpPr txBox="1"/>
              <p:nvPr/>
            </p:nvSpPr>
            <p:spPr>
              <a:xfrm>
                <a:off x="755702" y="1983608"/>
                <a:ext cx="1848300" cy="18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3645"/>
                  </a:buClr>
                  <a:buSzPts val="900"/>
                  <a:buFont typeface="Century Gothic"/>
                  <a:buNone/>
                </a:pPr>
                <a:r>
                  <a:rPr b="0" i="0" lang="en" sz="900" u="none" cap="none" strike="noStrike">
                    <a:solidFill>
                      <a:srgbClr val="2C364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Kick-off meetings</a:t>
                </a:r>
                <a:endParaRPr b="0" i="0" sz="11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420" name="Google Shape;420;p53"/>
              <p:cNvCxnSpPr/>
              <p:nvPr/>
            </p:nvCxnSpPr>
            <p:spPr>
              <a:xfrm>
                <a:off x="623925" y="2303402"/>
                <a:ext cx="107322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4F4F4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sp>
            <p:nvSpPr>
              <p:cNvPr id="421" name="Google Shape;421;p53"/>
              <p:cNvSpPr txBox="1"/>
              <p:nvPr/>
            </p:nvSpPr>
            <p:spPr>
              <a:xfrm>
                <a:off x="750174" y="2442937"/>
                <a:ext cx="2306700" cy="18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3645"/>
                  </a:buClr>
                  <a:buSzPts val="900"/>
                  <a:buFont typeface="Century Gothic"/>
                  <a:buNone/>
                </a:pPr>
                <a:r>
                  <a:rPr b="0" i="0" lang="en" sz="900" u="none" cap="none" strike="noStrike">
                    <a:solidFill>
                      <a:srgbClr val="2C364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Create &amp; send questionnaires</a:t>
                </a:r>
                <a:endParaRPr b="0" i="0" sz="11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422" name="Google Shape;422;p53"/>
              <p:cNvCxnSpPr/>
              <p:nvPr/>
            </p:nvCxnSpPr>
            <p:spPr>
              <a:xfrm>
                <a:off x="623925" y="2762730"/>
                <a:ext cx="107322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4F4F4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sp>
            <p:nvSpPr>
              <p:cNvPr id="423" name="Google Shape;423;p53"/>
              <p:cNvSpPr txBox="1"/>
              <p:nvPr/>
            </p:nvSpPr>
            <p:spPr>
              <a:xfrm>
                <a:off x="750175" y="2903767"/>
                <a:ext cx="2419200" cy="18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3645"/>
                  </a:buClr>
                  <a:buSzPts val="900"/>
                  <a:buFont typeface="Century Gothic"/>
                  <a:buNone/>
                </a:pPr>
                <a:r>
                  <a:rPr b="0" i="0" lang="en" sz="900" u="none" cap="none" strike="noStrike">
                    <a:solidFill>
                      <a:srgbClr val="2C364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Partner answers questionnaire</a:t>
                </a:r>
                <a:endParaRPr b="0" i="0" sz="11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424" name="Google Shape;424;p53"/>
              <p:cNvCxnSpPr/>
              <p:nvPr/>
            </p:nvCxnSpPr>
            <p:spPr>
              <a:xfrm>
                <a:off x="623925" y="3223562"/>
                <a:ext cx="107322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4F4F4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sp>
            <p:nvSpPr>
              <p:cNvPr id="425" name="Google Shape;425;p53"/>
              <p:cNvSpPr txBox="1"/>
              <p:nvPr/>
            </p:nvSpPr>
            <p:spPr>
              <a:xfrm>
                <a:off x="750175" y="3368807"/>
                <a:ext cx="1848300" cy="18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3645"/>
                  </a:buClr>
                  <a:buSzPts val="900"/>
                  <a:buFont typeface="Century Gothic"/>
                  <a:buNone/>
                </a:pPr>
                <a:r>
                  <a:rPr b="0" i="0" lang="en" sz="900" u="none" cap="none" strike="noStrike">
                    <a:solidFill>
                      <a:srgbClr val="2C364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Verify data</a:t>
                </a:r>
                <a:endParaRPr b="0" i="0" sz="11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426" name="Google Shape;426;p53"/>
              <p:cNvCxnSpPr/>
              <p:nvPr/>
            </p:nvCxnSpPr>
            <p:spPr>
              <a:xfrm>
                <a:off x="623925" y="3688601"/>
                <a:ext cx="107322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4F4F4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sp>
            <p:nvSpPr>
              <p:cNvPr id="427" name="Google Shape;427;p53"/>
              <p:cNvSpPr txBox="1"/>
              <p:nvPr/>
            </p:nvSpPr>
            <p:spPr>
              <a:xfrm>
                <a:off x="761079" y="3828136"/>
                <a:ext cx="1848300" cy="18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3645"/>
                  </a:buClr>
                  <a:buSzPts val="900"/>
                  <a:buFont typeface="Century Gothic"/>
                  <a:buNone/>
                </a:pPr>
                <a:r>
                  <a:rPr b="0" i="0" lang="en" sz="900" u="none" cap="none" strike="noStrike">
                    <a:solidFill>
                      <a:srgbClr val="2C364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Review meeting</a:t>
                </a:r>
                <a:endParaRPr b="0" i="0" sz="11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428" name="Google Shape;428;p53"/>
              <p:cNvCxnSpPr/>
              <p:nvPr/>
            </p:nvCxnSpPr>
            <p:spPr>
              <a:xfrm>
                <a:off x="623925" y="4147929"/>
                <a:ext cx="107322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4F4F4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sp>
            <p:nvSpPr>
              <p:cNvPr id="429" name="Google Shape;429;p53"/>
              <p:cNvSpPr txBox="1"/>
              <p:nvPr/>
            </p:nvSpPr>
            <p:spPr>
              <a:xfrm>
                <a:off x="755552" y="4287464"/>
                <a:ext cx="1848300" cy="18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3645"/>
                  </a:buClr>
                  <a:buSzPts val="900"/>
                  <a:buFont typeface="Century Gothic"/>
                  <a:buNone/>
                </a:pPr>
                <a:r>
                  <a:rPr b="0" i="0" lang="en" sz="900" u="none" cap="none" strike="noStrike">
                    <a:solidFill>
                      <a:srgbClr val="2C364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Visit partners</a:t>
                </a:r>
                <a:endParaRPr b="0" i="0" sz="11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430" name="Google Shape;430;p53"/>
              <p:cNvCxnSpPr/>
              <p:nvPr/>
            </p:nvCxnSpPr>
            <p:spPr>
              <a:xfrm>
                <a:off x="623925" y="4607257"/>
                <a:ext cx="107322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4F4F4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sp>
            <p:nvSpPr>
              <p:cNvPr id="431" name="Google Shape;431;p53"/>
              <p:cNvSpPr txBox="1"/>
              <p:nvPr/>
            </p:nvSpPr>
            <p:spPr>
              <a:xfrm>
                <a:off x="755552" y="4748295"/>
                <a:ext cx="2493900" cy="18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3645"/>
                  </a:buClr>
                  <a:buSzPts val="900"/>
                  <a:buFont typeface="Century Gothic"/>
                  <a:buNone/>
                </a:pPr>
                <a:r>
                  <a:rPr b="0" i="0" lang="en" sz="900" u="none" cap="none" strike="noStrike">
                    <a:solidFill>
                      <a:srgbClr val="2C364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Final evaluation &amp; interpretation</a:t>
                </a:r>
                <a:endParaRPr b="0" i="0" sz="11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432" name="Google Shape;432;p53"/>
              <p:cNvCxnSpPr/>
              <p:nvPr/>
            </p:nvCxnSpPr>
            <p:spPr>
              <a:xfrm>
                <a:off x="623925" y="5068089"/>
                <a:ext cx="107322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4F4F4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sp>
            <p:nvSpPr>
              <p:cNvPr id="433" name="Google Shape;433;p53"/>
              <p:cNvSpPr txBox="1"/>
              <p:nvPr/>
            </p:nvSpPr>
            <p:spPr>
              <a:xfrm>
                <a:off x="755552" y="5213334"/>
                <a:ext cx="1848300" cy="18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3645"/>
                  </a:buClr>
                  <a:buSzPts val="900"/>
                  <a:buFont typeface="Century Gothic"/>
                  <a:buNone/>
                </a:pPr>
                <a:r>
                  <a:rPr b="0" i="0" lang="en" sz="900" u="none" cap="none" strike="noStrike">
                    <a:solidFill>
                      <a:srgbClr val="2C364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Final conference</a:t>
                </a:r>
                <a:endParaRPr b="0" i="0" sz="11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cxnSp>
          <p:nvCxnSpPr>
            <p:cNvPr id="434" name="Google Shape;434;p53"/>
            <p:cNvCxnSpPr/>
            <p:nvPr/>
          </p:nvCxnSpPr>
          <p:spPr>
            <a:xfrm>
              <a:off x="533738" y="2281038"/>
              <a:ext cx="10972500" cy="0"/>
            </a:xfrm>
            <a:prstGeom prst="straightConnector1">
              <a:avLst/>
            </a:prstGeom>
            <a:noFill/>
            <a:ln cap="flat" cmpd="sng" w="28575">
              <a:solidFill>
                <a:srgbClr val="F4F4F4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435" name="Google Shape;435;p53"/>
          <p:cNvGrpSpPr/>
          <p:nvPr/>
        </p:nvGrpSpPr>
        <p:grpSpPr>
          <a:xfrm>
            <a:off x="2253990" y="1010279"/>
            <a:ext cx="6273704" cy="338541"/>
            <a:chOff x="2929340" y="1358579"/>
            <a:chExt cx="8021613" cy="485642"/>
          </a:xfrm>
        </p:grpSpPr>
        <p:grpSp>
          <p:nvGrpSpPr>
            <p:cNvPr id="436" name="Google Shape;436;p53"/>
            <p:cNvGrpSpPr/>
            <p:nvPr/>
          </p:nvGrpSpPr>
          <p:grpSpPr>
            <a:xfrm>
              <a:off x="2929340" y="1358579"/>
              <a:ext cx="8021613" cy="485642"/>
              <a:chOff x="3010494" y="1266135"/>
              <a:chExt cx="12069836" cy="270900"/>
            </a:xfrm>
          </p:grpSpPr>
          <p:sp>
            <p:nvSpPr>
              <p:cNvPr id="437" name="Google Shape;437;p53"/>
              <p:cNvSpPr/>
              <p:nvPr/>
            </p:nvSpPr>
            <p:spPr>
              <a:xfrm rot="5400000">
                <a:off x="3850344" y="426285"/>
                <a:ext cx="270900" cy="1950600"/>
              </a:xfrm>
              <a:prstGeom prst="roundRect">
                <a:avLst>
                  <a:gd fmla="val 15039" name="adj"/>
                </a:avLst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Helvetica Neue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38" name="Google Shape;438;p53"/>
              <p:cNvSpPr/>
              <p:nvPr/>
            </p:nvSpPr>
            <p:spPr>
              <a:xfrm rot="5400000">
                <a:off x="5874193" y="426285"/>
                <a:ext cx="270900" cy="1950600"/>
              </a:xfrm>
              <a:prstGeom prst="roundRect">
                <a:avLst>
                  <a:gd fmla="val 16998" name="adj"/>
                </a:avLst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Helvetica Neue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39" name="Google Shape;439;p53"/>
              <p:cNvSpPr/>
              <p:nvPr/>
            </p:nvSpPr>
            <p:spPr>
              <a:xfrm rot="5400000">
                <a:off x="7898038" y="426285"/>
                <a:ext cx="270900" cy="1950600"/>
              </a:xfrm>
              <a:prstGeom prst="roundRect">
                <a:avLst>
                  <a:gd fmla="val 12400" name="adj"/>
                </a:avLst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Helvetica Neue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40" name="Google Shape;440;p53"/>
              <p:cNvSpPr/>
              <p:nvPr/>
            </p:nvSpPr>
            <p:spPr>
              <a:xfrm rot="5400000">
                <a:off x="9921887" y="426285"/>
                <a:ext cx="270900" cy="1950600"/>
              </a:xfrm>
              <a:prstGeom prst="roundRect">
                <a:avLst>
                  <a:gd fmla="val 14060" name="adj"/>
                </a:avLst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Helvetica Neue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41" name="Google Shape;441;p53"/>
              <p:cNvSpPr/>
              <p:nvPr/>
            </p:nvSpPr>
            <p:spPr>
              <a:xfrm rot="5400000">
                <a:off x="11945732" y="426285"/>
                <a:ext cx="270900" cy="1950600"/>
              </a:xfrm>
              <a:prstGeom prst="roundRect">
                <a:avLst>
                  <a:gd fmla="val 16400" name="adj"/>
                </a:avLst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Helvetica Neue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42" name="Google Shape;442;p53"/>
              <p:cNvSpPr/>
              <p:nvPr/>
            </p:nvSpPr>
            <p:spPr>
              <a:xfrm rot="5400000">
                <a:off x="13969580" y="426285"/>
                <a:ext cx="270900" cy="1950600"/>
              </a:xfrm>
              <a:prstGeom prst="roundRect">
                <a:avLst>
                  <a:gd fmla="val 14740" name="adj"/>
                </a:avLst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Helvetica Neue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443" name="Google Shape;443;p53"/>
            <p:cNvSpPr txBox="1"/>
            <p:nvPr/>
          </p:nvSpPr>
          <p:spPr>
            <a:xfrm>
              <a:off x="3054884" y="1518549"/>
              <a:ext cx="1045500" cy="17670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First month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4" name="Google Shape;444;p53"/>
            <p:cNvSpPr txBox="1"/>
            <p:nvPr/>
          </p:nvSpPr>
          <p:spPr>
            <a:xfrm>
              <a:off x="4400024" y="1518549"/>
              <a:ext cx="1045500" cy="17670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Second month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5" name="Google Shape;445;p53"/>
            <p:cNvSpPr txBox="1"/>
            <p:nvPr/>
          </p:nvSpPr>
          <p:spPr>
            <a:xfrm>
              <a:off x="5807793" y="1518549"/>
              <a:ext cx="1045500" cy="17670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Third month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6" name="Google Shape;446;p53"/>
            <p:cNvSpPr txBox="1"/>
            <p:nvPr/>
          </p:nvSpPr>
          <p:spPr>
            <a:xfrm>
              <a:off x="7090302" y="1518549"/>
              <a:ext cx="1045500" cy="17670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Fourth month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7" name="Google Shape;447;p53"/>
            <p:cNvSpPr txBox="1"/>
            <p:nvPr/>
          </p:nvSpPr>
          <p:spPr>
            <a:xfrm>
              <a:off x="8435439" y="1518549"/>
              <a:ext cx="1045500" cy="17670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Fifth month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8" name="Google Shape;448;p53"/>
            <p:cNvSpPr txBox="1"/>
            <p:nvPr/>
          </p:nvSpPr>
          <p:spPr>
            <a:xfrm>
              <a:off x="9780579" y="1518549"/>
              <a:ext cx="1045500" cy="17670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51B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rgbClr val="11151B"/>
                  </a:solidFill>
                  <a:latin typeface="Poppins"/>
                  <a:ea typeface="Poppins"/>
                  <a:cs typeface="Poppins"/>
                  <a:sym typeface="Poppins"/>
                </a:rPr>
                <a:t>Sixth month</a:t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49" name="Google Shape;449;p53"/>
          <p:cNvSpPr txBox="1"/>
          <p:nvPr/>
        </p:nvSpPr>
        <p:spPr>
          <a:xfrm>
            <a:off x="2865377" y="1494502"/>
            <a:ext cx="10029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600"/>
              <a:buFont typeface="Century Gothic"/>
              <a:buNone/>
            </a:pPr>
            <a:r>
              <a:rPr b="0" i="0" lang="en" sz="6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KICK-OFF 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600"/>
              <a:buFont typeface="Century Gothic"/>
              <a:buNone/>
            </a:pPr>
            <a:r>
              <a:rPr b="0" i="0" lang="en" sz="6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project design</a:t>
            </a:r>
            <a:endParaRPr b="0" i="0" sz="600" u="none" cap="none" strike="noStrike">
              <a:solidFill>
                <a:srgbClr val="11151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0" name="Google Shape;450;p53"/>
          <p:cNvSpPr/>
          <p:nvPr/>
        </p:nvSpPr>
        <p:spPr>
          <a:xfrm>
            <a:off x="2655392" y="1480474"/>
            <a:ext cx="156300" cy="15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1" name="Google Shape;451;p53"/>
          <p:cNvSpPr txBox="1"/>
          <p:nvPr/>
        </p:nvSpPr>
        <p:spPr>
          <a:xfrm>
            <a:off x="4288766" y="1492888"/>
            <a:ext cx="10029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600"/>
              <a:buFont typeface="Century Gothic"/>
              <a:buNone/>
            </a:pPr>
            <a:r>
              <a:rPr b="0" i="0" lang="en" sz="6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MILESTONE 01 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600"/>
              <a:buFont typeface="Century Gothic"/>
              <a:buNone/>
            </a:pPr>
            <a:r>
              <a:rPr b="0" i="0" lang="en" sz="6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answered questionnaires</a:t>
            </a:r>
            <a:endParaRPr b="0" i="0" sz="600" u="none" cap="none" strike="noStrike">
              <a:solidFill>
                <a:srgbClr val="11151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2" name="Google Shape;452;p53"/>
          <p:cNvSpPr/>
          <p:nvPr/>
        </p:nvSpPr>
        <p:spPr>
          <a:xfrm>
            <a:off x="4078781" y="1478859"/>
            <a:ext cx="156300" cy="15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3" name="Google Shape;453;p53"/>
          <p:cNvSpPr txBox="1"/>
          <p:nvPr/>
        </p:nvSpPr>
        <p:spPr>
          <a:xfrm>
            <a:off x="7743069" y="1492888"/>
            <a:ext cx="10029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600"/>
              <a:buFont typeface="Century Gothic"/>
              <a:buNone/>
            </a:pPr>
            <a:r>
              <a:rPr b="0" i="0" lang="en" sz="6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MILESTONE 02 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51B"/>
              </a:buClr>
              <a:buSzPts val="600"/>
              <a:buFont typeface="Century Gothic"/>
              <a:buNone/>
            </a:pPr>
            <a:r>
              <a:rPr b="0" i="0" lang="en" sz="600" u="none" cap="none" strike="noStrike">
                <a:solidFill>
                  <a:srgbClr val="11151B"/>
                </a:solidFill>
                <a:latin typeface="Poppins"/>
                <a:ea typeface="Poppins"/>
                <a:cs typeface="Poppins"/>
                <a:sym typeface="Poppins"/>
              </a:rPr>
              <a:t>benchmark result</a:t>
            </a:r>
            <a:endParaRPr b="0" i="0" sz="600" u="none" cap="none" strike="noStrike">
              <a:solidFill>
                <a:srgbClr val="11151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4" name="Google Shape;454;p53"/>
          <p:cNvSpPr/>
          <p:nvPr/>
        </p:nvSpPr>
        <p:spPr>
          <a:xfrm>
            <a:off x="2254147" y="1896746"/>
            <a:ext cx="463500" cy="189600"/>
          </a:xfrm>
          <a:prstGeom prst="rightArrow">
            <a:avLst>
              <a:gd fmla="val 100000" name="adj1"/>
              <a:gd fmla="val 65495" name="adj2"/>
            </a:avLst>
          </a:prstGeom>
          <a:solidFill>
            <a:srgbClr val="F4F4F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5" name="Google Shape;455;p53"/>
          <p:cNvSpPr/>
          <p:nvPr/>
        </p:nvSpPr>
        <p:spPr>
          <a:xfrm>
            <a:off x="2548027" y="2246115"/>
            <a:ext cx="624300" cy="175800"/>
          </a:xfrm>
          <a:prstGeom prst="rightArrow">
            <a:avLst>
              <a:gd fmla="val 100000" name="adj1"/>
              <a:gd fmla="val 65495" name="adj2"/>
            </a:avLst>
          </a:prstGeom>
          <a:solidFill>
            <a:srgbClr val="F4F4F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6" name="Google Shape;456;p53"/>
          <p:cNvSpPr/>
          <p:nvPr/>
        </p:nvSpPr>
        <p:spPr>
          <a:xfrm>
            <a:off x="2659949" y="2604634"/>
            <a:ext cx="1483800" cy="175800"/>
          </a:xfrm>
          <a:prstGeom prst="rightArrow">
            <a:avLst>
              <a:gd fmla="val 100000" name="adj1"/>
              <a:gd fmla="val 65495" name="adj2"/>
            </a:avLst>
          </a:prstGeom>
          <a:solidFill>
            <a:srgbClr val="F4F4F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7" name="Google Shape;457;p53"/>
          <p:cNvSpPr/>
          <p:nvPr/>
        </p:nvSpPr>
        <p:spPr>
          <a:xfrm>
            <a:off x="4162866" y="2962644"/>
            <a:ext cx="615000" cy="175800"/>
          </a:xfrm>
          <a:prstGeom prst="rightArrow">
            <a:avLst>
              <a:gd fmla="val 100000" name="adj1"/>
              <a:gd fmla="val 65495" name="adj2"/>
            </a:avLst>
          </a:prstGeom>
          <a:solidFill>
            <a:srgbClr val="F4F4F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8" name="Google Shape;458;p53"/>
          <p:cNvSpPr/>
          <p:nvPr/>
        </p:nvSpPr>
        <p:spPr>
          <a:xfrm>
            <a:off x="4758512" y="3319454"/>
            <a:ext cx="456300" cy="175800"/>
          </a:xfrm>
          <a:prstGeom prst="rightArrow">
            <a:avLst>
              <a:gd fmla="val 100000" name="adj1"/>
              <a:gd fmla="val 65495" name="adj2"/>
            </a:avLst>
          </a:prstGeom>
          <a:solidFill>
            <a:srgbClr val="F4F4F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9" name="Google Shape;459;p53"/>
          <p:cNvSpPr/>
          <p:nvPr/>
        </p:nvSpPr>
        <p:spPr>
          <a:xfrm>
            <a:off x="4758512" y="3667760"/>
            <a:ext cx="2127300" cy="175800"/>
          </a:xfrm>
          <a:prstGeom prst="rightArrow">
            <a:avLst>
              <a:gd fmla="val 100000" name="adj1"/>
              <a:gd fmla="val 65495" name="adj2"/>
            </a:avLst>
          </a:prstGeom>
          <a:solidFill>
            <a:srgbClr val="F4F4F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0" name="Google Shape;460;p53"/>
          <p:cNvSpPr/>
          <p:nvPr/>
        </p:nvSpPr>
        <p:spPr>
          <a:xfrm>
            <a:off x="6163772" y="4020673"/>
            <a:ext cx="1234500" cy="175800"/>
          </a:xfrm>
          <a:prstGeom prst="rightArrow">
            <a:avLst>
              <a:gd fmla="val 100000" name="adj1"/>
              <a:gd fmla="val 65495" name="adj2"/>
            </a:avLst>
          </a:prstGeom>
          <a:solidFill>
            <a:srgbClr val="F4F4F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1" name="Google Shape;461;p53"/>
          <p:cNvSpPr/>
          <p:nvPr/>
        </p:nvSpPr>
        <p:spPr>
          <a:xfrm>
            <a:off x="6780905" y="4379129"/>
            <a:ext cx="1234500" cy="175800"/>
          </a:xfrm>
          <a:prstGeom prst="rightArrow">
            <a:avLst>
              <a:gd fmla="val 100000" name="adj1"/>
              <a:gd fmla="val 65495" name="adj2"/>
            </a:avLst>
          </a:prstGeom>
          <a:solidFill>
            <a:srgbClr val="F4F4F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2" name="Google Shape;462;p53"/>
          <p:cNvSpPr/>
          <p:nvPr/>
        </p:nvSpPr>
        <p:spPr>
          <a:xfrm>
            <a:off x="2655392" y="4691704"/>
            <a:ext cx="156300" cy="15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3" name="Google Shape;463;p53"/>
          <p:cNvSpPr/>
          <p:nvPr/>
        </p:nvSpPr>
        <p:spPr>
          <a:xfrm>
            <a:off x="4078714" y="4691704"/>
            <a:ext cx="156300" cy="15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4" name="Google Shape;464;p53"/>
          <p:cNvSpPr/>
          <p:nvPr/>
        </p:nvSpPr>
        <p:spPr>
          <a:xfrm>
            <a:off x="7533083" y="1478859"/>
            <a:ext cx="156300" cy="15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65" name="Google Shape;465;p53"/>
          <p:cNvCxnSpPr/>
          <p:nvPr/>
        </p:nvCxnSpPr>
        <p:spPr>
          <a:xfrm>
            <a:off x="7611193" y="1635079"/>
            <a:ext cx="0" cy="3061200"/>
          </a:xfrm>
          <a:prstGeom prst="straightConnector1">
            <a:avLst/>
          </a:prstGeom>
          <a:noFill/>
          <a:ln cap="rnd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6" name="Google Shape;466;p53"/>
          <p:cNvSpPr/>
          <p:nvPr/>
        </p:nvSpPr>
        <p:spPr>
          <a:xfrm>
            <a:off x="7537125" y="4691416"/>
            <a:ext cx="156300" cy="15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67" name="Google Shape;467;p53"/>
          <p:cNvCxnSpPr/>
          <p:nvPr/>
        </p:nvCxnSpPr>
        <p:spPr>
          <a:xfrm>
            <a:off x="2733502" y="1636693"/>
            <a:ext cx="0" cy="306120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8" name="Google Shape;468;p53"/>
          <p:cNvCxnSpPr/>
          <p:nvPr/>
        </p:nvCxnSpPr>
        <p:spPr>
          <a:xfrm>
            <a:off x="4156891" y="1635079"/>
            <a:ext cx="0" cy="3061200"/>
          </a:xfrm>
          <a:prstGeom prst="straightConnector1">
            <a:avLst/>
          </a:prstGeom>
          <a:noFill/>
          <a:ln cap="rnd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Google Shape;473;p54"/>
          <p:cNvGraphicFramePr/>
          <p:nvPr/>
        </p:nvGraphicFramePr>
        <p:xfrm>
          <a:off x="440059" y="960121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{B7E119FB-5F55-45CB-BE24-468A8E0E010D}</a:tableStyleId>
              </a:tblPr>
              <a:tblGrid>
                <a:gridCol w="1788600"/>
                <a:gridCol w="268075"/>
                <a:gridCol w="268075"/>
                <a:gridCol w="268075"/>
                <a:gridCol w="268075"/>
                <a:gridCol w="268075"/>
                <a:gridCol w="268075"/>
                <a:gridCol w="268075"/>
                <a:gridCol w="268075"/>
                <a:gridCol w="268075"/>
                <a:gridCol w="268075"/>
                <a:gridCol w="268075"/>
                <a:gridCol w="268075"/>
                <a:gridCol w="268075"/>
                <a:gridCol w="268075"/>
                <a:gridCol w="268075"/>
                <a:gridCol w="268075"/>
                <a:gridCol w="268075"/>
                <a:gridCol w="268075"/>
                <a:gridCol w="268075"/>
                <a:gridCol w="268075"/>
                <a:gridCol w="268075"/>
                <a:gridCol w="845975"/>
              </a:tblGrid>
              <a:tr h="24285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1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CRITICAL RESOURCES -</a:t>
                      </a:r>
                      <a:endParaRPr b="0" i="0" sz="11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5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PERFORMANCE POTENTIAL</a:t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 gridSpan="21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1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EVALUATION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b="1" i="0" lang="en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ADDITIONAL COMMENTS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42850">
                <a:tc vMerge="1"/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1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Bad</a:t>
                      </a:r>
                      <a:endParaRPr b="1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1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Average</a:t>
                      </a:r>
                      <a:endParaRPr b="1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800"/>
                        <a:buFont typeface="Century Gothic"/>
                        <a:buNone/>
                      </a:pPr>
                      <a:r>
                        <a:rPr b="1" i="0" lang="en" sz="8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Good</a:t>
                      </a:r>
                      <a:endParaRPr b="1" i="0" sz="8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vMerge="1"/>
              </a:tr>
              <a:tr h="2428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C8B"/>
                        </a:buClr>
                        <a:buSzPts val="600"/>
                        <a:buFont typeface="Century Gothic"/>
                        <a:buNone/>
                      </a:pPr>
                      <a:r>
                        <a:rPr b="1" i="0" lang="en" sz="6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</a:t>
                      </a:r>
                      <a:endParaRPr b="1" i="0" sz="6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C8B"/>
                        </a:buClr>
                        <a:buSzPts val="600"/>
                        <a:buFont typeface="Century Gothic"/>
                        <a:buNone/>
                      </a:pPr>
                      <a:r>
                        <a:rPr b="1" i="0" lang="en" sz="6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</a:t>
                      </a:r>
                      <a:endParaRPr b="1" i="0" sz="6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C8B"/>
                        </a:buClr>
                        <a:buSzPts val="600"/>
                        <a:buFont typeface="Century Gothic"/>
                        <a:buNone/>
                      </a:pPr>
                      <a:r>
                        <a:rPr b="1" i="0" lang="en" sz="6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</a:t>
                      </a:r>
                      <a:endParaRPr b="1" i="0" sz="6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C8B"/>
                        </a:buClr>
                        <a:buSzPts val="600"/>
                        <a:buFont typeface="Century Gothic"/>
                        <a:buNone/>
                      </a:pPr>
                      <a:r>
                        <a:rPr b="1" i="0" lang="en" sz="6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</a:t>
                      </a:r>
                      <a:endParaRPr b="1" i="0" sz="6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C8B"/>
                        </a:buClr>
                        <a:buSzPts val="600"/>
                        <a:buFont typeface="Century Gothic"/>
                        <a:buNone/>
                      </a:pPr>
                      <a:r>
                        <a:rPr b="1" i="0" lang="en" sz="6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</a:t>
                      </a:r>
                      <a:endParaRPr b="1" i="0" sz="6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C8B"/>
                        </a:buClr>
                        <a:buSzPts val="600"/>
                        <a:buFont typeface="Century Gothic"/>
                        <a:buNone/>
                      </a:pPr>
                      <a:r>
                        <a:rPr b="1" i="0" lang="en" sz="6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endParaRPr b="1" i="0" sz="6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C8B"/>
                        </a:buClr>
                        <a:buSzPts val="600"/>
                        <a:buFont typeface="Century Gothic"/>
                        <a:buNone/>
                      </a:pPr>
                      <a:r>
                        <a:rPr b="1" i="0" lang="en" sz="6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b="1" i="0" sz="6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C8B"/>
                        </a:buClr>
                        <a:buSzPts val="600"/>
                        <a:buFont typeface="Century Gothic"/>
                        <a:buNone/>
                      </a:pPr>
                      <a:r>
                        <a:rPr b="1" i="0" lang="en" sz="6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b="1" i="0" sz="6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C8B"/>
                        </a:buClr>
                        <a:buSzPts val="600"/>
                        <a:buFont typeface="Century Gothic"/>
                        <a:buNone/>
                      </a:pPr>
                      <a:r>
                        <a:rPr b="1" i="0" lang="en" sz="6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b="1" i="0" sz="6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C8B"/>
                        </a:buClr>
                        <a:buSzPts val="600"/>
                        <a:buFont typeface="Century Gothic"/>
                        <a:buNone/>
                      </a:pPr>
                      <a:r>
                        <a:rPr b="1" i="0" lang="en" sz="6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b="1" i="0" sz="6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C8B"/>
                        </a:buClr>
                        <a:buSzPts val="600"/>
                        <a:buFont typeface="Century Gothic"/>
                        <a:buNone/>
                      </a:pPr>
                      <a:r>
                        <a:rPr b="1" i="0" lang="en" sz="6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b="1" i="0" sz="6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C8B"/>
                        </a:buClr>
                        <a:buSzPts val="600"/>
                        <a:buFont typeface="Century Gothic"/>
                        <a:buNone/>
                      </a:pPr>
                      <a:r>
                        <a:rPr b="1" i="0" lang="en" sz="6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b="1" i="0" sz="6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C8B"/>
                        </a:buClr>
                        <a:buSzPts val="600"/>
                        <a:buFont typeface="Century Gothic"/>
                        <a:buNone/>
                      </a:pPr>
                      <a:r>
                        <a:rPr b="1" i="0" lang="en" sz="6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b="1" i="0" sz="6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C8B"/>
                        </a:buClr>
                        <a:buSzPts val="600"/>
                        <a:buFont typeface="Century Gothic"/>
                        <a:buNone/>
                      </a:pPr>
                      <a:r>
                        <a:rPr b="1" i="0" lang="en" sz="6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b="1" i="0" sz="6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C8B"/>
                        </a:buClr>
                        <a:buSzPts val="600"/>
                        <a:buFont typeface="Century Gothic"/>
                        <a:buNone/>
                      </a:pPr>
                      <a:r>
                        <a:rPr b="1" i="0" lang="en" sz="6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b="1" i="0" sz="6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C8B"/>
                        </a:buClr>
                        <a:buSzPts val="600"/>
                        <a:buFont typeface="Century Gothic"/>
                        <a:buNone/>
                      </a:pPr>
                      <a:r>
                        <a:rPr b="1" i="0" lang="en" sz="6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endParaRPr b="1" i="0" sz="6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C8B"/>
                        </a:buClr>
                        <a:buSzPts val="600"/>
                        <a:buFont typeface="Century Gothic"/>
                        <a:buNone/>
                      </a:pPr>
                      <a:r>
                        <a:rPr b="1" i="0" lang="en" sz="6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</a:t>
                      </a:r>
                      <a:endParaRPr b="1" i="0" sz="6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C8B"/>
                        </a:buClr>
                        <a:buSzPts val="600"/>
                        <a:buFont typeface="Century Gothic"/>
                        <a:buNone/>
                      </a:pPr>
                      <a:r>
                        <a:rPr b="1" i="0" lang="en" sz="6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</a:t>
                      </a:r>
                      <a:endParaRPr b="1" i="0" sz="6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C8B"/>
                        </a:buClr>
                        <a:buSzPts val="600"/>
                        <a:buFont typeface="Century Gothic"/>
                        <a:buNone/>
                      </a:pPr>
                      <a:r>
                        <a:rPr b="1" i="0" lang="en" sz="6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</a:t>
                      </a:r>
                      <a:endParaRPr b="1" i="0" sz="6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C8B"/>
                        </a:buClr>
                        <a:buSzPts val="600"/>
                        <a:buFont typeface="Century Gothic"/>
                        <a:buNone/>
                      </a:pPr>
                      <a:r>
                        <a:rPr b="1" i="0" lang="en" sz="6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</a:t>
                      </a:r>
                      <a:endParaRPr b="1" i="0" sz="6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C8B"/>
                        </a:buClr>
                        <a:buSzPts val="600"/>
                        <a:buFont typeface="Century Gothic"/>
                        <a:buNone/>
                      </a:pPr>
                      <a:r>
                        <a:rPr b="1" i="0" lang="en" sz="6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</a:t>
                      </a:r>
                      <a:endParaRPr b="1" i="0" sz="6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 vMerge="1"/>
              </a:tr>
              <a:tr h="24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line X</a:t>
                      </a:r>
                      <a:endParaRPr b="0" i="0" sz="7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24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(market shares)</a:t>
                      </a:r>
                      <a:endParaRPr b="0" i="0" sz="7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24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Marketing concept</a:t>
                      </a:r>
                      <a:endParaRPr b="0" i="0" sz="7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24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Financial situation</a:t>
                      </a:r>
                      <a:endParaRPr b="0" i="0" sz="7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24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Research and development</a:t>
                      </a:r>
                      <a:endParaRPr b="0" i="0" sz="7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24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</a:t>
                      </a:r>
                      <a:endParaRPr b="0" i="0" sz="7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24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Supply with resource and energy</a:t>
                      </a:r>
                      <a:endParaRPr b="0" i="0" sz="7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24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Location</a:t>
                      </a:r>
                      <a:endParaRPr b="0" i="0" sz="7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24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Costs</a:t>
                      </a:r>
                      <a:endParaRPr b="0" i="0" sz="7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24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Management qualities</a:t>
                      </a:r>
                      <a:endParaRPr b="0" i="0" sz="7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24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Management system</a:t>
                      </a:r>
                      <a:endParaRPr b="0" i="0" sz="7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24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51B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11151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Improvement potential of production</a:t>
                      </a:r>
                      <a:endParaRPr b="0" i="0" sz="700" u="none" cap="none" strike="noStrike">
                        <a:solidFill>
                          <a:srgbClr val="11151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19050" marL="190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</a:tr>
              <a:tr h="242100">
                <a:tc gridSpan="2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DM Sans"/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2C364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135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BEE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474" name="Google Shape;474;p54"/>
          <p:cNvSpPr/>
          <p:nvPr/>
        </p:nvSpPr>
        <p:spPr>
          <a:xfrm>
            <a:off x="4443600" y="1746221"/>
            <a:ext cx="121500" cy="12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5" name="Google Shape;475;p54"/>
          <p:cNvSpPr/>
          <p:nvPr/>
        </p:nvSpPr>
        <p:spPr>
          <a:xfrm>
            <a:off x="6861154" y="1746221"/>
            <a:ext cx="121500" cy="12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6" name="Google Shape;476;p54"/>
          <p:cNvSpPr/>
          <p:nvPr/>
        </p:nvSpPr>
        <p:spPr>
          <a:xfrm>
            <a:off x="4443600" y="1992467"/>
            <a:ext cx="121500" cy="12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7" name="Google Shape;477;p54"/>
          <p:cNvSpPr/>
          <p:nvPr/>
        </p:nvSpPr>
        <p:spPr>
          <a:xfrm>
            <a:off x="3108662" y="2229693"/>
            <a:ext cx="121500" cy="12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8" name="Google Shape;478;p54"/>
          <p:cNvSpPr/>
          <p:nvPr/>
        </p:nvSpPr>
        <p:spPr>
          <a:xfrm>
            <a:off x="4982751" y="2476128"/>
            <a:ext cx="121500" cy="12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9" name="Google Shape;479;p54"/>
          <p:cNvSpPr/>
          <p:nvPr/>
        </p:nvSpPr>
        <p:spPr>
          <a:xfrm>
            <a:off x="3913076" y="2716187"/>
            <a:ext cx="121500" cy="12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0" name="Google Shape;480;p54"/>
          <p:cNvSpPr/>
          <p:nvPr/>
        </p:nvSpPr>
        <p:spPr>
          <a:xfrm>
            <a:off x="6861154" y="2959883"/>
            <a:ext cx="121500" cy="12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1" name="Google Shape;481;p54"/>
          <p:cNvSpPr/>
          <p:nvPr/>
        </p:nvSpPr>
        <p:spPr>
          <a:xfrm>
            <a:off x="4982751" y="3198590"/>
            <a:ext cx="121500" cy="12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2" name="Google Shape;482;p54"/>
          <p:cNvSpPr/>
          <p:nvPr/>
        </p:nvSpPr>
        <p:spPr>
          <a:xfrm>
            <a:off x="6861154" y="3442287"/>
            <a:ext cx="121500" cy="12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3" name="Google Shape;483;p54"/>
          <p:cNvSpPr/>
          <p:nvPr/>
        </p:nvSpPr>
        <p:spPr>
          <a:xfrm>
            <a:off x="6861154" y="3685352"/>
            <a:ext cx="121500" cy="12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4" name="Google Shape;484;p54"/>
          <p:cNvSpPr/>
          <p:nvPr/>
        </p:nvSpPr>
        <p:spPr>
          <a:xfrm>
            <a:off x="5519747" y="3929048"/>
            <a:ext cx="121500" cy="12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5" name="Google Shape;485;p54"/>
          <p:cNvSpPr/>
          <p:nvPr/>
        </p:nvSpPr>
        <p:spPr>
          <a:xfrm>
            <a:off x="5519747" y="4163971"/>
            <a:ext cx="121500" cy="12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6" name="Google Shape;486;p54"/>
          <p:cNvSpPr/>
          <p:nvPr/>
        </p:nvSpPr>
        <p:spPr>
          <a:xfrm>
            <a:off x="5519747" y="4417040"/>
            <a:ext cx="121500" cy="12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7" name="Google Shape;487;p54"/>
          <p:cNvSpPr/>
          <p:nvPr/>
        </p:nvSpPr>
        <p:spPr>
          <a:xfrm>
            <a:off x="5519747" y="1992467"/>
            <a:ext cx="121500" cy="12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8" name="Google Shape;488;p54"/>
          <p:cNvSpPr/>
          <p:nvPr/>
        </p:nvSpPr>
        <p:spPr>
          <a:xfrm>
            <a:off x="5519747" y="2227389"/>
            <a:ext cx="121500" cy="12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9" name="Google Shape;489;p54"/>
          <p:cNvSpPr/>
          <p:nvPr/>
        </p:nvSpPr>
        <p:spPr>
          <a:xfrm>
            <a:off x="3376082" y="2474447"/>
            <a:ext cx="121500" cy="12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0" name="Google Shape;490;p54"/>
          <p:cNvSpPr/>
          <p:nvPr/>
        </p:nvSpPr>
        <p:spPr>
          <a:xfrm>
            <a:off x="4982751" y="2715859"/>
            <a:ext cx="121500" cy="12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1" name="Google Shape;491;p54"/>
          <p:cNvSpPr/>
          <p:nvPr/>
        </p:nvSpPr>
        <p:spPr>
          <a:xfrm>
            <a:off x="5519747" y="2959883"/>
            <a:ext cx="121500" cy="12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2" name="Google Shape;492;p54"/>
          <p:cNvSpPr/>
          <p:nvPr/>
        </p:nvSpPr>
        <p:spPr>
          <a:xfrm>
            <a:off x="2570497" y="3198590"/>
            <a:ext cx="121500" cy="12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3" name="Google Shape;493;p54"/>
          <p:cNvSpPr/>
          <p:nvPr/>
        </p:nvSpPr>
        <p:spPr>
          <a:xfrm>
            <a:off x="3913076" y="3442287"/>
            <a:ext cx="121500" cy="12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4" name="Google Shape;494;p54"/>
          <p:cNvSpPr/>
          <p:nvPr/>
        </p:nvSpPr>
        <p:spPr>
          <a:xfrm>
            <a:off x="4443600" y="3685352"/>
            <a:ext cx="121500" cy="12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5" name="Google Shape;495;p54"/>
          <p:cNvSpPr/>
          <p:nvPr/>
        </p:nvSpPr>
        <p:spPr>
          <a:xfrm>
            <a:off x="6595891" y="3929048"/>
            <a:ext cx="121500" cy="12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6" name="Google Shape;496;p54"/>
          <p:cNvSpPr/>
          <p:nvPr/>
        </p:nvSpPr>
        <p:spPr>
          <a:xfrm>
            <a:off x="6595891" y="4163971"/>
            <a:ext cx="121500" cy="12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7" name="Google Shape;497;p54"/>
          <p:cNvSpPr/>
          <p:nvPr/>
        </p:nvSpPr>
        <p:spPr>
          <a:xfrm>
            <a:off x="6595891" y="4417040"/>
            <a:ext cx="121500" cy="12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98" name="Google Shape;498;p54"/>
          <p:cNvGrpSpPr/>
          <p:nvPr/>
        </p:nvGrpSpPr>
        <p:grpSpPr>
          <a:xfrm>
            <a:off x="559912" y="4655178"/>
            <a:ext cx="2804762" cy="126118"/>
            <a:chOff x="586745" y="6303165"/>
            <a:chExt cx="3739682" cy="168157"/>
          </a:xfrm>
        </p:grpSpPr>
        <p:sp>
          <p:nvSpPr>
            <p:cNvPr id="499" name="Google Shape;499;p54"/>
            <p:cNvSpPr/>
            <p:nvPr/>
          </p:nvSpPr>
          <p:spPr>
            <a:xfrm>
              <a:off x="586745" y="6303165"/>
              <a:ext cx="162000" cy="16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0" name="Google Shape;500;p54"/>
            <p:cNvSpPr txBox="1"/>
            <p:nvPr/>
          </p:nvSpPr>
          <p:spPr>
            <a:xfrm>
              <a:off x="837273" y="6307221"/>
              <a:ext cx="24303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Competitor</a:t>
              </a:r>
              <a:endParaRPr b="0" i="0" sz="11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1" name="Google Shape;501;p54"/>
            <p:cNvSpPr/>
            <p:nvPr/>
          </p:nvSpPr>
          <p:spPr>
            <a:xfrm>
              <a:off x="2135199" y="6303165"/>
              <a:ext cx="162000" cy="1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2" name="Google Shape;502;p54"/>
            <p:cNvSpPr txBox="1"/>
            <p:nvPr/>
          </p:nvSpPr>
          <p:spPr>
            <a:xfrm>
              <a:off x="2385727" y="6307222"/>
              <a:ext cx="19407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800"/>
                <a:buFont typeface="Century Gothic"/>
                <a:buNone/>
              </a:pPr>
              <a:r>
                <a:rPr b="0" i="0" lang="en" sz="800" u="none" cap="none" strike="noStrik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Our organization</a:t>
              </a:r>
              <a:endParaRPr b="0" i="0" sz="11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03" name="Google Shape;503;p54"/>
          <p:cNvSpPr txBox="1"/>
          <p:nvPr/>
        </p:nvSpPr>
        <p:spPr>
          <a:xfrm>
            <a:off x="1746866" y="321192"/>
            <a:ext cx="5650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846"/>
              </a:lnSpc>
              <a:spcBef>
                <a:spcPts val="0"/>
              </a:spcBef>
              <a:spcAft>
                <a:spcPts val="0"/>
              </a:spcAft>
              <a:buClr>
                <a:srgbClr val="596C8B"/>
              </a:buClr>
              <a:buSzPts val="2000"/>
              <a:buFont typeface="Century Gothic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Process evaluation with success factor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