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oppi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f7167e25a_0_1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f7167e25a_0_1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f7167e25a_0_19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gbf7167e25a_0_19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bf7167e25a_0_19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bf7167e25a_0_19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gbf7167e25a_0_19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bf7167e25a_0_19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bf7167e25a_0_20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gbf7167e25a_0_20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bf7167e25a_0_20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bf7167e25a_0_20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gbf7167e25a_0_20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gbf7167e25a_0_20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bf7167e25a_0_2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gbf7167e25a_0_2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gbf7167e25a_0_2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bf7167e25a_0_2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gbf7167e25a_0_2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bf7167e25a_0_2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gbf7167e25a_0_2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bf7167e25a_0_2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gbf7167e25a_0_23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bf7167e25a_0_24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gbf7167e25a_0_24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bf7167e25a_0_28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gbf7167e25a_0_28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f7167e25a_0_14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bf7167e25a_0_14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bf7167e25a_0_14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bf7167e25a_0_28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gbf7167e25a_0_28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f7167e25a_0_15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bf7167e25a_0_15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bf7167e25a_0_15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f7167e25a_0_16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bf7167e25a_0_1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bf7167e25a_0_16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f7167e25a_0_16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bf7167e25a_0_16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bf7167e25a_0_16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f7167e25a_0_17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bf7167e25a_0_17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bf7167e25a_0_17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f7167e25a_0_18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bf7167e25a_0_18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bf7167e25a_0_18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bf7167e25a_0_18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bf7167e25a_0_18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bf7167e25a_0_18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bf7167e25a_0_18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bf7167e25a_0_18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bf7167e25a_0_18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54" name="Google Shape;54;p13"/>
          <p:cNvPicPr preferRelativeResize="0"/>
          <p:nvPr/>
        </p:nvPicPr>
        <p:blipFill rotWithShape="1">
          <a:blip r:embed="rId1">
            <a:alphaModFix/>
          </a:blip>
          <a:srcRect b="31800" l="19119" r="19797" t="29136"/>
          <a:stretch/>
        </p:blipFill>
        <p:spPr>
          <a:xfrm>
            <a:off x="8326691" y="290052"/>
            <a:ext cx="479921" cy="1984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5D4C"/>
              </a:solidFill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673050" y="684250"/>
            <a:ext cx="7797900" cy="3843000"/>
          </a:xfrm>
          <a:prstGeom prst="roundRect">
            <a:avLst>
              <a:gd fmla="val 4662" name="adj"/>
            </a:avLst>
          </a:prstGeom>
          <a:solidFill>
            <a:srgbClr val="FFFFFF"/>
          </a:solidFill>
          <a:ln cap="flat" cmpd="sng" w="12700">
            <a:solidFill>
              <a:srgbClr val="FF5D4C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1027900" y="2437425"/>
            <a:ext cx="7251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We’ve put together a 30-60-90 day plan to help you structure those crucial first months.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1027900" y="1841125"/>
            <a:ext cx="61137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Ultimate product marketing 30-60-90 day plan </a:t>
            </a:r>
            <a:endParaRPr sz="1100"/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3">
            <a:alphaModFix/>
          </a:blip>
          <a:srcRect b="27089" l="9155" r="8662" t="26092"/>
          <a:stretch/>
        </p:blipFill>
        <p:spPr>
          <a:xfrm>
            <a:off x="1111900" y="1206775"/>
            <a:ext cx="1873902" cy="33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25"/>
          <p:cNvCxnSpPr/>
          <p:nvPr/>
        </p:nvCxnSpPr>
        <p:spPr>
          <a:xfrm>
            <a:off x="673057" y="2918986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6" name="Google Shape;106;p25"/>
          <p:cNvCxnSpPr/>
          <p:nvPr/>
        </p:nvCxnSpPr>
        <p:spPr>
          <a:xfrm>
            <a:off x="673057" y="3631386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07" name="Google Shape;107;p25"/>
          <p:cNvSpPr txBox="1"/>
          <p:nvPr/>
        </p:nvSpPr>
        <p:spPr>
          <a:xfrm>
            <a:off x="1027900" y="3029675"/>
            <a:ext cx="6997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5D4C"/>
                </a:solidFill>
                <a:latin typeface="Poppins"/>
                <a:ea typeface="Poppins"/>
                <a:cs typeface="Poppins"/>
                <a:sym typeface="Poppins"/>
              </a:rPr>
              <a:t>Slides 1-9</a:t>
            </a:r>
            <a:r>
              <a:rPr lang="en" sz="1100">
                <a:solidFill>
                  <a:srgbClr val="FF5D4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are populated with some general ideas of learning, initiative, and performance </a:t>
            </a:r>
            <a:b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goals to get you started. 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25"/>
          <p:cNvSpPr txBox="1"/>
          <p:nvPr/>
        </p:nvSpPr>
        <p:spPr>
          <a:xfrm>
            <a:off x="1027900" y="3689075"/>
            <a:ext cx="6682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5D4C"/>
                </a:solidFill>
                <a:latin typeface="Poppins"/>
                <a:ea typeface="Poppins"/>
                <a:cs typeface="Poppins"/>
                <a:sym typeface="Poppins"/>
              </a:rPr>
              <a:t>Slides 10-19 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offer various formats of the plan for you to choose from and personalize </a:t>
            </a:r>
            <a:b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(just delete the filler text and you’re ready to go!).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0" name="Google Shape;540;p34"/>
          <p:cNvCxnSpPr/>
          <p:nvPr/>
        </p:nvCxnSpPr>
        <p:spPr>
          <a:xfrm>
            <a:off x="714177" y="2414764"/>
            <a:ext cx="7517400" cy="0"/>
          </a:xfrm>
          <a:prstGeom prst="straightConnector1">
            <a:avLst/>
          </a:prstGeom>
          <a:noFill/>
          <a:ln cap="rnd" cmpd="sng" w="12700">
            <a:solidFill>
              <a:srgbClr val="1C3D52"/>
            </a:solidFill>
            <a:prstDash val="dash"/>
            <a:round/>
            <a:headEnd len="sm" w="sm" type="oval"/>
            <a:tailEnd len="sm" w="sm" type="none"/>
          </a:ln>
        </p:spPr>
      </p:cxnSp>
      <p:cxnSp>
        <p:nvCxnSpPr>
          <p:cNvPr id="541" name="Google Shape;541;p34"/>
          <p:cNvCxnSpPr/>
          <p:nvPr/>
        </p:nvCxnSpPr>
        <p:spPr>
          <a:xfrm>
            <a:off x="714177" y="3771838"/>
            <a:ext cx="7517400" cy="0"/>
          </a:xfrm>
          <a:prstGeom prst="straightConnector1">
            <a:avLst/>
          </a:prstGeom>
          <a:noFill/>
          <a:ln cap="rnd" cmpd="sng" w="12700">
            <a:solidFill>
              <a:srgbClr val="1C3D52"/>
            </a:solidFill>
            <a:prstDash val="dash"/>
            <a:round/>
            <a:headEnd len="sm" w="sm" type="oval"/>
            <a:tailEnd len="sm" w="sm" type="none"/>
          </a:ln>
        </p:spPr>
      </p:cxnSp>
      <p:cxnSp>
        <p:nvCxnSpPr>
          <p:cNvPr id="542" name="Google Shape;542;p34"/>
          <p:cNvCxnSpPr/>
          <p:nvPr/>
        </p:nvCxnSpPr>
        <p:spPr>
          <a:xfrm>
            <a:off x="714177" y="3093301"/>
            <a:ext cx="7517400" cy="0"/>
          </a:xfrm>
          <a:prstGeom prst="straightConnector1">
            <a:avLst/>
          </a:prstGeom>
          <a:noFill/>
          <a:ln cap="rnd" cmpd="sng" w="12700">
            <a:solidFill>
              <a:srgbClr val="1C3D52"/>
            </a:solidFill>
            <a:prstDash val="dash"/>
            <a:round/>
            <a:headEnd len="sm" w="sm" type="oval"/>
            <a:tailEnd len="sm" w="sm" type="none"/>
          </a:ln>
        </p:spPr>
      </p:cxnSp>
      <p:sp>
        <p:nvSpPr>
          <p:cNvPr id="543" name="Google Shape;543;p34"/>
          <p:cNvSpPr/>
          <p:nvPr/>
        </p:nvSpPr>
        <p:spPr>
          <a:xfrm>
            <a:off x="2031833" y="1580210"/>
            <a:ext cx="6350100" cy="2877000"/>
          </a:xfrm>
          <a:prstGeom prst="roundRect">
            <a:avLst>
              <a:gd fmla="val 5739" name="adj"/>
            </a:avLst>
          </a:prstGeom>
          <a:solidFill>
            <a:srgbClr val="FFFFFF">
              <a:alpha val="69800"/>
            </a:srgbClr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44" name="Google Shape;544;p34"/>
          <p:cNvGrpSpPr/>
          <p:nvPr/>
        </p:nvGrpSpPr>
        <p:grpSpPr>
          <a:xfrm>
            <a:off x="751932" y="1913455"/>
            <a:ext cx="7530053" cy="330750"/>
            <a:chOff x="1275825" y="2523929"/>
            <a:chExt cx="10040070" cy="441000"/>
          </a:xfrm>
        </p:grpSpPr>
        <p:sp>
          <p:nvSpPr>
            <p:cNvPr id="545" name="Google Shape;545;p34"/>
            <p:cNvSpPr txBox="1"/>
            <p:nvPr/>
          </p:nvSpPr>
          <p:spPr>
            <a:xfrm>
              <a:off x="1275825" y="2609177"/>
              <a:ext cx="1422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1C3D52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sz="1100"/>
            </a:p>
          </p:txBody>
        </p:sp>
        <p:sp>
          <p:nvSpPr>
            <p:cNvPr id="546" name="Google Shape;546;p34"/>
            <p:cNvSpPr txBox="1"/>
            <p:nvPr/>
          </p:nvSpPr>
          <p:spPr>
            <a:xfrm>
              <a:off x="3132275" y="2523929"/>
              <a:ext cx="16290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Research company</a:t>
              </a:r>
              <a:endParaRPr sz="1100">
                <a:solidFill>
                  <a:schemeClr val="dk1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</a:t>
              </a:r>
              <a:endParaRPr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7" name="Google Shape;547;p34"/>
            <p:cNvSpPr txBox="1"/>
            <p:nvPr/>
          </p:nvSpPr>
          <p:spPr>
            <a:xfrm>
              <a:off x="5230549" y="2523929"/>
              <a:ext cx="1670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company goals</a:t>
              </a:r>
              <a:endParaRPr sz="1100"/>
            </a:p>
          </p:txBody>
        </p:sp>
        <p:sp>
          <p:nvSpPr>
            <p:cNvPr id="548" name="Google Shape;548;p34"/>
            <p:cNvSpPr txBox="1"/>
            <p:nvPr/>
          </p:nvSpPr>
          <p:spPr>
            <a:xfrm>
              <a:off x="7328822" y="2523929"/>
              <a:ext cx="1708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Contribution to long-term success</a:t>
              </a:r>
              <a:endParaRPr sz="1100"/>
            </a:p>
          </p:txBody>
        </p:sp>
        <p:sp>
          <p:nvSpPr>
            <p:cNvPr id="549" name="Google Shape;549;p34"/>
            <p:cNvSpPr txBox="1"/>
            <p:nvPr/>
          </p:nvSpPr>
          <p:spPr>
            <a:xfrm>
              <a:off x="9427095" y="2523929"/>
              <a:ext cx="1888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Benchmark influencers</a:t>
              </a:r>
              <a:endParaRPr sz="1100"/>
            </a:p>
            <a:p>
              <a:pPr indent="0" lvl="0" marL="342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550" name="Google Shape;550;p34"/>
          <p:cNvGrpSpPr/>
          <p:nvPr/>
        </p:nvGrpSpPr>
        <p:grpSpPr>
          <a:xfrm>
            <a:off x="751932" y="2546895"/>
            <a:ext cx="7415753" cy="330750"/>
            <a:chOff x="1275825" y="3209718"/>
            <a:chExt cx="9887670" cy="441000"/>
          </a:xfrm>
        </p:grpSpPr>
        <p:sp>
          <p:nvSpPr>
            <p:cNvPr id="551" name="Google Shape;551;p34"/>
            <p:cNvSpPr txBox="1"/>
            <p:nvPr/>
          </p:nvSpPr>
          <p:spPr>
            <a:xfrm>
              <a:off x="1275825" y="3355097"/>
              <a:ext cx="1422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1C3D52"/>
                  </a:solidFill>
                  <a:latin typeface="Poppins"/>
                  <a:ea typeface="Poppins"/>
                  <a:cs typeface="Poppins"/>
                  <a:sym typeface="Poppins"/>
                </a:rPr>
                <a:t>Initiative Goals</a:t>
              </a:r>
              <a:endParaRPr sz="1100"/>
            </a:p>
          </p:txBody>
        </p:sp>
        <p:sp>
          <p:nvSpPr>
            <p:cNvPr id="552" name="Google Shape;552;p34"/>
            <p:cNvSpPr txBox="1"/>
            <p:nvPr/>
          </p:nvSpPr>
          <p:spPr>
            <a:xfrm>
              <a:off x="3132275" y="3209718"/>
              <a:ext cx="17220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Mission, vision and goals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 milestone</a:t>
              </a:r>
              <a:endParaRPr sz="1100"/>
            </a:p>
          </p:txBody>
        </p:sp>
        <p:sp>
          <p:nvSpPr>
            <p:cNvPr id="553" name="Google Shape;553;p34"/>
            <p:cNvSpPr txBox="1"/>
            <p:nvPr/>
          </p:nvSpPr>
          <p:spPr>
            <a:xfrm>
              <a:off x="5230549" y="3209718"/>
              <a:ext cx="18936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market competition</a:t>
              </a:r>
              <a:endParaRPr sz="1100">
                <a:solidFill>
                  <a:schemeClr val="dk1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Creating new strategy</a:t>
              </a:r>
              <a:endParaRPr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4" name="Google Shape;554;p34"/>
            <p:cNvSpPr txBox="1"/>
            <p:nvPr/>
          </p:nvSpPr>
          <p:spPr>
            <a:xfrm>
              <a:off x="7328822" y="3209718"/>
              <a:ext cx="16995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Set up planning process</a:t>
              </a:r>
              <a:endParaRPr sz="1100">
                <a:solidFill>
                  <a:schemeClr val="dk1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New product creation</a:t>
              </a:r>
              <a:endParaRPr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5" name="Google Shape;555;p34"/>
            <p:cNvSpPr txBox="1"/>
            <p:nvPr/>
          </p:nvSpPr>
          <p:spPr>
            <a:xfrm>
              <a:off x="9427095" y="3209718"/>
              <a:ext cx="17364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Set change expectations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Regular meetings</a:t>
              </a:r>
              <a:endParaRPr sz="1100"/>
            </a:p>
          </p:txBody>
        </p:sp>
      </p:grpSp>
      <p:grpSp>
        <p:nvGrpSpPr>
          <p:cNvPr id="556" name="Google Shape;556;p34"/>
          <p:cNvGrpSpPr/>
          <p:nvPr/>
        </p:nvGrpSpPr>
        <p:grpSpPr>
          <a:xfrm>
            <a:off x="751932" y="3270530"/>
            <a:ext cx="7314729" cy="330750"/>
            <a:chOff x="1134656" y="3773614"/>
            <a:chExt cx="9752971" cy="441000"/>
          </a:xfrm>
        </p:grpSpPr>
        <p:sp>
          <p:nvSpPr>
            <p:cNvPr id="557" name="Google Shape;557;p34"/>
            <p:cNvSpPr txBox="1"/>
            <p:nvPr/>
          </p:nvSpPr>
          <p:spPr>
            <a:xfrm>
              <a:off x="1134656" y="3858862"/>
              <a:ext cx="1422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1C3D52"/>
                  </a:solidFill>
                  <a:latin typeface="Poppins"/>
                  <a:ea typeface="Poppins"/>
                  <a:cs typeface="Poppins"/>
                  <a:sym typeface="Poppins"/>
                </a:rPr>
                <a:t>Personal Goals</a:t>
              </a:r>
              <a:endParaRPr sz="1100"/>
            </a:p>
          </p:txBody>
        </p:sp>
        <p:sp>
          <p:nvSpPr>
            <p:cNvPr id="558" name="Google Shape;558;p34"/>
            <p:cNvSpPr txBox="1"/>
            <p:nvPr/>
          </p:nvSpPr>
          <p:spPr>
            <a:xfrm>
              <a:off x="2991106" y="3773614"/>
              <a:ext cx="15954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organization structure</a:t>
              </a:r>
              <a:endParaRPr sz="1100"/>
            </a:p>
          </p:txBody>
        </p:sp>
        <p:sp>
          <p:nvSpPr>
            <p:cNvPr id="559" name="Google Shape;559;p34"/>
            <p:cNvSpPr txBox="1"/>
            <p:nvPr/>
          </p:nvSpPr>
          <p:spPr>
            <a:xfrm>
              <a:off x="5089380" y="3773614"/>
              <a:ext cx="17364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Set change expectations</a:t>
              </a:r>
              <a:endParaRPr sz="1100">
                <a:solidFill>
                  <a:schemeClr val="dk1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Regular meetings</a:t>
              </a:r>
              <a:endParaRPr sz="1100"/>
            </a:p>
          </p:txBody>
        </p:sp>
        <p:sp>
          <p:nvSpPr>
            <p:cNvPr id="560" name="Google Shape;560;p34"/>
            <p:cNvSpPr txBox="1"/>
            <p:nvPr/>
          </p:nvSpPr>
          <p:spPr>
            <a:xfrm>
              <a:off x="7187653" y="3773614"/>
              <a:ext cx="1609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Regular feedback loop</a:t>
              </a:r>
              <a:endParaRPr sz="1100">
                <a:solidFill>
                  <a:schemeClr val="dk1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Customer service</a:t>
              </a:r>
              <a:endParaRPr sz="1100"/>
            </a:p>
          </p:txBody>
        </p:sp>
        <p:sp>
          <p:nvSpPr>
            <p:cNvPr id="561" name="Google Shape;561;p34"/>
            <p:cNvSpPr txBox="1"/>
            <p:nvPr/>
          </p:nvSpPr>
          <p:spPr>
            <a:xfrm>
              <a:off x="9285927" y="3773614"/>
              <a:ext cx="1601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Contribution to long-term success</a:t>
              </a:r>
              <a:endParaRPr sz="1100"/>
            </a:p>
          </p:txBody>
        </p:sp>
      </p:grpSp>
      <p:grpSp>
        <p:nvGrpSpPr>
          <p:cNvPr id="562" name="Google Shape;562;p34"/>
          <p:cNvGrpSpPr/>
          <p:nvPr/>
        </p:nvGrpSpPr>
        <p:grpSpPr>
          <a:xfrm>
            <a:off x="751931" y="3949066"/>
            <a:ext cx="7264328" cy="330750"/>
            <a:chOff x="1275824" y="4761688"/>
            <a:chExt cx="9685771" cy="441000"/>
          </a:xfrm>
        </p:grpSpPr>
        <p:sp>
          <p:nvSpPr>
            <p:cNvPr id="563" name="Google Shape;563;p34"/>
            <p:cNvSpPr txBox="1"/>
            <p:nvPr/>
          </p:nvSpPr>
          <p:spPr>
            <a:xfrm>
              <a:off x="1275824" y="4846937"/>
              <a:ext cx="1695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1C3D52"/>
                  </a:solidFill>
                  <a:latin typeface="Poppins"/>
                  <a:ea typeface="Poppins"/>
                  <a:cs typeface="Poppins"/>
                  <a:sym typeface="Poppins"/>
                </a:rPr>
                <a:t>Performance Goals</a:t>
              </a:r>
              <a:endParaRPr sz="1100"/>
            </a:p>
          </p:txBody>
        </p:sp>
        <p:sp>
          <p:nvSpPr>
            <p:cNvPr id="564" name="Google Shape;564;p34"/>
            <p:cNvSpPr txBox="1"/>
            <p:nvPr/>
          </p:nvSpPr>
          <p:spPr>
            <a:xfrm>
              <a:off x="3132275" y="4761688"/>
              <a:ext cx="1888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Benchmark influencers</a:t>
              </a:r>
              <a:endParaRPr sz="1100"/>
            </a:p>
            <a:p>
              <a:pPr indent="0" lvl="0" marL="342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565" name="Google Shape;565;p34"/>
            <p:cNvSpPr txBox="1"/>
            <p:nvPr/>
          </p:nvSpPr>
          <p:spPr>
            <a:xfrm>
              <a:off x="5230549" y="4761688"/>
              <a:ext cx="15345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Establish key metrics</a:t>
              </a:r>
              <a:endParaRPr sz="1100">
                <a:solidFill>
                  <a:schemeClr val="dk1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</a:t>
              </a:r>
              <a:endParaRPr sz="1100"/>
            </a:p>
          </p:txBody>
        </p:sp>
        <p:sp>
          <p:nvSpPr>
            <p:cNvPr id="566" name="Google Shape;566;p34"/>
            <p:cNvSpPr txBox="1"/>
            <p:nvPr/>
          </p:nvSpPr>
          <p:spPr>
            <a:xfrm>
              <a:off x="7328822" y="4761688"/>
              <a:ext cx="15666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Demonstrate learning</a:t>
              </a:r>
              <a:endParaRPr sz="1100">
                <a:solidFill>
                  <a:schemeClr val="dk1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Company visions</a:t>
              </a:r>
              <a:endParaRPr sz="1100"/>
            </a:p>
          </p:txBody>
        </p:sp>
        <p:sp>
          <p:nvSpPr>
            <p:cNvPr id="567" name="Google Shape;567;p34"/>
            <p:cNvSpPr txBox="1"/>
            <p:nvPr/>
          </p:nvSpPr>
          <p:spPr>
            <a:xfrm>
              <a:off x="9427095" y="4761688"/>
              <a:ext cx="15345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Establish key metrics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</a:t>
              </a:r>
              <a:endParaRPr sz="1100"/>
            </a:p>
          </p:txBody>
        </p:sp>
      </p:grpSp>
      <p:sp>
        <p:nvSpPr>
          <p:cNvPr id="568" name="Google Shape;568;p34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  <p:sp>
        <p:nvSpPr>
          <p:cNvPr id="569" name="Google Shape;569;p34"/>
          <p:cNvSpPr/>
          <p:nvPr/>
        </p:nvSpPr>
        <p:spPr>
          <a:xfrm>
            <a:off x="3605538" y="1430128"/>
            <a:ext cx="1482709" cy="300180"/>
          </a:xfrm>
          <a:custGeom>
            <a:rect b="b" l="l" r="r" t="t"/>
            <a:pathLst>
              <a:path extrusionOk="0" h="314325" w="1552575">
                <a:moveTo>
                  <a:pt x="1541405" y="131731"/>
                </a:moveTo>
                <a:lnTo>
                  <a:pt x="1387291" y="286"/>
                </a:lnTo>
                <a:lnTo>
                  <a:pt x="1387291" y="0"/>
                </a:lnTo>
                <a:lnTo>
                  <a:pt x="32169" y="0"/>
                </a:lnTo>
                <a:cubicBezTo>
                  <a:pt x="20644" y="0"/>
                  <a:pt x="10357" y="5524"/>
                  <a:pt x="4070" y="14192"/>
                </a:cubicBezTo>
                <a:cubicBezTo>
                  <a:pt x="-2597" y="23241"/>
                  <a:pt x="-597" y="36100"/>
                  <a:pt x="7976" y="43434"/>
                </a:cubicBezTo>
                <a:lnTo>
                  <a:pt x="111608" y="131731"/>
                </a:lnTo>
                <a:cubicBezTo>
                  <a:pt x="120085" y="138874"/>
                  <a:pt x="124085" y="149066"/>
                  <a:pt x="123800" y="159068"/>
                </a:cubicBezTo>
                <a:cubicBezTo>
                  <a:pt x="124085" y="169164"/>
                  <a:pt x="119990" y="179261"/>
                  <a:pt x="111608" y="186404"/>
                </a:cubicBezTo>
                <a:lnTo>
                  <a:pt x="7880" y="274796"/>
                </a:lnTo>
                <a:cubicBezTo>
                  <a:pt x="-692" y="282131"/>
                  <a:pt x="-2692" y="294989"/>
                  <a:pt x="3975" y="304038"/>
                </a:cubicBezTo>
                <a:cubicBezTo>
                  <a:pt x="10357" y="312611"/>
                  <a:pt x="20549" y="318230"/>
                  <a:pt x="32074" y="318230"/>
                </a:cubicBezTo>
                <a:lnTo>
                  <a:pt x="1387196" y="318230"/>
                </a:lnTo>
                <a:lnTo>
                  <a:pt x="1387196" y="317945"/>
                </a:lnTo>
                <a:lnTo>
                  <a:pt x="1541310" y="186499"/>
                </a:lnTo>
                <a:cubicBezTo>
                  <a:pt x="1549787" y="179356"/>
                  <a:pt x="1553788" y="169164"/>
                  <a:pt x="1553502" y="159163"/>
                </a:cubicBezTo>
                <a:cubicBezTo>
                  <a:pt x="1553883" y="148971"/>
                  <a:pt x="1549883" y="138874"/>
                  <a:pt x="1541405" y="131731"/>
                </a:cubicBezTo>
                <a:close/>
              </a:path>
            </a:pathLst>
          </a:custGeom>
          <a:solidFill>
            <a:srgbClr val="1C3D52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1ST MONTH</a:t>
            </a:r>
            <a:endParaRPr sz="1100"/>
          </a:p>
        </p:txBody>
      </p:sp>
      <p:sp>
        <p:nvSpPr>
          <p:cNvPr id="570" name="Google Shape;570;p34"/>
          <p:cNvSpPr/>
          <p:nvPr/>
        </p:nvSpPr>
        <p:spPr>
          <a:xfrm>
            <a:off x="2031833" y="1430129"/>
            <a:ext cx="1482709" cy="300180"/>
          </a:xfrm>
          <a:custGeom>
            <a:rect b="b" l="l" r="r" t="t"/>
            <a:pathLst>
              <a:path extrusionOk="0" h="314325" w="1552575">
                <a:moveTo>
                  <a:pt x="1544193" y="131731"/>
                </a:moveTo>
                <a:cubicBezTo>
                  <a:pt x="1560576" y="145637"/>
                  <a:pt x="1560576" y="170879"/>
                  <a:pt x="1544193" y="184785"/>
                </a:cubicBezTo>
                <a:lnTo>
                  <a:pt x="1390079" y="316230"/>
                </a:lnTo>
                <a:lnTo>
                  <a:pt x="1390079" y="318135"/>
                </a:lnTo>
                <a:lnTo>
                  <a:pt x="34957" y="318135"/>
                </a:lnTo>
                <a:cubicBezTo>
                  <a:pt x="15621" y="318230"/>
                  <a:pt x="0" y="302609"/>
                  <a:pt x="0" y="283274"/>
                </a:cubicBezTo>
                <a:lnTo>
                  <a:pt x="0" y="34957"/>
                </a:lnTo>
                <a:cubicBezTo>
                  <a:pt x="0" y="15621"/>
                  <a:pt x="15621" y="0"/>
                  <a:pt x="34957" y="0"/>
                </a:cubicBezTo>
                <a:lnTo>
                  <a:pt x="1390079" y="0"/>
                </a:lnTo>
                <a:lnTo>
                  <a:pt x="1390079" y="286"/>
                </a:lnTo>
                <a:lnTo>
                  <a:pt x="1544193" y="131731"/>
                </a:lnTo>
                <a:lnTo>
                  <a:pt x="1544193" y="131731"/>
                </a:lnTo>
                <a:lnTo>
                  <a:pt x="1544193" y="131731"/>
                </a:lnTo>
                <a:close/>
              </a:path>
            </a:pathLst>
          </a:custGeom>
          <a:solidFill>
            <a:srgbClr val="FF5D4C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PRE-ENTRY</a:t>
            </a:r>
            <a:endParaRPr sz="1100"/>
          </a:p>
        </p:txBody>
      </p:sp>
      <p:sp>
        <p:nvSpPr>
          <p:cNvPr id="571" name="Google Shape;571;p34"/>
          <p:cNvSpPr/>
          <p:nvPr/>
        </p:nvSpPr>
        <p:spPr>
          <a:xfrm>
            <a:off x="5179243" y="1430128"/>
            <a:ext cx="1482709" cy="300180"/>
          </a:xfrm>
          <a:custGeom>
            <a:rect b="b" l="l" r="r" t="t"/>
            <a:pathLst>
              <a:path extrusionOk="0" h="314325" w="1552575">
                <a:moveTo>
                  <a:pt x="1541405" y="131731"/>
                </a:moveTo>
                <a:lnTo>
                  <a:pt x="1387291" y="286"/>
                </a:lnTo>
                <a:lnTo>
                  <a:pt x="1387291" y="0"/>
                </a:lnTo>
                <a:lnTo>
                  <a:pt x="32169" y="0"/>
                </a:lnTo>
                <a:cubicBezTo>
                  <a:pt x="20644" y="0"/>
                  <a:pt x="10357" y="5524"/>
                  <a:pt x="4070" y="14192"/>
                </a:cubicBezTo>
                <a:cubicBezTo>
                  <a:pt x="-2597" y="23241"/>
                  <a:pt x="-597" y="36100"/>
                  <a:pt x="7976" y="43434"/>
                </a:cubicBezTo>
                <a:lnTo>
                  <a:pt x="111608" y="131731"/>
                </a:lnTo>
                <a:cubicBezTo>
                  <a:pt x="120085" y="138874"/>
                  <a:pt x="124085" y="149066"/>
                  <a:pt x="123800" y="159068"/>
                </a:cubicBezTo>
                <a:cubicBezTo>
                  <a:pt x="124085" y="169164"/>
                  <a:pt x="119990" y="179261"/>
                  <a:pt x="111608" y="186404"/>
                </a:cubicBezTo>
                <a:lnTo>
                  <a:pt x="7880" y="274796"/>
                </a:lnTo>
                <a:cubicBezTo>
                  <a:pt x="-692" y="282131"/>
                  <a:pt x="-2692" y="294989"/>
                  <a:pt x="3975" y="304038"/>
                </a:cubicBezTo>
                <a:cubicBezTo>
                  <a:pt x="10357" y="312611"/>
                  <a:pt x="20549" y="318230"/>
                  <a:pt x="32074" y="318230"/>
                </a:cubicBezTo>
                <a:lnTo>
                  <a:pt x="1387196" y="318230"/>
                </a:lnTo>
                <a:lnTo>
                  <a:pt x="1387196" y="317945"/>
                </a:lnTo>
                <a:lnTo>
                  <a:pt x="1541310" y="186499"/>
                </a:lnTo>
                <a:cubicBezTo>
                  <a:pt x="1549787" y="179356"/>
                  <a:pt x="1553788" y="169164"/>
                  <a:pt x="1553502" y="159163"/>
                </a:cubicBezTo>
                <a:cubicBezTo>
                  <a:pt x="1553883" y="148971"/>
                  <a:pt x="1549883" y="138874"/>
                  <a:pt x="1541405" y="131731"/>
                </a:cubicBezTo>
                <a:close/>
              </a:path>
            </a:pathLst>
          </a:custGeom>
          <a:solidFill>
            <a:srgbClr val="85C9BD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2ND MONTH</a:t>
            </a:r>
            <a:endParaRPr sz="1100"/>
          </a:p>
        </p:txBody>
      </p:sp>
      <p:sp>
        <p:nvSpPr>
          <p:cNvPr id="572" name="Google Shape;572;p34"/>
          <p:cNvSpPr/>
          <p:nvPr/>
        </p:nvSpPr>
        <p:spPr>
          <a:xfrm>
            <a:off x="6752947" y="1430128"/>
            <a:ext cx="1482709" cy="300180"/>
          </a:xfrm>
          <a:custGeom>
            <a:rect b="b" l="l" r="r" t="t"/>
            <a:pathLst>
              <a:path extrusionOk="0" h="314325" w="1552575">
                <a:moveTo>
                  <a:pt x="1541405" y="131731"/>
                </a:moveTo>
                <a:lnTo>
                  <a:pt x="1387291" y="286"/>
                </a:lnTo>
                <a:lnTo>
                  <a:pt x="1387291" y="0"/>
                </a:lnTo>
                <a:lnTo>
                  <a:pt x="32169" y="0"/>
                </a:lnTo>
                <a:cubicBezTo>
                  <a:pt x="20644" y="0"/>
                  <a:pt x="10357" y="5524"/>
                  <a:pt x="4070" y="14192"/>
                </a:cubicBezTo>
                <a:cubicBezTo>
                  <a:pt x="-2597" y="23241"/>
                  <a:pt x="-597" y="36100"/>
                  <a:pt x="7976" y="43434"/>
                </a:cubicBezTo>
                <a:lnTo>
                  <a:pt x="111608" y="131731"/>
                </a:lnTo>
                <a:cubicBezTo>
                  <a:pt x="120085" y="138874"/>
                  <a:pt x="124085" y="149066"/>
                  <a:pt x="123800" y="159068"/>
                </a:cubicBezTo>
                <a:cubicBezTo>
                  <a:pt x="124085" y="169164"/>
                  <a:pt x="119990" y="179261"/>
                  <a:pt x="111608" y="186404"/>
                </a:cubicBezTo>
                <a:lnTo>
                  <a:pt x="7880" y="274796"/>
                </a:lnTo>
                <a:cubicBezTo>
                  <a:pt x="-692" y="282131"/>
                  <a:pt x="-2692" y="294989"/>
                  <a:pt x="3975" y="304038"/>
                </a:cubicBezTo>
                <a:cubicBezTo>
                  <a:pt x="10357" y="312611"/>
                  <a:pt x="20549" y="318230"/>
                  <a:pt x="32074" y="318230"/>
                </a:cubicBezTo>
                <a:lnTo>
                  <a:pt x="1387196" y="318230"/>
                </a:lnTo>
                <a:lnTo>
                  <a:pt x="1387196" y="317945"/>
                </a:lnTo>
                <a:lnTo>
                  <a:pt x="1541310" y="186499"/>
                </a:lnTo>
                <a:cubicBezTo>
                  <a:pt x="1549787" y="179356"/>
                  <a:pt x="1553788" y="169164"/>
                  <a:pt x="1553502" y="159163"/>
                </a:cubicBezTo>
                <a:cubicBezTo>
                  <a:pt x="1553883" y="148971"/>
                  <a:pt x="1549883" y="138874"/>
                  <a:pt x="1541405" y="13173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3RD MONTH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8" name="Google Shape;578;p35"/>
          <p:cNvCxnSpPr/>
          <p:nvPr/>
        </p:nvCxnSpPr>
        <p:spPr>
          <a:xfrm>
            <a:off x="-846" y="3927684"/>
            <a:ext cx="9144000" cy="0"/>
          </a:xfrm>
          <a:prstGeom prst="straightConnector1">
            <a:avLst/>
          </a:prstGeom>
          <a:noFill/>
          <a:ln cap="rnd" cmpd="sng" w="381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9" name="Google Shape;579;p35"/>
          <p:cNvCxnSpPr>
            <a:endCxn id="580" idx="0"/>
          </p:cNvCxnSpPr>
          <p:nvPr/>
        </p:nvCxnSpPr>
        <p:spPr>
          <a:xfrm>
            <a:off x="922603" y="1586765"/>
            <a:ext cx="0" cy="2229000"/>
          </a:xfrm>
          <a:prstGeom prst="straightConnector1">
            <a:avLst/>
          </a:prstGeom>
          <a:solidFill>
            <a:srgbClr val="EDF0F3"/>
          </a:solidFill>
          <a:ln cap="rnd" cmpd="sng" w="19050">
            <a:solidFill>
              <a:srgbClr val="FF5D4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1" name="Google Shape;581;p35"/>
          <p:cNvSpPr/>
          <p:nvPr/>
        </p:nvSpPr>
        <p:spPr>
          <a:xfrm>
            <a:off x="902741" y="1406608"/>
            <a:ext cx="1547765" cy="360426"/>
          </a:xfrm>
          <a:custGeom>
            <a:rect b="b" l="l" r="r" t="t"/>
            <a:pathLst>
              <a:path extrusionOk="0" h="409575" w="1971675">
                <a:moveTo>
                  <a:pt x="1960245" y="169545"/>
                </a:moveTo>
                <a:cubicBezTo>
                  <a:pt x="1981295" y="187452"/>
                  <a:pt x="1981295" y="219932"/>
                  <a:pt x="1960245" y="237839"/>
                </a:cubicBezTo>
                <a:lnTo>
                  <a:pt x="1762125" y="407099"/>
                </a:lnTo>
                <a:lnTo>
                  <a:pt x="1762125" y="409575"/>
                </a:lnTo>
                <a:lnTo>
                  <a:pt x="44958" y="409575"/>
                </a:lnTo>
                <a:cubicBezTo>
                  <a:pt x="20098" y="409575"/>
                  <a:pt x="0" y="389477"/>
                  <a:pt x="0" y="364617"/>
                </a:cubicBezTo>
                <a:lnTo>
                  <a:pt x="0" y="44958"/>
                </a:lnTo>
                <a:cubicBezTo>
                  <a:pt x="0" y="20098"/>
                  <a:pt x="20098" y="0"/>
                  <a:pt x="44958" y="0"/>
                </a:cubicBezTo>
                <a:lnTo>
                  <a:pt x="1762125" y="0"/>
                </a:lnTo>
                <a:lnTo>
                  <a:pt x="1762125" y="381"/>
                </a:lnTo>
                <a:lnTo>
                  <a:pt x="1960245" y="169545"/>
                </a:lnTo>
                <a:close/>
              </a:path>
            </a:pathLst>
          </a:custGeom>
          <a:solidFill>
            <a:srgbClr val="FF5D4C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GOALS</a:t>
            </a:r>
            <a:endParaRPr sz="1100"/>
          </a:p>
        </p:txBody>
      </p:sp>
      <p:sp>
        <p:nvSpPr>
          <p:cNvPr id="582" name="Google Shape;582;p35"/>
          <p:cNvSpPr/>
          <p:nvPr/>
        </p:nvSpPr>
        <p:spPr>
          <a:xfrm>
            <a:off x="882824" y="2109504"/>
            <a:ext cx="69600" cy="68700"/>
          </a:xfrm>
          <a:prstGeom prst="ellipse">
            <a:avLst/>
          </a:prstGeom>
          <a:solidFill>
            <a:srgbClr val="FF5D4C"/>
          </a:solidFill>
          <a:ln cap="flat" cmpd="sng" w="79375">
            <a:solidFill>
              <a:srgbClr val="FF5D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3" name="Google Shape;583;p35"/>
          <p:cNvSpPr txBox="1"/>
          <p:nvPr/>
        </p:nvSpPr>
        <p:spPr>
          <a:xfrm>
            <a:off x="1057720" y="2018994"/>
            <a:ext cx="11352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Onboarding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Presentation Etiquette</a:t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4" name="Google Shape;584;p35"/>
          <p:cNvSpPr/>
          <p:nvPr/>
        </p:nvSpPr>
        <p:spPr>
          <a:xfrm>
            <a:off x="882824" y="2635191"/>
            <a:ext cx="69600" cy="68700"/>
          </a:xfrm>
          <a:prstGeom prst="ellipse">
            <a:avLst/>
          </a:prstGeom>
          <a:solidFill>
            <a:srgbClr val="FF5D4C"/>
          </a:solidFill>
          <a:ln cap="flat" cmpd="sng" w="79375">
            <a:solidFill>
              <a:srgbClr val="FF5D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5" name="Google Shape;585;p35"/>
          <p:cNvSpPr txBox="1"/>
          <p:nvPr/>
        </p:nvSpPr>
        <p:spPr>
          <a:xfrm>
            <a:off x="1057726" y="2544675"/>
            <a:ext cx="1285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Learning the company’s mission, vision and goals</a:t>
            </a:r>
            <a:endParaRPr sz="1100"/>
          </a:p>
        </p:txBody>
      </p:sp>
      <p:sp>
        <p:nvSpPr>
          <p:cNvPr id="586" name="Google Shape;586;p35"/>
          <p:cNvSpPr/>
          <p:nvPr/>
        </p:nvSpPr>
        <p:spPr>
          <a:xfrm>
            <a:off x="882824" y="3160879"/>
            <a:ext cx="69600" cy="68700"/>
          </a:xfrm>
          <a:prstGeom prst="ellipse">
            <a:avLst/>
          </a:prstGeom>
          <a:solidFill>
            <a:srgbClr val="FF5D4C"/>
          </a:solidFill>
          <a:ln cap="flat" cmpd="sng" w="79375">
            <a:solidFill>
              <a:srgbClr val="FF5D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7" name="Google Shape;587;p35"/>
          <p:cNvSpPr txBox="1"/>
          <p:nvPr/>
        </p:nvSpPr>
        <p:spPr>
          <a:xfrm>
            <a:off x="1057721" y="3070369"/>
            <a:ext cx="1148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Understanding organization structure</a:t>
            </a:r>
            <a:endParaRPr sz="1100"/>
          </a:p>
        </p:txBody>
      </p:sp>
      <p:cxnSp>
        <p:nvCxnSpPr>
          <p:cNvPr id="588" name="Google Shape;588;p35"/>
          <p:cNvCxnSpPr>
            <a:endCxn id="589" idx="0"/>
          </p:cNvCxnSpPr>
          <p:nvPr/>
        </p:nvCxnSpPr>
        <p:spPr>
          <a:xfrm>
            <a:off x="6896694" y="1586765"/>
            <a:ext cx="0" cy="2229000"/>
          </a:xfrm>
          <a:prstGeom prst="straightConnector1">
            <a:avLst/>
          </a:prstGeom>
          <a:solidFill>
            <a:srgbClr val="EDF0F3"/>
          </a:solidFill>
          <a:ln cap="rnd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0" name="Google Shape;590;p35"/>
          <p:cNvSpPr/>
          <p:nvPr/>
        </p:nvSpPr>
        <p:spPr>
          <a:xfrm>
            <a:off x="6868040" y="1406608"/>
            <a:ext cx="1547765" cy="360426"/>
          </a:xfrm>
          <a:custGeom>
            <a:rect b="b" l="l" r="r" t="t"/>
            <a:pathLst>
              <a:path extrusionOk="0" h="409575" w="1971675">
                <a:moveTo>
                  <a:pt x="1960245" y="169545"/>
                </a:moveTo>
                <a:cubicBezTo>
                  <a:pt x="1981295" y="187452"/>
                  <a:pt x="1981295" y="219932"/>
                  <a:pt x="1960245" y="237839"/>
                </a:cubicBezTo>
                <a:lnTo>
                  <a:pt x="1762125" y="407099"/>
                </a:lnTo>
                <a:lnTo>
                  <a:pt x="1762125" y="409575"/>
                </a:lnTo>
                <a:lnTo>
                  <a:pt x="44958" y="409575"/>
                </a:lnTo>
                <a:cubicBezTo>
                  <a:pt x="20098" y="409575"/>
                  <a:pt x="0" y="389477"/>
                  <a:pt x="0" y="364617"/>
                </a:cubicBezTo>
                <a:lnTo>
                  <a:pt x="0" y="44958"/>
                </a:lnTo>
                <a:cubicBezTo>
                  <a:pt x="0" y="20098"/>
                  <a:pt x="20098" y="0"/>
                  <a:pt x="44958" y="0"/>
                </a:cubicBezTo>
                <a:lnTo>
                  <a:pt x="1762125" y="0"/>
                </a:lnTo>
                <a:lnTo>
                  <a:pt x="1762125" y="381"/>
                </a:lnTo>
                <a:lnTo>
                  <a:pt x="1960245" y="16954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 GOALS</a:t>
            </a:r>
            <a:endParaRPr sz="1100"/>
          </a:p>
        </p:txBody>
      </p:sp>
      <p:sp>
        <p:nvSpPr>
          <p:cNvPr id="591" name="Google Shape;591;p35"/>
          <p:cNvSpPr/>
          <p:nvPr/>
        </p:nvSpPr>
        <p:spPr>
          <a:xfrm>
            <a:off x="6856915" y="2109504"/>
            <a:ext cx="69600" cy="68700"/>
          </a:xfrm>
          <a:prstGeom prst="ellipse">
            <a:avLst/>
          </a:prstGeom>
          <a:solidFill>
            <a:srgbClr val="7F7F7F"/>
          </a:solidFill>
          <a:ln cap="flat" cmpd="sng" w="79375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2" name="Google Shape;592;p35"/>
          <p:cNvSpPr txBox="1"/>
          <p:nvPr/>
        </p:nvSpPr>
        <p:spPr>
          <a:xfrm>
            <a:off x="7031811" y="2018994"/>
            <a:ext cx="13299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Benchmark influencers</a:t>
            </a:r>
            <a:endParaRPr sz="1100"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External influences (clients)</a:t>
            </a:r>
            <a:endParaRPr sz="1100"/>
          </a:p>
        </p:txBody>
      </p:sp>
      <p:sp>
        <p:nvSpPr>
          <p:cNvPr id="593" name="Google Shape;593;p35"/>
          <p:cNvSpPr/>
          <p:nvPr/>
        </p:nvSpPr>
        <p:spPr>
          <a:xfrm>
            <a:off x="6856915" y="2635191"/>
            <a:ext cx="69600" cy="68700"/>
          </a:xfrm>
          <a:prstGeom prst="ellipse">
            <a:avLst/>
          </a:prstGeom>
          <a:solidFill>
            <a:srgbClr val="7F7F7F"/>
          </a:solidFill>
          <a:ln cap="flat" cmpd="sng" w="79375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" name="Google Shape;594;p35"/>
          <p:cNvSpPr txBox="1"/>
          <p:nvPr/>
        </p:nvSpPr>
        <p:spPr>
          <a:xfrm>
            <a:off x="7031811" y="2544681"/>
            <a:ext cx="10644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key metrics</a:t>
            </a:r>
            <a:endParaRPr sz="1100"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management</a:t>
            </a:r>
            <a:endParaRPr sz="1100"/>
          </a:p>
        </p:txBody>
      </p:sp>
      <p:sp>
        <p:nvSpPr>
          <p:cNvPr id="595" name="Google Shape;595;p35"/>
          <p:cNvSpPr/>
          <p:nvPr/>
        </p:nvSpPr>
        <p:spPr>
          <a:xfrm>
            <a:off x="6856915" y="3160879"/>
            <a:ext cx="69600" cy="68700"/>
          </a:xfrm>
          <a:prstGeom prst="ellipse">
            <a:avLst/>
          </a:prstGeom>
          <a:solidFill>
            <a:srgbClr val="7F7F7F"/>
          </a:solidFill>
          <a:ln cap="flat" cmpd="sng" w="79375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6" name="Google Shape;596;p35"/>
          <p:cNvSpPr txBox="1"/>
          <p:nvPr/>
        </p:nvSpPr>
        <p:spPr>
          <a:xfrm>
            <a:off x="7031812" y="3070369"/>
            <a:ext cx="1148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Creating new strategy</a:t>
            </a:r>
            <a:endParaRPr sz="1100"/>
          </a:p>
        </p:txBody>
      </p:sp>
      <p:cxnSp>
        <p:nvCxnSpPr>
          <p:cNvPr id="597" name="Google Shape;597;p35"/>
          <p:cNvCxnSpPr>
            <a:endCxn id="598" idx="0"/>
          </p:cNvCxnSpPr>
          <p:nvPr/>
        </p:nvCxnSpPr>
        <p:spPr>
          <a:xfrm>
            <a:off x="4905331" y="1586765"/>
            <a:ext cx="0" cy="2229000"/>
          </a:xfrm>
          <a:prstGeom prst="straightConnector1">
            <a:avLst/>
          </a:prstGeom>
          <a:solidFill>
            <a:srgbClr val="EDF0F3"/>
          </a:solidFill>
          <a:ln cap="rnd" cmpd="sng" w="19050">
            <a:solidFill>
              <a:srgbClr val="85C9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9" name="Google Shape;599;p35"/>
          <p:cNvSpPr/>
          <p:nvPr/>
        </p:nvSpPr>
        <p:spPr>
          <a:xfrm>
            <a:off x="4885469" y="1406608"/>
            <a:ext cx="1547765" cy="360426"/>
          </a:xfrm>
          <a:custGeom>
            <a:rect b="b" l="l" r="r" t="t"/>
            <a:pathLst>
              <a:path extrusionOk="0" h="409575" w="1971675">
                <a:moveTo>
                  <a:pt x="1960245" y="169545"/>
                </a:moveTo>
                <a:cubicBezTo>
                  <a:pt x="1981295" y="187452"/>
                  <a:pt x="1981295" y="219932"/>
                  <a:pt x="1960245" y="237839"/>
                </a:cubicBezTo>
                <a:lnTo>
                  <a:pt x="1762125" y="407099"/>
                </a:lnTo>
                <a:lnTo>
                  <a:pt x="1762125" y="409575"/>
                </a:lnTo>
                <a:lnTo>
                  <a:pt x="44958" y="409575"/>
                </a:lnTo>
                <a:cubicBezTo>
                  <a:pt x="20098" y="409575"/>
                  <a:pt x="0" y="389477"/>
                  <a:pt x="0" y="364617"/>
                </a:cubicBezTo>
                <a:lnTo>
                  <a:pt x="0" y="44958"/>
                </a:lnTo>
                <a:cubicBezTo>
                  <a:pt x="0" y="20098"/>
                  <a:pt x="20098" y="0"/>
                  <a:pt x="44958" y="0"/>
                </a:cubicBezTo>
                <a:lnTo>
                  <a:pt x="1762125" y="0"/>
                </a:lnTo>
                <a:lnTo>
                  <a:pt x="1762125" y="381"/>
                </a:lnTo>
                <a:lnTo>
                  <a:pt x="1960245" y="169545"/>
                </a:lnTo>
                <a:close/>
              </a:path>
            </a:pathLst>
          </a:custGeom>
          <a:solidFill>
            <a:srgbClr val="85C9BD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PERSONAL GOALS</a:t>
            </a:r>
            <a:endParaRPr sz="1100"/>
          </a:p>
        </p:txBody>
      </p:sp>
      <p:sp>
        <p:nvSpPr>
          <p:cNvPr id="600" name="Google Shape;600;p35"/>
          <p:cNvSpPr/>
          <p:nvPr/>
        </p:nvSpPr>
        <p:spPr>
          <a:xfrm>
            <a:off x="4865552" y="2109504"/>
            <a:ext cx="69600" cy="68700"/>
          </a:xfrm>
          <a:prstGeom prst="ellipse">
            <a:avLst/>
          </a:prstGeom>
          <a:solidFill>
            <a:srgbClr val="85C9BD"/>
          </a:solidFill>
          <a:ln cap="flat" cmpd="sng" w="79375">
            <a:solidFill>
              <a:srgbClr val="85C9B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35"/>
          <p:cNvSpPr txBox="1"/>
          <p:nvPr/>
        </p:nvSpPr>
        <p:spPr>
          <a:xfrm>
            <a:off x="5040448" y="2018994"/>
            <a:ext cx="11100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Organization structure</a:t>
            </a:r>
            <a:endParaRPr sz="1100"/>
          </a:p>
        </p:txBody>
      </p:sp>
      <p:sp>
        <p:nvSpPr>
          <p:cNvPr id="602" name="Google Shape;602;p35"/>
          <p:cNvSpPr/>
          <p:nvPr/>
        </p:nvSpPr>
        <p:spPr>
          <a:xfrm>
            <a:off x="4865552" y="2635191"/>
            <a:ext cx="69600" cy="68700"/>
          </a:xfrm>
          <a:prstGeom prst="ellipse">
            <a:avLst/>
          </a:prstGeom>
          <a:solidFill>
            <a:srgbClr val="85C9BD"/>
          </a:solidFill>
          <a:ln cap="flat" cmpd="sng" w="79375">
            <a:solidFill>
              <a:srgbClr val="85C9B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35"/>
          <p:cNvSpPr txBox="1"/>
          <p:nvPr/>
        </p:nvSpPr>
        <p:spPr>
          <a:xfrm>
            <a:off x="5040448" y="2544681"/>
            <a:ext cx="12156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Regular meetings</a:t>
            </a:r>
            <a:endParaRPr sz="1100"/>
          </a:p>
        </p:txBody>
      </p:sp>
      <p:sp>
        <p:nvSpPr>
          <p:cNvPr id="604" name="Google Shape;604;p35"/>
          <p:cNvSpPr/>
          <p:nvPr/>
        </p:nvSpPr>
        <p:spPr>
          <a:xfrm>
            <a:off x="4865552" y="3160879"/>
            <a:ext cx="69600" cy="68700"/>
          </a:xfrm>
          <a:prstGeom prst="ellipse">
            <a:avLst/>
          </a:prstGeom>
          <a:solidFill>
            <a:srgbClr val="85C9BD"/>
          </a:solidFill>
          <a:ln cap="flat" cmpd="sng" w="79375">
            <a:solidFill>
              <a:srgbClr val="85C9B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35"/>
          <p:cNvSpPr txBox="1"/>
          <p:nvPr/>
        </p:nvSpPr>
        <p:spPr>
          <a:xfrm>
            <a:off x="5040448" y="3070369"/>
            <a:ext cx="1148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Regular feedback loop</a:t>
            </a:r>
            <a:endParaRPr sz="1100"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 service</a:t>
            </a:r>
            <a:endParaRPr sz="1100"/>
          </a:p>
        </p:txBody>
      </p:sp>
      <p:cxnSp>
        <p:nvCxnSpPr>
          <p:cNvPr id="606" name="Google Shape;606;p35"/>
          <p:cNvCxnSpPr/>
          <p:nvPr/>
        </p:nvCxnSpPr>
        <p:spPr>
          <a:xfrm>
            <a:off x="2917064" y="1586685"/>
            <a:ext cx="0" cy="2229000"/>
          </a:xfrm>
          <a:prstGeom prst="straightConnector1">
            <a:avLst/>
          </a:prstGeom>
          <a:solidFill>
            <a:srgbClr val="EDF0F3"/>
          </a:solidFill>
          <a:ln cap="rnd" cmpd="sng" w="19050">
            <a:solidFill>
              <a:srgbClr val="1C3D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7" name="Google Shape;607;p35"/>
          <p:cNvSpPr/>
          <p:nvPr/>
        </p:nvSpPr>
        <p:spPr>
          <a:xfrm>
            <a:off x="2888902" y="1406608"/>
            <a:ext cx="1547765" cy="360426"/>
          </a:xfrm>
          <a:custGeom>
            <a:rect b="b" l="l" r="r" t="t"/>
            <a:pathLst>
              <a:path extrusionOk="0" h="409575" w="1971675">
                <a:moveTo>
                  <a:pt x="1960245" y="169545"/>
                </a:moveTo>
                <a:cubicBezTo>
                  <a:pt x="1981295" y="187452"/>
                  <a:pt x="1981295" y="219932"/>
                  <a:pt x="1960245" y="237839"/>
                </a:cubicBezTo>
                <a:lnTo>
                  <a:pt x="1762125" y="407099"/>
                </a:lnTo>
                <a:lnTo>
                  <a:pt x="1762125" y="409575"/>
                </a:lnTo>
                <a:lnTo>
                  <a:pt x="44958" y="409575"/>
                </a:lnTo>
                <a:cubicBezTo>
                  <a:pt x="20098" y="409575"/>
                  <a:pt x="0" y="389477"/>
                  <a:pt x="0" y="364617"/>
                </a:cubicBezTo>
                <a:lnTo>
                  <a:pt x="0" y="44958"/>
                </a:lnTo>
                <a:cubicBezTo>
                  <a:pt x="0" y="20098"/>
                  <a:pt x="20098" y="0"/>
                  <a:pt x="44958" y="0"/>
                </a:cubicBezTo>
                <a:lnTo>
                  <a:pt x="1762125" y="0"/>
                </a:lnTo>
                <a:lnTo>
                  <a:pt x="1762125" y="381"/>
                </a:lnTo>
                <a:lnTo>
                  <a:pt x="1960245" y="169545"/>
                </a:lnTo>
                <a:close/>
              </a:path>
            </a:pathLst>
          </a:custGeom>
          <a:solidFill>
            <a:srgbClr val="1C3D52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EXECUTION GOALS</a:t>
            </a:r>
            <a:endParaRPr sz="1100"/>
          </a:p>
        </p:txBody>
      </p:sp>
      <p:sp>
        <p:nvSpPr>
          <p:cNvPr id="608" name="Google Shape;608;p35"/>
          <p:cNvSpPr/>
          <p:nvPr/>
        </p:nvSpPr>
        <p:spPr>
          <a:xfrm>
            <a:off x="2874188" y="2109504"/>
            <a:ext cx="69600" cy="68700"/>
          </a:xfrm>
          <a:prstGeom prst="ellipse">
            <a:avLst/>
          </a:prstGeom>
          <a:solidFill>
            <a:srgbClr val="1C3D52"/>
          </a:solidFill>
          <a:ln cap="flat" cmpd="sng" w="79375">
            <a:solidFill>
              <a:srgbClr val="1C3D5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9" name="Google Shape;609;p35"/>
          <p:cNvSpPr txBox="1"/>
          <p:nvPr/>
        </p:nvSpPr>
        <p:spPr>
          <a:xfrm>
            <a:off x="3049084" y="2018994"/>
            <a:ext cx="1204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Understanding company goals</a:t>
            </a:r>
            <a:endParaRPr sz="1100"/>
          </a:p>
        </p:txBody>
      </p:sp>
      <p:sp>
        <p:nvSpPr>
          <p:cNvPr id="610" name="Google Shape;610;p35"/>
          <p:cNvSpPr/>
          <p:nvPr/>
        </p:nvSpPr>
        <p:spPr>
          <a:xfrm>
            <a:off x="2874188" y="2635191"/>
            <a:ext cx="69600" cy="68700"/>
          </a:xfrm>
          <a:prstGeom prst="ellipse">
            <a:avLst/>
          </a:prstGeom>
          <a:solidFill>
            <a:srgbClr val="1C3D52"/>
          </a:solidFill>
          <a:ln cap="flat" cmpd="sng" w="79375">
            <a:solidFill>
              <a:srgbClr val="1C3D5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1" name="Google Shape;611;p35"/>
          <p:cNvSpPr txBox="1"/>
          <p:nvPr/>
        </p:nvSpPr>
        <p:spPr>
          <a:xfrm>
            <a:off x="3049084" y="2544681"/>
            <a:ext cx="1333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Understanding market competition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Creating new strategy</a:t>
            </a:r>
            <a:endParaRPr sz="1100"/>
          </a:p>
        </p:txBody>
      </p:sp>
      <p:sp>
        <p:nvSpPr>
          <p:cNvPr id="612" name="Google Shape;612;p35"/>
          <p:cNvSpPr/>
          <p:nvPr/>
        </p:nvSpPr>
        <p:spPr>
          <a:xfrm>
            <a:off x="2874188" y="3160879"/>
            <a:ext cx="69600" cy="68700"/>
          </a:xfrm>
          <a:prstGeom prst="ellipse">
            <a:avLst/>
          </a:prstGeom>
          <a:solidFill>
            <a:srgbClr val="1C3D52"/>
          </a:solidFill>
          <a:ln cap="flat" cmpd="sng" w="79375">
            <a:solidFill>
              <a:srgbClr val="1C3D5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3" name="Google Shape;613;p35"/>
          <p:cNvSpPr txBox="1"/>
          <p:nvPr/>
        </p:nvSpPr>
        <p:spPr>
          <a:xfrm>
            <a:off x="3049085" y="3070369"/>
            <a:ext cx="1148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Set up planning process</a:t>
            </a:r>
            <a:endParaRPr sz="1100"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New product creation</a:t>
            </a:r>
            <a:endParaRPr sz="1100"/>
          </a:p>
        </p:txBody>
      </p:sp>
      <p:grpSp>
        <p:nvGrpSpPr>
          <p:cNvPr id="614" name="Google Shape;614;p35"/>
          <p:cNvGrpSpPr/>
          <p:nvPr/>
        </p:nvGrpSpPr>
        <p:grpSpPr>
          <a:xfrm>
            <a:off x="716985" y="3815765"/>
            <a:ext cx="415125" cy="454531"/>
            <a:chOff x="955980" y="5087687"/>
            <a:chExt cx="553500" cy="606042"/>
          </a:xfrm>
        </p:grpSpPr>
        <p:sp>
          <p:nvSpPr>
            <p:cNvPr id="615" name="Google Shape;615;p35"/>
            <p:cNvSpPr txBox="1"/>
            <p:nvPr/>
          </p:nvSpPr>
          <p:spPr>
            <a:xfrm>
              <a:off x="955980" y="5463029"/>
              <a:ext cx="553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DAY 61</a:t>
              </a:r>
              <a:endParaRPr sz="1100"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080887" y="5087687"/>
              <a:ext cx="298500" cy="298500"/>
            </a:xfrm>
            <a:prstGeom prst="ellipse">
              <a:avLst/>
            </a:prstGeom>
            <a:solidFill>
              <a:srgbClr val="EDF0F3"/>
            </a:solidFill>
            <a:ln cap="rnd" cmpd="sng" w="19050">
              <a:solidFill>
                <a:srgbClr val="FF5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16" name="Google Shape;616;p35"/>
          <p:cNvGrpSpPr/>
          <p:nvPr/>
        </p:nvGrpSpPr>
        <p:grpSpPr>
          <a:xfrm>
            <a:off x="6680256" y="3815765"/>
            <a:ext cx="436725" cy="454531"/>
            <a:chOff x="8907008" y="5087687"/>
            <a:chExt cx="582300" cy="606042"/>
          </a:xfrm>
        </p:grpSpPr>
        <p:sp>
          <p:nvSpPr>
            <p:cNvPr id="617" name="Google Shape;617;p35"/>
            <p:cNvSpPr txBox="1"/>
            <p:nvPr/>
          </p:nvSpPr>
          <p:spPr>
            <a:xfrm>
              <a:off x="8907008" y="5463029"/>
              <a:ext cx="582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DAY 90</a:t>
              </a:r>
              <a:endParaRPr sz="1100"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9046342" y="5087687"/>
              <a:ext cx="298500" cy="298500"/>
            </a:xfrm>
            <a:prstGeom prst="ellipse">
              <a:avLst/>
            </a:prstGeom>
            <a:solidFill>
              <a:srgbClr val="EDF0F3"/>
            </a:solidFill>
            <a:ln cap="rnd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18" name="Google Shape;618;p35"/>
          <p:cNvGrpSpPr/>
          <p:nvPr/>
        </p:nvGrpSpPr>
        <p:grpSpPr>
          <a:xfrm>
            <a:off x="4688893" y="3815765"/>
            <a:ext cx="436725" cy="454531"/>
            <a:chOff x="6251857" y="5087687"/>
            <a:chExt cx="582300" cy="606042"/>
          </a:xfrm>
        </p:grpSpPr>
        <p:sp>
          <p:nvSpPr>
            <p:cNvPr id="619" name="Google Shape;619;p35"/>
            <p:cNvSpPr txBox="1"/>
            <p:nvPr/>
          </p:nvSpPr>
          <p:spPr>
            <a:xfrm>
              <a:off x="6251857" y="5463029"/>
              <a:ext cx="582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DAY 80</a:t>
              </a:r>
              <a:endParaRPr sz="1100"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6391191" y="5087687"/>
              <a:ext cx="298500" cy="298500"/>
            </a:xfrm>
            <a:prstGeom prst="ellipse">
              <a:avLst/>
            </a:prstGeom>
            <a:solidFill>
              <a:srgbClr val="EDF0F3"/>
            </a:solidFill>
            <a:ln cap="rnd" cmpd="sng" w="19050">
              <a:solidFill>
                <a:srgbClr val="85C9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20" name="Google Shape;620;p35"/>
          <p:cNvGrpSpPr/>
          <p:nvPr/>
        </p:nvGrpSpPr>
        <p:grpSpPr>
          <a:xfrm>
            <a:off x="2697529" y="3815765"/>
            <a:ext cx="436725" cy="454531"/>
            <a:chOff x="3596705" y="5087687"/>
            <a:chExt cx="582300" cy="606042"/>
          </a:xfrm>
        </p:grpSpPr>
        <p:sp>
          <p:nvSpPr>
            <p:cNvPr id="621" name="Google Shape;621;p35"/>
            <p:cNvSpPr txBox="1"/>
            <p:nvPr/>
          </p:nvSpPr>
          <p:spPr>
            <a:xfrm>
              <a:off x="3596705" y="5463029"/>
              <a:ext cx="582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DAY 70</a:t>
              </a:r>
              <a:endParaRPr sz="1100"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3736039" y="5087687"/>
              <a:ext cx="298500" cy="298500"/>
            </a:xfrm>
            <a:prstGeom prst="ellipse">
              <a:avLst/>
            </a:prstGeom>
            <a:solidFill>
              <a:srgbClr val="EDF0F3"/>
            </a:solidFill>
            <a:ln cap="rnd" cmpd="sng" w="19050">
              <a:solidFill>
                <a:srgbClr val="1C3D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3" name="Google Shape;623;p35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  <p:grpSp>
        <p:nvGrpSpPr>
          <p:cNvPr id="624" name="Google Shape;624;p35"/>
          <p:cNvGrpSpPr/>
          <p:nvPr/>
        </p:nvGrpSpPr>
        <p:grpSpPr>
          <a:xfrm>
            <a:off x="9239" y="3928944"/>
            <a:ext cx="9144000" cy="1228275"/>
            <a:chOff x="-1128" y="5238592"/>
            <a:chExt cx="12192000" cy="1637700"/>
          </a:xfrm>
        </p:grpSpPr>
        <p:sp>
          <p:nvSpPr>
            <p:cNvPr id="625" name="Google Shape;625;p35"/>
            <p:cNvSpPr/>
            <p:nvPr/>
          </p:nvSpPr>
          <p:spPr>
            <a:xfrm>
              <a:off x="-1128" y="5238592"/>
              <a:ext cx="12192000" cy="1637700"/>
            </a:xfrm>
            <a:prstGeom prst="roundRect">
              <a:avLst>
                <a:gd fmla="val 0" name="adj"/>
              </a:avLst>
            </a:prstGeom>
            <a:solidFill>
              <a:srgbClr val="D8D8D8">
                <a:alpha val="2471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6" name="Google Shape;626;p35"/>
            <p:cNvSpPr txBox="1"/>
            <p:nvPr/>
          </p:nvSpPr>
          <p:spPr>
            <a:xfrm>
              <a:off x="4513230" y="6273468"/>
              <a:ext cx="3188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90 DAY KEY GOAL: BECOME A TEAM LEADER</a:t>
              </a:r>
              <a:endParaRPr sz="11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36"/>
          <p:cNvGrpSpPr/>
          <p:nvPr/>
        </p:nvGrpSpPr>
        <p:grpSpPr>
          <a:xfrm>
            <a:off x="519586" y="1486089"/>
            <a:ext cx="2418300" cy="583425"/>
            <a:chOff x="692781" y="1981452"/>
            <a:chExt cx="3224400" cy="777900"/>
          </a:xfrm>
        </p:grpSpPr>
        <p:sp>
          <p:nvSpPr>
            <p:cNvPr id="633" name="Google Shape;633;p36"/>
            <p:cNvSpPr/>
            <p:nvPr/>
          </p:nvSpPr>
          <p:spPr>
            <a:xfrm>
              <a:off x="692781" y="1981452"/>
              <a:ext cx="3224400" cy="777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983D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4" name="Google Shape;634;p36"/>
            <p:cNvSpPr txBox="1"/>
            <p:nvPr/>
          </p:nvSpPr>
          <p:spPr>
            <a:xfrm>
              <a:off x="1764485" y="2187739"/>
              <a:ext cx="1048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5D4C"/>
                  </a:solidFill>
                  <a:latin typeface="Poppins"/>
                  <a:ea typeface="Poppins"/>
                  <a:cs typeface="Poppins"/>
                  <a:sym typeface="Poppins"/>
                </a:rPr>
                <a:t>30 DAYS</a:t>
              </a:r>
              <a:endParaRPr sz="1100"/>
            </a:p>
          </p:txBody>
        </p:sp>
      </p:grpSp>
      <p:grpSp>
        <p:nvGrpSpPr>
          <p:cNvPr id="635" name="Google Shape;635;p36"/>
          <p:cNvGrpSpPr/>
          <p:nvPr/>
        </p:nvGrpSpPr>
        <p:grpSpPr>
          <a:xfrm>
            <a:off x="3362797" y="1486089"/>
            <a:ext cx="2418300" cy="583425"/>
            <a:chOff x="4483729" y="1981452"/>
            <a:chExt cx="3224400" cy="777900"/>
          </a:xfrm>
        </p:grpSpPr>
        <p:sp>
          <p:nvSpPr>
            <p:cNvPr id="636" name="Google Shape;636;p36"/>
            <p:cNvSpPr/>
            <p:nvPr/>
          </p:nvSpPr>
          <p:spPr>
            <a:xfrm>
              <a:off x="4483729" y="1981452"/>
              <a:ext cx="3224400" cy="777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983D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7" name="Google Shape;637;p36"/>
            <p:cNvSpPr txBox="1"/>
            <p:nvPr/>
          </p:nvSpPr>
          <p:spPr>
            <a:xfrm>
              <a:off x="5577885" y="2187739"/>
              <a:ext cx="1056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C3D52"/>
                  </a:solidFill>
                  <a:latin typeface="Poppins"/>
                  <a:ea typeface="Poppins"/>
                  <a:cs typeface="Poppins"/>
                  <a:sym typeface="Poppins"/>
                </a:rPr>
                <a:t>60 DAYS</a:t>
              </a:r>
              <a:endParaRPr sz="1100"/>
            </a:p>
          </p:txBody>
        </p:sp>
      </p:grpSp>
      <p:grpSp>
        <p:nvGrpSpPr>
          <p:cNvPr id="638" name="Google Shape;638;p36"/>
          <p:cNvGrpSpPr/>
          <p:nvPr/>
        </p:nvGrpSpPr>
        <p:grpSpPr>
          <a:xfrm>
            <a:off x="6206009" y="1486089"/>
            <a:ext cx="2418300" cy="583425"/>
            <a:chOff x="8274678" y="1981452"/>
            <a:chExt cx="3224400" cy="777900"/>
          </a:xfrm>
        </p:grpSpPr>
        <p:sp>
          <p:nvSpPr>
            <p:cNvPr id="639" name="Google Shape;639;p36"/>
            <p:cNvSpPr/>
            <p:nvPr/>
          </p:nvSpPr>
          <p:spPr>
            <a:xfrm>
              <a:off x="8274678" y="1981452"/>
              <a:ext cx="3224400" cy="777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983D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0" name="Google Shape;640;p36"/>
            <p:cNvSpPr txBox="1"/>
            <p:nvPr/>
          </p:nvSpPr>
          <p:spPr>
            <a:xfrm>
              <a:off x="9348088" y="2187739"/>
              <a:ext cx="1051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90 DAYS</a:t>
              </a:r>
              <a:endParaRPr sz="1100"/>
            </a:p>
          </p:txBody>
        </p:sp>
      </p:grpSp>
      <p:grpSp>
        <p:nvGrpSpPr>
          <p:cNvPr id="641" name="Google Shape;641;p36"/>
          <p:cNvGrpSpPr/>
          <p:nvPr/>
        </p:nvGrpSpPr>
        <p:grpSpPr>
          <a:xfrm>
            <a:off x="1599039" y="2343099"/>
            <a:ext cx="805950" cy="1137795"/>
            <a:chOff x="2132052" y="3124132"/>
            <a:chExt cx="1074600" cy="1517060"/>
          </a:xfrm>
        </p:grpSpPr>
        <p:cxnSp>
          <p:nvCxnSpPr>
            <p:cNvPr id="642" name="Google Shape;642;p36"/>
            <p:cNvCxnSpPr>
              <a:stCxn id="643" idx="4"/>
              <a:endCxn id="644" idx="0"/>
            </p:cNvCxnSpPr>
            <p:nvPr/>
          </p:nvCxnSpPr>
          <p:spPr>
            <a:xfrm flipH="1">
              <a:off x="2669410" y="3124132"/>
              <a:ext cx="2100" cy="44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44" name="Google Shape;644;p36"/>
            <p:cNvSpPr/>
            <p:nvPr/>
          </p:nvSpPr>
          <p:spPr>
            <a:xfrm>
              <a:off x="2132052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 </a:t>
              </a:r>
              <a:endParaRPr sz="1100"/>
            </a:p>
          </p:txBody>
        </p:sp>
      </p:grpSp>
      <p:grpSp>
        <p:nvGrpSpPr>
          <p:cNvPr id="645" name="Google Shape;645;p36"/>
          <p:cNvGrpSpPr/>
          <p:nvPr/>
        </p:nvGrpSpPr>
        <p:grpSpPr>
          <a:xfrm>
            <a:off x="500969" y="2343099"/>
            <a:ext cx="805950" cy="1137795"/>
            <a:chOff x="667959" y="3124132"/>
            <a:chExt cx="1074600" cy="1517060"/>
          </a:xfrm>
        </p:grpSpPr>
        <p:cxnSp>
          <p:nvCxnSpPr>
            <p:cNvPr id="646" name="Google Shape;646;p36"/>
            <p:cNvCxnSpPr>
              <a:stCxn id="647" idx="4"/>
              <a:endCxn id="648" idx="0"/>
            </p:cNvCxnSpPr>
            <p:nvPr/>
          </p:nvCxnSpPr>
          <p:spPr>
            <a:xfrm>
              <a:off x="1205178" y="3124132"/>
              <a:ext cx="0" cy="44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48" name="Google Shape;648;p36"/>
            <p:cNvSpPr/>
            <p:nvPr/>
          </p:nvSpPr>
          <p:spPr>
            <a:xfrm>
              <a:off x="667959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20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Onboarding </a:t>
              </a:r>
              <a:endParaRPr sz="1100"/>
            </a:p>
          </p:txBody>
        </p:sp>
      </p:grpSp>
      <p:grpSp>
        <p:nvGrpSpPr>
          <p:cNvPr id="649" name="Google Shape;649;p36"/>
          <p:cNvGrpSpPr/>
          <p:nvPr/>
        </p:nvGrpSpPr>
        <p:grpSpPr>
          <a:xfrm>
            <a:off x="2149338" y="2343099"/>
            <a:ext cx="805950" cy="2172840"/>
            <a:chOff x="2865784" y="3124132"/>
            <a:chExt cx="1074600" cy="2897120"/>
          </a:xfrm>
        </p:grpSpPr>
        <p:cxnSp>
          <p:nvCxnSpPr>
            <p:cNvPr id="650" name="Google Shape;650;p36"/>
            <p:cNvCxnSpPr>
              <a:stCxn id="651" idx="4"/>
              <a:endCxn id="652" idx="0"/>
            </p:cNvCxnSpPr>
            <p:nvPr/>
          </p:nvCxnSpPr>
          <p:spPr>
            <a:xfrm flipH="1">
              <a:off x="3403175" y="3124132"/>
              <a:ext cx="1500" cy="182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52" name="Google Shape;652;p36"/>
            <p:cNvSpPr/>
            <p:nvPr/>
          </p:nvSpPr>
          <p:spPr>
            <a:xfrm>
              <a:off x="2865784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latin typeface="Poppins"/>
                  <a:ea typeface="Poppins"/>
                  <a:cs typeface="Poppins"/>
                  <a:sym typeface="Poppins"/>
                </a:rPr>
                <a:t>Understanding o</a:t>
              </a: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rganization structure</a:t>
              </a:r>
              <a:endParaRPr sz="1100"/>
            </a:p>
          </p:txBody>
        </p:sp>
      </p:grpSp>
      <p:grpSp>
        <p:nvGrpSpPr>
          <p:cNvPr id="653" name="Google Shape;653;p36"/>
          <p:cNvGrpSpPr/>
          <p:nvPr/>
        </p:nvGrpSpPr>
        <p:grpSpPr>
          <a:xfrm>
            <a:off x="1051268" y="2343099"/>
            <a:ext cx="805950" cy="2172840"/>
            <a:chOff x="1401691" y="3124132"/>
            <a:chExt cx="1074600" cy="2897120"/>
          </a:xfrm>
        </p:grpSpPr>
        <p:cxnSp>
          <p:nvCxnSpPr>
            <p:cNvPr id="654" name="Google Shape;654;p36"/>
            <p:cNvCxnSpPr>
              <a:stCxn id="655" idx="4"/>
              <a:endCxn id="656" idx="0"/>
            </p:cNvCxnSpPr>
            <p:nvPr/>
          </p:nvCxnSpPr>
          <p:spPr>
            <a:xfrm>
              <a:off x="1938344" y="3124132"/>
              <a:ext cx="600" cy="182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56" name="Google Shape;656;p36"/>
            <p:cNvSpPr/>
            <p:nvPr/>
          </p:nvSpPr>
          <p:spPr>
            <a:xfrm>
              <a:off x="1401691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latin typeface="Poppins"/>
                  <a:ea typeface="Poppins"/>
                  <a:cs typeface="Poppins"/>
                  <a:sym typeface="Poppins"/>
                </a:rPr>
                <a:t>Learning product features</a:t>
              </a: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1100"/>
            </a:p>
          </p:txBody>
        </p:sp>
      </p:grpSp>
      <p:grpSp>
        <p:nvGrpSpPr>
          <p:cNvPr id="657" name="Google Shape;657;p36"/>
          <p:cNvGrpSpPr/>
          <p:nvPr/>
        </p:nvGrpSpPr>
        <p:grpSpPr>
          <a:xfrm>
            <a:off x="7286413" y="2343294"/>
            <a:ext cx="805950" cy="1137600"/>
            <a:chOff x="9715217" y="3124392"/>
            <a:chExt cx="1074600" cy="1516800"/>
          </a:xfrm>
        </p:grpSpPr>
        <p:cxnSp>
          <p:nvCxnSpPr>
            <p:cNvPr id="658" name="Google Shape;658;p36"/>
            <p:cNvCxnSpPr>
              <a:endCxn id="659" idx="0"/>
            </p:cNvCxnSpPr>
            <p:nvPr/>
          </p:nvCxnSpPr>
          <p:spPr>
            <a:xfrm flipH="1">
              <a:off x="10252517" y="3124392"/>
              <a:ext cx="2100" cy="442200"/>
            </a:xfrm>
            <a:prstGeom prst="straightConnector1">
              <a:avLst/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59" name="Google Shape;659;p36"/>
            <p:cNvSpPr/>
            <p:nvPr/>
          </p:nvSpPr>
          <p:spPr>
            <a:xfrm>
              <a:off x="9715217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Regular feedback loop</a:t>
              </a:r>
              <a:endParaRPr sz="1100"/>
            </a:p>
          </p:txBody>
        </p:sp>
      </p:grpSp>
      <p:grpSp>
        <p:nvGrpSpPr>
          <p:cNvPr id="660" name="Google Shape;660;p36"/>
          <p:cNvGrpSpPr/>
          <p:nvPr/>
        </p:nvGrpSpPr>
        <p:grpSpPr>
          <a:xfrm>
            <a:off x="6188343" y="2343294"/>
            <a:ext cx="805950" cy="1137600"/>
            <a:chOff x="8251124" y="3124392"/>
            <a:chExt cx="1074600" cy="1516800"/>
          </a:xfrm>
        </p:grpSpPr>
        <p:cxnSp>
          <p:nvCxnSpPr>
            <p:cNvPr id="661" name="Google Shape;661;p36"/>
            <p:cNvCxnSpPr>
              <a:endCxn id="662" idx="0"/>
            </p:cNvCxnSpPr>
            <p:nvPr/>
          </p:nvCxnSpPr>
          <p:spPr>
            <a:xfrm>
              <a:off x="8788424" y="3124392"/>
              <a:ext cx="0" cy="442200"/>
            </a:xfrm>
            <a:prstGeom prst="straightConnector1">
              <a:avLst/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62" name="Google Shape;662;p36"/>
            <p:cNvSpPr/>
            <p:nvPr/>
          </p:nvSpPr>
          <p:spPr>
            <a:xfrm>
              <a:off x="8251124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HR Management</a:t>
              </a:r>
              <a:endParaRPr sz="1100"/>
            </a:p>
          </p:txBody>
        </p:sp>
      </p:grpSp>
      <p:grpSp>
        <p:nvGrpSpPr>
          <p:cNvPr id="663" name="Google Shape;663;p36"/>
          <p:cNvGrpSpPr/>
          <p:nvPr/>
        </p:nvGrpSpPr>
        <p:grpSpPr>
          <a:xfrm>
            <a:off x="7836712" y="2343339"/>
            <a:ext cx="805950" cy="2172600"/>
            <a:chOff x="10448949" y="3124452"/>
            <a:chExt cx="1074600" cy="2896800"/>
          </a:xfrm>
        </p:grpSpPr>
        <p:cxnSp>
          <p:nvCxnSpPr>
            <p:cNvPr id="664" name="Google Shape;664;p36"/>
            <p:cNvCxnSpPr>
              <a:endCxn id="665" idx="0"/>
            </p:cNvCxnSpPr>
            <p:nvPr/>
          </p:nvCxnSpPr>
          <p:spPr>
            <a:xfrm flipH="1">
              <a:off x="10986249" y="3124452"/>
              <a:ext cx="1800" cy="1822200"/>
            </a:xfrm>
            <a:prstGeom prst="straightConnector1">
              <a:avLst/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65" name="Google Shape;665;p36"/>
            <p:cNvSpPr/>
            <p:nvPr/>
          </p:nvSpPr>
          <p:spPr>
            <a:xfrm>
              <a:off x="10448949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Customer service</a:t>
              </a:r>
              <a:endParaRPr sz="1100"/>
            </a:p>
          </p:txBody>
        </p:sp>
      </p:grpSp>
      <p:grpSp>
        <p:nvGrpSpPr>
          <p:cNvPr id="666" name="Google Shape;666;p36"/>
          <p:cNvGrpSpPr/>
          <p:nvPr/>
        </p:nvGrpSpPr>
        <p:grpSpPr>
          <a:xfrm>
            <a:off x="6738642" y="2343339"/>
            <a:ext cx="805950" cy="2172600"/>
            <a:chOff x="8984856" y="3124452"/>
            <a:chExt cx="1074600" cy="2896800"/>
          </a:xfrm>
        </p:grpSpPr>
        <p:cxnSp>
          <p:nvCxnSpPr>
            <p:cNvPr id="667" name="Google Shape;667;p36"/>
            <p:cNvCxnSpPr>
              <a:endCxn id="668" idx="0"/>
            </p:cNvCxnSpPr>
            <p:nvPr/>
          </p:nvCxnSpPr>
          <p:spPr>
            <a:xfrm>
              <a:off x="9521556" y="3124452"/>
              <a:ext cx="600" cy="1822200"/>
            </a:xfrm>
            <a:prstGeom prst="straightConnector1">
              <a:avLst/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68" name="Google Shape;668;p36"/>
            <p:cNvSpPr/>
            <p:nvPr/>
          </p:nvSpPr>
          <p:spPr>
            <a:xfrm>
              <a:off x="8984856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Set change expectations</a:t>
              </a:r>
              <a:endParaRPr sz="1100"/>
            </a:p>
          </p:txBody>
        </p:sp>
      </p:grpSp>
      <p:grpSp>
        <p:nvGrpSpPr>
          <p:cNvPr id="669" name="Google Shape;669;p36"/>
          <p:cNvGrpSpPr/>
          <p:nvPr/>
        </p:nvGrpSpPr>
        <p:grpSpPr>
          <a:xfrm>
            <a:off x="4442877" y="2343294"/>
            <a:ext cx="805950" cy="1137600"/>
            <a:chOff x="5923836" y="3124392"/>
            <a:chExt cx="1074600" cy="1516800"/>
          </a:xfrm>
        </p:grpSpPr>
        <p:cxnSp>
          <p:nvCxnSpPr>
            <p:cNvPr id="670" name="Google Shape;670;p36"/>
            <p:cNvCxnSpPr>
              <a:endCxn id="671" idx="0"/>
            </p:cNvCxnSpPr>
            <p:nvPr/>
          </p:nvCxnSpPr>
          <p:spPr>
            <a:xfrm flipH="1">
              <a:off x="6461136" y="3124392"/>
              <a:ext cx="2100" cy="442200"/>
            </a:xfrm>
            <a:prstGeom prst="straightConnector1">
              <a:avLst/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1" name="Google Shape;671;p36"/>
            <p:cNvSpPr/>
            <p:nvPr/>
          </p:nvSpPr>
          <p:spPr>
            <a:xfrm>
              <a:off x="5923836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Set up planning process</a:t>
              </a:r>
              <a:endParaRPr sz="1100"/>
            </a:p>
          </p:txBody>
        </p:sp>
      </p:grpSp>
      <p:grpSp>
        <p:nvGrpSpPr>
          <p:cNvPr id="672" name="Google Shape;672;p36"/>
          <p:cNvGrpSpPr/>
          <p:nvPr/>
        </p:nvGrpSpPr>
        <p:grpSpPr>
          <a:xfrm>
            <a:off x="3344807" y="2343294"/>
            <a:ext cx="805950" cy="1137600"/>
            <a:chOff x="4459743" y="3124392"/>
            <a:chExt cx="1074600" cy="1516800"/>
          </a:xfrm>
        </p:grpSpPr>
        <p:cxnSp>
          <p:nvCxnSpPr>
            <p:cNvPr id="673" name="Google Shape;673;p36"/>
            <p:cNvCxnSpPr>
              <a:endCxn id="674" idx="0"/>
            </p:cNvCxnSpPr>
            <p:nvPr/>
          </p:nvCxnSpPr>
          <p:spPr>
            <a:xfrm>
              <a:off x="4997043" y="3124392"/>
              <a:ext cx="0" cy="442200"/>
            </a:xfrm>
            <a:prstGeom prst="straightConnector1">
              <a:avLst/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4" name="Google Shape;674;p36"/>
            <p:cNvSpPr/>
            <p:nvPr/>
          </p:nvSpPr>
          <p:spPr>
            <a:xfrm>
              <a:off x="4459743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market competition</a:t>
              </a:r>
              <a:endParaRPr sz="1100"/>
            </a:p>
          </p:txBody>
        </p:sp>
      </p:grpSp>
      <p:grpSp>
        <p:nvGrpSpPr>
          <p:cNvPr id="675" name="Google Shape;675;p36"/>
          <p:cNvGrpSpPr/>
          <p:nvPr/>
        </p:nvGrpSpPr>
        <p:grpSpPr>
          <a:xfrm>
            <a:off x="4993176" y="2343339"/>
            <a:ext cx="805950" cy="2172600"/>
            <a:chOff x="6657568" y="3124452"/>
            <a:chExt cx="1074600" cy="2896800"/>
          </a:xfrm>
        </p:grpSpPr>
        <p:cxnSp>
          <p:nvCxnSpPr>
            <p:cNvPr id="676" name="Google Shape;676;p36"/>
            <p:cNvCxnSpPr>
              <a:endCxn id="677" idx="0"/>
            </p:cNvCxnSpPr>
            <p:nvPr/>
          </p:nvCxnSpPr>
          <p:spPr>
            <a:xfrm flipH="1">
              <a:off x="7194868" y="3124452"/>
              <a:ext cx="1800" cy="1822200"/>
            </a:xfrm>
            <a:prstGeom prst="straightConnector1">
              <a:avLst/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7" name="Google Shape;677;p36"/>
            <p:cNvSpPr/>
            <p:nvPr/>
          </p:nvSpPr>
          <p:spPr>
            <a:xfrm>
              <a:off x="6657568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New product creation</a:t>
              </a:r>
              <a:endParaRPr sz="1100"/>
            </a:p>
          </p:txBody>
        </p:sp>
      </p:grpSp>
      <p:grpSp>
        <p:nvGrpSpPr>
          <p:cNvPr id="678" name="Google Shape;678;p36"/>
          <p:cNvGrpSpPr/>
          <p:nvPr/>
        </p:nvGrpSpPr>
        <p:grpSpPr>
          <a:xfrm>
            <a:off x="3895106" y="2343339"/>
            <a:ext cx="805950" cy="2172600"/>
            <a:chOff x="5193475" y="3124452"/>
            <a:chExt cx="1074600" cy="2896800"/>
          </a:xfrm>
        </p:grpSpPr>
        <p:cxnSp>
          <p:nvCxnSpPr>
            <p:cNvPr id="679" name="Google Shape;679;p36"/>
            <p:cNvCxnSpPr>
              <a:endCxn id="680" idx="0"/>
            </p:cNvCxnSpPr>
            <p:nvPr/>
          </p:nvCxnSpPr>
          <p:spPr>
            <a:xfrm>
              <a:off x="5730175" y="3124452"/>
              <a:ext cx="600" cy="1822200"/>
            </a:xfrm>
            <a:prstGeom prst="straightConnector1">
              <a:avLst/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80" name="Google Shape;680;p36"/>
            <p:cNvSpPr/>
            <p:nvPr/>
          </p:nvSpPr>
          <p:spPr>
            <a:xfrm>
              <a:off x="5193475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rgbClr val="EDF0F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Creating new strategy</a:t>
              </a:r>
              <a:endParaRPr sz="1100"/>
            </a:p>
          </p:txBody>
        </p:sp>
      </p:grpSp>
      <p:sp>
        <p:nvSpPr>
          <p:cNvPr id="681" name="Google Shape;681;p36"/>
          <p:cNvSpPr/>
          <p:nvPr/>
        </p:nvSpPr>
        <p:spPr>
          <a:xfrm>
            <a:off x="443614" y="1428483"/>
            <a:ext cx="2570400" cy="698700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rgbClr val="FF5D4C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7" name="Google Shape;647;p36"/>
          <p:cNvSpPr/>
          <p:nvPr/>
        </p:nvSpPr>
        <p:spPr>
          <a:xfrm>
            <a:off x="717884" y="1971099"/>
            <a:ext cx="372000" cy="3720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01</a:t>
            </a:r>
            <a:endParaRPr sz="1100"/>
          </a:p>
        </p:txBody>
      </p:sp>
      <p:sp>
        <p:nvSpPr>
          <p:cNvPr id="655" name="Google Shape;655;p36"/>
          <p:cNvSpPr/>
          <p:nvPr/>
        </p:nvSpPr>
        <p:spPr>
          <a:xfrm>
            <a:off x="1267758" y="1971099"/>
            <a:ext cx="372000" cy="3720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02</a:t>
            </a:r>
            <a:endParaRPr sz="1100"/>
          </a:p>
        </p:txBody>
      </p:sp>
      <p:sp>
        <p:nvSpPr>
          <p:cNvPr id="643" name="Google Shape;643;p36"/>
          <p:cNvSpPr/>
          <p:nvPr/>
        </p:nvSpPr>
        <p:spPr>
          <a:xfrm>
            <a:off x="1817632" y="1971099"/>
            <a:ext cx="372000" cy="3720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03</a:t>
            </a:r>
            <a:endParaRPr sz="1100"/>
          </a:p>
        </p:txBody>
      </p:sp>
      <p:sp>
        <p:nvSpPr>
          <p:cNvPr id="651" name="Google Shape;651;p36"/>
          <p:cNvSpPr/>
          <p:nvPr/>
        </p:nvSpPr>
        <p:spPr>
          <a:xfrm>
            <a:off x="2367506" y="1971099"/>
            <a:ext cx="372000" cy="3720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04</a:t>
            </a:r>
            <a:endParaRPr sz="1100"/>
          </a:p>
        </p:txBody>
      </p:sp>
      <p:sp>
        <p:nvSpPr>
          <p:cNvPr id="682" name="Google Shape;682;p36"/>
          <p:cNvSpPr/>
          <p:nvPr/>
        </p:nvSpPr>
        <p:spPr>
          <a:xfrm>
            <a:off x="3286825" y="1428483"/>
            <a:ext cx="2570400" cy="698700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rgbClr val="1C3D52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3" name="Google Shape;683;p36"/>
          <p:cNvSpPr/>
          <p:nvPr/>
        </p:nvSpPr>
        <p:spPr>
          <a:xfrm>
            <a:off x="3561095" y="1971099"/>
            <a:ext cx="372000" cy="372000"/>
          </a:xfrm>
          <a:prstGeom prst="ellipse">
            <a:avLst/>
          </a:prstGeom>
          <a:solidFill>
            <a:srgbClr val="1C3D52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01</a:t>
            </a:r>
            <a:endParaRPr sz="1100"/>
          </a:p>
        </p:txBody>
      </p:sp>
      <p:sp>
        <p:nvSpPr>
          <p:cNvPr id="684" name="Google Shape;684;p36"/>
          <p:cNvSpPr/>
          <p:nvPr/>
        </p:nvSpPr>
        <p:spPr>
          <a:xfrm>
            <a:off x="4110969" y="1971099"/>
            <a:ext cx="372000" cy="372000"/>
          </a:xfrm>
          <a:prstGeom prst="ellipse">
            <a:avLst/>
          </a:prstGeom>
          <a:solidFill>
            <a:srgbClr val="1C3D52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02</a:t>
            </a:r>
            <a:endParaRPr sz="1100"/>
          </a:p>
        </p:txBody>
      </p:sp>
      <p:sp>
        <p:nvSpPr>
          <p:cNvPr id="685" name="Google Shape;685;p36"/>
          <p:cNvSpPr/>
          <p:nvPr/>
        </p:nvSpPr>
        <p:spPr>
          <a:xfrm>
            <a:off x="4660843" y="1971099"/>
            <a:ext cx="372000" cy="372000"/>
          </a:xfrm>
          <a:prstGeom prst="ellipse">
            <a:avLst/>
          </a:prstGeom>
          <a:solidFill>
            <a:srgbClr val="1C3D52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03</a:t>
            </a:r>
            <a:endParaRPr sz="1100"/>
          </a:p>
        </p:txBody>
      </p:sp>
      <p:sp>
        <p:nvSpPr>
          <p:cNvPr id="686" name="Google Shape;686;p36"/>
          <p:cNvSpPr/>
          <p:nvPr/>
        </p:nvSpPr>
        <p:spPr>
          <a:xfrm>
            <a:off x="5210717" y="1971099"/>
            <a:ext cx="372000" cy="372000"/>
          </a:xfrm>
          <a:prstGeom prst="ellipse">
            <a:avLst/>
          </a:prstGeom>
          <a:solidFill>
            <a:srgbClr val="1C3D52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04</a:t>
            </a:r>
            <a:endParaRPr sz="1100"/>
          </a:p>
        </p:txBody>
      </p:sp>
      <p:sp>
        <p:nvSpPr>
          <p:cNvPr id="687" name="Google Shape;687;p36"/>
          <p:cNvSpPr/>
          <p:nvPr/>
        </p:nvSpPr>
        <p:spPr>
          <a:xfrm>
            <a:off x="6130037" y="1428483"/>
            <a:ext cx="2570400" cy="698700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rgbClr val="85C9BD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8" name="Google Shape;688;p36"/>
          <p:cNvSpPr/>
          <p:nvPr/>
        </p:nvSpPr>
        <p:spPr>
          <a:xfrm>
            <a:off x="6404306" y="1971099"/>
            <a:ext cx="372000" cy="372000"/>
          </a:xfrm>
          <a:prstGeom prst="ellipse">
            <a:avLst/>
          </a:prstGeom>
          <a:solidFill>
            <a:srgbClr val="85C9BD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01</a:t>
            </a:r>
            <a:endParaRPr sz="1100"/>
          </a:p>
        </p:txBody>
      </p:sp>
      <p:sp>
        <p:nvSpPr>
          <p:cNvPr id="689" name="Google Shape;689;p36"/>
          <p:cNvSpPr/>
          <p:nvPr/>
        </p:nvSpPr>
        <p:spPr>
          <a:xfrm>
            <a:off x="6954180" y="1971099"/>
            <a:ext cx="372000" cy="372000"/>
          </a:xfrm>
          <a:prstGeom prst="ellipse">
            <a:avLst/>
          </a:prstGeom>
          <a:solidFill>
            <a:srgbClr val="85C9BD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02</a:t>
            </a:r>
            <a:endParaRPr sz="1100"/>
          </a:p>
        </p:txBody>
      </p:sp>
      <p:sp>
        <p:nvSpPr>
          <p:cNvPr id="690" name="Google Shape;690;p36"/>
          <p:cNvSpPr/>
          <p:nvPr/>
        </p:nvSpPr>
        <p:spPr>
          <a:xfrm>
            <a:off x="7504055" y="1971099"/>
            <a:ext cx="372000" cy="372000"/>
          </a:xfrm>
          <a:prstGeom prst="ellipse">
            <a:avLst/>
          </a:prstGeom>
          <a:solidFill>
            <a:srgbClr val="85C9BD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03</a:t>
            </a:r>
            <a:endParaRPr sz="1100"/>
          </a:p>
        </p:txBody>
      </p:sp>
      <p:sp>
        <p:nvSpPr>
          <p:cNvPr id="691" name="Google Shape;691;p36"/>
          <p:cNvSpPr/>
          <p:nvPr/>
        </p:nvSpPr>
        <p:spPr>
          <a:xfrm>
            <a:off x="8053929" y="1971099"/>
            <a:ext cx="372000" cy="372000"/>
          </a:xfrm>
          <a:prstGeom prst="ellipse">
            <a:avLst/>
          </a:prstGeom>
          <a:solidFill>
            <a:srgbClr val="85C9BD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04</a:t>
            </a:r>
            <a:endParaRPr sz="1100"/>
          </a:p>
        </p:txBody>
      </p:sp>
      <p:cxnSp>
        <p:nvCxnSpPr>
          <p:cNvPr id="692" name="Google Shape;692;p36"/>
          <p:cNvCxnSpPr>
            <a:stCxn id="681" idx="3"/>
            <a:endCxn id="682" idx="1"/>
          </p:cNvCxnSpPr>
          <p:nvPr/>
        </p:nvCxnSpPr>
        <p:spPr>
          <a:xfrm>
            <a:off x="3014014" y="1777833"/>
            <a:ext cx="272700" cy="0"/>
          </a:xfrm>
          <a:prstGeom prst="straightConnector1">
            <a:avLst/>
          </a:prstGeom>
          <a:noFill/>
          <a:ln cap="flat" cmpd="sng" w="12700">
            <a:solidFill>
              <a:srgbClr val="FF5D4C"/>
            </a:solidFill>
            <a:prstDash val="dash"/>
            <a:miter lim="400000"/>
            <a:headEnd len="med" w="med" type="oval"/>
            <a:tailEnd len="med" w="med" type="oval"/>
          </a:ln>
        </p:spPr>
      </p:cxnSp>
      <p:cxnSp>
        <p:nvCxnSpPr>
          <p:cNvPr id="693" name="Google Shape;693;p36"/>
          <p:cNvCxnSpPr>
            <a:stCxn id="682" idx="3"/>
            <a:endCxn id="687" idx="1"/>
          </p:cNvCxnSpPr>
          <p:nvPr/>
        </p:nvCxnSpPr>
        <p:spPr>
          <a:xfrm>
            <a:off x="5857225" y="1777833"/>
            <a:ext cx="272700" cy="0"/>
          </a:xfrm>
          <a:prstGeom prst="straightConnector1">
            <a:avLst/>
          </a:prstGeom>
          <a:noFill/>
          <a:ln cap="flat" cmpd="sng" w="12700">
            <a:solidFill>
              <a:srgbClr val="1C3D52"/>
            </a:solidFill>
            <a:prstDash val="dash"/>
            <a:miter lim="400000"/>
            <a:headEnd len="med" w="med" type="oval"/>
            <a:tailEnd len="med" w="med" type="oval"/>
          </a:ln>
        </p:spPr>
      </p:cxnSp>
      <p:sp>
        <p:nvSpPr>
          <p:cNvPr id="694" name="Google Shape;694;p36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7"/>
          <p:cNvSpPr txBox="1"/>
          <p:nvPr/>
        </p:nvSpPr>
        <p:spPr>
          <a:xfrm>
            <a:off x="417029" y="2224781"/>
            <a:ext cx="1332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</a:t>
            </a:r>
            <a:endParaRPr sz="1100"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DAY PLAN</a:t>
            </a:r>
            <a:endParaRPr sz="1100"/>
          </a:p>
        </p:txBody>
      </p:sp>
      <p:grpSp>
        <p:nvGrpSpPr>
          <p:cNvPr id="701" name="Google Shape;701;p37"/>
          <p:cNvGrpSpPr/>
          <p:nvPr/>
        </p:nvGrpSpPr>
        <p:grpSpPr>
          <a:xfrm>
            <a:off x="1885780" y="715190"/>
            <a:ext cx="6825162" cy="4070638"/>
            <a:chOff x="3327400" y="863600"/>
            <a:chExt cx="8230028" cy="5263302"/>
          </a:xfrm>
        </p:grpSpPr>
        <p:sp>
          <p:nvSpPr>
            <p:cNvPr id="702" name="Google Shape;702;p37"/>
            <p:cNvSpPr/>
            <p:nvPr/>
          </p:nvSpPr>
          <p:spPr>
            <a:xfrm>
              <a:off x="6512730" y="863600"/>
              <a:ext cx="2476200" cy="5263200"/>
            </a:xfrm>
            <a:prstGeom prst="round2SameRect">
              <a:avLst>
                <a:gd fmla="val 7153" name="adj1"/>
                <a:gd fmla="val 0" name="adj2"/>
              </a:avLst>
            </a:prstGeom>
            <a:solidFill>
              <a:srgbClr val="1C3D5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9080722" y="863600"/>
              <a:ext cx="2476200" cy="5263200"/>
            </a:xfrm>
            <a:prstGeom prst="round2SameRect">
              <a:avLst>
                <a:gd fmla="val 7153" name="adj1"/>
                <a:gd fmla="val 0" name="adj2"/>
              </a:avLst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3944737" y="863600"/>
              <a:ext cx="2476200" cy="5263200"/>
            </a:xfrm>
            <a:prstGeom prst="round2SameRect">
              <a:avLst>
                <a:gd fmla="val 7153" name="adj1"/>
                <a:gd fmla="val 0" name="adj2"/>
              </a:avLst>
            </a:prstGeom>
            <a:solidFill>
              <a:srgbClr val="FF5D4C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5" name="Google Shape;705;p37"/>
            <p:cNvSpPr/>
            <p:nvPr/>
          </p:nvSpPr>
          <p:spPr>
            <a:xfrm rot="-5400000">
              <a:off x="5062600" y="-367498"/>
              <a:ext cx="4759200" cy="8229600"/>
            </a:xfrm>
            <a:prstGeom prst="round2SameRect">
              <a:avLst>
                <a:gd fmla="val 4370" name="adj1"/>
                <a:gd fmla="val 0" name="adj2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292100" rotWithShape="0" dir="5400000" dist="110334">
                <a:srgbClr val="475D84">
                  <a:alpha val="2157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06" name="Google Shape;706;p37"/>
            <p:cNvGrpSpPr/>
            <p:nvPr/>
          </p:nvGrpSpPr>
          <p:grpSpPr>
            <a:xfrm>
              <a:off x="4069398" y="1593960"/>
              <a:ext cx="7085168" cy="1520400"/>
              <a:chOff x="4069398" y="1567563"/>
              <a:chExt cx="7085168" cy="1520400"/>
            </a:xfrm>
          </p:grpSpPr>
          <p:sp>
            <p:nvSpPr>
              <p:cNvPr id="707" name="Google Shape;707;p37"/>
              <p:cNvSpPr txBox="1"/>
              <p:nvPr/>
            </p:nvSpPr>
            <p:spPr>
              <a:xfrm>
                <a:off x="4069398" y="1567563"/>
                <a:ext cx="2112600" cy="15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Read publicly available guides we’ve written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Read all Sales materials that the team adheres to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Read the sales playbook to understand </a:t>
                </a:r>
                <a:r>
                  <a:rPr lang="en" sz="500">
                    <a:latin typeface="Poppins"/>
                    <a:ea typeface="Poppins"/>
                    <a:cs typeface="Poppins"/>
                    <a:sym typeface="Poppins"/>
                  </a:rPr>
                  <a:t>their</a:t>
                </a: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sales process &amp; activities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Have 1-om-1 with  manager to set clear goals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Shadow a peer to learn best practices, focus on basics to start with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Build you territory and account plan</a:t>
                </a:r>
                <a:endParaRPr sz="1100"/>
              </a:p>
            </p:txBody>
          </p:sp>
          <p:sp>
            <p:nvSpPr>
              <p:cNvPr id="708" name="Google Shape;708;p37"/>
              <p:cNvSpPr txBox="1"/>
              <p:nvPr/>
            </p:nvSpPr>
            <p:spPr>
              <a:xfrm>
                <a:off x="6635061" y="1567563"/>
                <a:ext cx="1956900" cy="15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Have 1-on-1 with you manager for pipeline management and coaching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Understand how to drive a sequence of events to manage the sale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 how to work with partners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Start learning the more advanced activities of</a:t>
                </a:r>
                <a:r>
                  <a:rPr lang="en" sz="500">
                    <a:latin typeface="Poppins"/>
                    <a:ea typeface="Poppins"/>
                    <a:cs typeface="Poppins"/>
                    <a:sym typeface="Poppins"/>
                  </a:rPr>
                  <a:t> the company’s </a:t>
                </a: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sales process, </a:t>
                </a:r>
                <a:endParaRPr sz="500"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342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09" name="Google Shape;709;p37"/>
              <p:cNvSpPr txBox="1"/>
              <p:nvPr/>
            </p:nvSpPr>
            <p:spPr>
              <a:xfrm>
                <a:off x="9198566" y="1567563"/>
                <a:ext cx="1956000" cy="137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Have 1-on-1 with manager for Deal-Level and Skill-Focused coaching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Understand your forecast, how to manage it &amp; how to report it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Know how your company negotiates (the gives &amp; takes)</a:t>
                </a:r>
                <a:endParaRPr sz="1100"/>
              </a:p>
              <a:p>
                <a:pPr indent="0" lvl="0" marL="342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/>
              </a:p>
            </p:txBody>
          </p:sp>
        </p:grpSp>
        <p:grpSp>
          <p:nvGrpSpPr>
            <p:cNvPr id="710" name="Google Shape;710;p37"/>
            <p:cNvGrpSpPr/>
            <p:nvPr/>
          </p:nvGrpSpPr>
          <p:grpSpPr>
            <a:xfrm>
              <a:off x="4069401" y="3559877"/>
              <a:ext cx="6794381" cy="794412"/>
              <a:chOff x="4069401" y="3226040"/>
              <a:chExt cx="6794381" cy="794412"/>
            </a:xfrm>
          </p:grpSpPr>
          <p:sp>
            <p:nvSpPr>
              <p:cNvPr id="711" name="Google Shape;711;p37"/>
              <p:cNvSpPr txBox="1"/>
              <p:nvPr/>
            </p:nvSpPr>
            <p:spPr>
              <a:xfrm>
                <a:off x="4069401" y="3226052"/>
                <a:ext cx="2235300" cy="79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Watch product and customer videos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Review the introductory pitch and related scripts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Review horrible follow-up emails and good emails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Review and practice the current sales pitch</a:t>
                </a:r>
                <a:endParaRPr sz="1100"/>
              </a:p>
            </p:txBody>
          </p:sp>
          <p:sp>
            <p:nvSpPr>
              <p:cNvPr id="712" name="Google Shape;712;p37"/>
              <p:cNvSpPr txBox="1"/>
              <p:nvPr/>
            </p:nvSpPr>
            <p:spPr>
              <a:xfrm>
                <a:off x="6637390" y="3226042"/>
                <a:ext cx="2112600" cy="64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Master the sales pitch to different industries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Master giving a good sales demo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 additional details about </a:t>
                </a:r>
                <a:r>
                  <a:rPr lang="en" sz="500"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solutions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 the pricelist and </a:t>
                </a:r>
                <a:r>
                  <a:rPr lang="en" sz="500">
                    <a:latin typeface="Poppins"/>
                    <a:ea typeface="Poppins"/>
                    <a:cs typeface="Poppins"/>
                    <a:sym typeface="Poppins"/>
                  </a:rPr>
                  <a:t>any </a:t>
                </a: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discounting policies</a:t>
                </a:r>
                <a:endParaRPr sz="1100"/>
              </a:p>
            </p:txBody>
          </p:sp>
          <p:sp>
            <p:nvSpPr>
              <p:cNvPr id="713" name="Google Shape;713;p37"/>
              <p:cNvSpPr txBox="1"/>
              <p:nvPr/>
            </p:nvSpPr>
            <p:spPr>
              <a:xfrm>
                <a:off x="9205383" y="3226040"/>
                <a:ext cx="1658400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 the add-on business and products </a:t>
                </a:r>
                <a:r>
                  <a:rPr lang="en" sz="500">
                    <a:latin typeface="Poppins"/>
                    <a:ea typeface="Poppins"/>
                    <a:cs typeface="Poppins"/>
                    <a:sym typeface="Poppins"/>
                  </a:rPr>
                  <a:t>at the</a:t>
                </a: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company</a:t>
                </a:r>
                <a:endParaRPr sz="1100"/>
              </a:p>
            </p:txBody>
          </p:sp>
        </p:grpSp>
        <p:grpSp>
          <p:nvGrpSpPr>
            <p:cNvPr id="714" name="Google Shape;714;p37"/>
            <p:cNvGrpSpPr/>
            <p:nvPr/>
          </p:nvGrpSpPr>
          <p:grpSpPr>
            <a:xfrm>
              <a:off x="4069398" y="4634255"/>
              <a:ext cx="7248583" cy="364803"/>
              <a:chOff x="4069398" y="4012877"/>
              <a:chExt cx="7248583" cy="364803"/>
            </a:xfrm>
          </p:grpSpPr>
          <p:sp>
            <p:nvSpPr>
              <p:cNvPr id="715" name="Google Shape;715;p37"/>
              <p:cNvSpPr txBox="1"/>
              <p:nvPr/>
            </p:nvSpPr>
            <p:spPr>
              <a:xfrm>
                <a:off x="4069398" y="4012877"/>
                <a:ext cx="2112600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Start with basics of Salesforce and similar tools, focusing on the field to know and how to use it</a:t>
                </a:r>
                <a:endParaRPr sz="1100"/>
              </a:p>
            </p:txBody>
          </p:sp>
          <p:sp>
            <p:nvSpPr>
              <p:cNvPr id="716" name="Google Shape;716;p37"/>
              <p:cNvSpPr txBox="1"/>
              <p:nvPr/>
            </p:nvSpPr>
            <p:spPr>
              <a:xfrm>
                <a:off x="6637390" y="4012880"/>
                <a:ext cx="2112600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Advance to some “Trick of the Trade” from peers on the tools they use most often</a:t>
                </a:r>
                <a:endParaRPr sz="1100"/>
              </a:p>
            </p:txBody>
          </p:sp>
          <p:sp>
            <p:nvSpPr>
              <p:cNvPr id="717" name="Google Shape;717;p37"/>
              <p:cNvSpPr txBox="1"/>
              <p:nvPr/>
            </p:nvSpPr>
            <p:spPr>
              <a:xfrm>
                <a:off x="9205381" y="4012880"/>
                <a:ext cx="2112600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Customize the tools so they work the way you need them to work</a:t>
                </a:r>
                <a:endParaRPr sz="1100"/>
              </a:p>
            </p:txBody>
          </p:sp>
        </p:grpSp>
        <p:grpSp>
          <p:nvGrpSpPr>
            <p:cNvPr id="718" name="Google Shape;718;p37"/>
            <p:cNvGrpSpPr/>
            <p:nvPr/>
          </p:nvGrpSpPr>
          <p:grpSpPr>
            <a:xfrm>
              <a:off x="4069399" y="5388965"/>
              <a:ext cx="7248582" cy="510000"/>
              <a:chOff x="4069399" y="4879100"/>
              <a:chExt cx="7248582" cy="510000"/>
            </a:xfrm>
          </p:grpSpPr>
          <p:sp>
            <p:nvSpPr>
              <p:cNvPr id="719" name="Google Shape;719;p37"/>
              <p:cNvSpPr txBox="1"/>
              <p:nvPr/>
            </p:nvSpPr>
            <p:spPr>
              <a:xfrm>
                <a:off x="4069399" y="4879100"/>
                <a:ext cx="2112600" cy="51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Understand the concepts of what you’re selling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Understand the basic concept of the industries you’re selling to</a:t>
                </a:r>
                <a:endParaRPr sz="1100"/>
              </a:p>
            </p:txBody>
          </p:sp>
          <p:sp>
            <p:nvSpPr>
              <p:cNvPr id="720" name="Google Shape;720;p37"/>
              <p:cNvSpPr txBox="1"/>
              <p:nvPr/>
            </p:nvSpPr>
            <p:spPr>
              <a:xfrm>
                <a:off x="6637390" y="4879100"/>
                <a:ext cx="1954500" cy="51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 how to run an effective sales meeting with a clear agenda, goals and next steps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Review customer case studies</a:t>
                </a:r>
                <a:endParaRPr sz="1100"/>
              </a:p>
            </p:txBody>
          </p:sp>
          <p:sp>
            <p:nvSpPr>
              <p:cNvPr id="721" name="Google Shape;721;p37"/>
              <p:cNvSpPr txBox="1"/>
              <p:nvPr/>
            </p:nvSpPr>
            <p:spPr>
              <a:xfrm>
                <a:off x="9205381" y="4879100"/>
                <a:ext cx="2112600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Join industry-related groups on LinkedIn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Follow and read industry- related blogs</a:t>
                </a:r>
                <a:endParaRPr sz="1100"/>
              </a:p>
            </p:txBody>
          </p:sp>
        </p:grpSp>
        <p:grpSp>
          <p:nvGrpSpPr>
            <p:cNvPr id="722" name="Google Shape;722;p37"/>
            <p:cNvGrpSpPr/>
            <p:nvPr/>
          </p:nvGrpSpPr>
          <p:grpSpPr>
            <a:xfrm>
              <a:off x="3327567" y="3344567"/>
              <a:ext cx="8229861" cy="1861851"/>
              <a:chOff x="3601493" y="3344567"/>
              <a:chExt cx="7955400" cy="1861851"/>
            </a:xfrm>
          </p:grpSpPr>
          <p:cxnSp>
            <p:nvCxnSpPr>
              <p:cNvPr id="723" name="Google Shape;723;p37"/>
              <p:cNvCxnSpPr/>
              <p:nvPr/>
            </p:nvCxnSpPr>
            <p:spPr>
              <a:xfrm>
                <a:off x="3601493" y="3344567"/>
                <a:ext cx="7955400" cy="0"/>
              </a:xfrm>
              <a:prstGeom prst="straightConnector1">
                <a:avLst/>
              </a:prstGeom>
              <a:noFill/>
              <a:ln cap="rnd" cmpd="sng" w="12700">
                <a:solidFill>
                  <a:srgbClr val="9EAABE">
                    <a:alpha val="49800"/>
                  </a:srgbClr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4" name="Google Shape;724;p37"/>
              <p:cNvCxnSpPr/>
              <p:nvPr/>
            </p:nvCxnSpPr>
            <p:spPr>
              <a:xfrm>
                <a:off x="3601493" y="5206418"/>
                <a:ext cx="7955400" cy="0"/>
              </a:xfrm>
              <a:prstGeom prst="straightConnector1">
                <a:avLst/>
              </a:prstGeom>
              <a:noFill/>
              <a:ln cap="rnd" cmpd="sng" w="12700">
                <a:solidFill>
                  <a:srgbClr val="9EAABE">
                    <a:alpha val="49800"/>
                  </a:srgbClr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5" name="Google Shape;725;p37"/>
              <p:cNvCxnSpPr/>
              <p:nvPr/>
            </p:nvCxnSpPr>
            <p:spPr>
              <a:xfrm>
                <a:off x="3601493" y="4440789"/>
                <a:ext cx="7955400" cy="0"/>
              </a:xfrm>
              <a:prstGeom prst="straightConnector1">
                <a:avLst/>
              </a:prstGeom>
              <a:noFill/>
              <a:ln cap="rnd" cmpd="sng" w="12700">
                <a:solidFill>
                  <a:srgbClr val="9EAABE">
                    <a:alpha val="49800"/>
                  </a:srgbClr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26" name="Google Shape;726;p37"/>
            <p:cNvSpPr txBox="1"/>
            <p:nvPr/>
          </p:nvSpPr>
          <p:spPr>
            <a:xfrm>
              <a:off x="4533800" y="985217"/>
              <a:ext cx="12981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FIRST 30 DAYS</a:t>
              </a:r>
              <a:endParaRPr sz="1100"/>
            </a:p>
          </p:txBody>
        </p:sp>
        <p:sp>
          <p:nvSpPr>
            <p:cNvPr id="727" name="Google Shape;727;p37"/>
            <p:cNvSpPr txBox="1"/>
            <p:nvPr/>
          </p:nvSpPr>
          <p:spPr>
            <a:xfrm>
              <a:off x="7102910" y="985217"/>
              <a:ext cx="1302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FIRST 60 DAYS</a:t>
              </a:r>
              <a:endParaRPr sz="1100"/>
            </a:p>
          </p:txBody>
        </p:sp>
        <p:sp>
          <p:nvSpPr>
            <p:cNvPr id="728" name="Google Shape;728;p37"/>
            <p:cNvSpPr txBox="1"/>
            <p:nvPr/>
          </p:nvSpPr>
          <p:spPr>
            <a:xfrm>
              <a:off x="9669029" y="985217"/>
              <a:ext cx="1299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FIRST 90 DAYS</a:t>
              </a:r>
              <a:endParaRPr sz="1100"/>
            </a:p>
          </p:txBody>
        </p:sp>
        <p:sp>
          <p:nvSpPr>
            <p:cNvPr id="729" name="Google Shape;729;p37"/>
            <p:cNvSpPr txBox="1"/>
            <p:nvPr/>
          </p:nvSpPr>
          <p:spPr>
            <a:xfrm rot="-5400000">
              <a:off x="3286710" y="2298664"/>
              <a:ext cx="705300" cy="2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A5A5A5"/>
                  </a:solidFill>
                  <a:latin typeface="Poppins"/>
                  <a:ea typeface="Poppins"/>
                  <a:cs typeface="Poppins"/>
                  <a:sym typeface="Poppins"/>
                </a:rPr>
                <a:t>PROCESS</a:t>
              </a:r>
              <a:endParaRPr sz="1100"/>
            </a:p>
          </p:txBody>
        </p:sp>
        <p:sp>
          <p:nvSpPr>
            <p:cNvPr id="730" name="Google Shape;730;p37"/>
            <p:cNvSpPr txBox="1"/>
            <p:nvPr/>
          </p:nvSpPr>
          <p:spPr>
            <a:xfrm rot="-5400000">
              <a:off x="3245310" y="3748779"/>
              <a:ext cx="788100" cy="2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A5A5A5"/>
                  </a:solidFill>
                  <a:latin typeface="Poppins"/>
                  <a:ea typeface="Poppins"/>
                  <a:cs typeface="Poppins"/>
                  <a:sym typeface="Poppins"/>
                </a:rPr>
                <a:t>PRODUCTS</a:t>
              </a:r>
              <a:endParaRPr sz="1100"/>
            </a:p>
          </p:txBody>
        </p:sp>
        <p:sp>
          <p:nvSpPr>
            <p:cNvPr id="731" name="Google Shape;731;p37"/>
            <p:cNvSpPr txBox="1"/>
            <p:nvPr/>
          </p:nvSpPr>
          <p:spPr>
            <a:xfrm rot="-5400000">
              <a:off x="3348360" y="4674195"/>
              <a:ext cx="582000" cy="2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A5A5A5"/>
                  </a:solidFill>
                  <a:latin typeface="Poppins"/>
                  <a:ea typeface="Poppins"/>
                  <a:cs typeface="Poppins"/>
                  <a:sym typeface="Poppins"/>
                </a:rPr>
                <a:t>TOOLS</a:t>
              </a:r>
              <a:endParaRPr sz="1100"/>
            </a:p>
          </p:txBody>
        </p:sp>
        <p:sp>
          <p:nvSpPr>
            <p:cNvPr id="732" name="Google Shape;732;p37"/>
            <p:cNvSpPr txBox="1"/>
            <p:nvPr/>
          </p:nvSpPr>
          <p:spPr>
            <a:xfrm rot="-5400000">
              <a:off x="3265710" y="5500027"/>
              <a:ext cx="747300" cy="2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A5A5A5"/>
                  </a:solidFill>
                  <a:latin typeface="Poppins"/>
                  <a:ea typeface="Poppins"/>
                  <a:cs typeface="Poppins"/>
                  <a:sym typeface="Poppins"/>
                </a:rPr>
                <a:t>INDUSTRY</a:t>
              </a:r>
              <a:endParaRPr sz="11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38"/>
          <p:cNvGrpSpPr/>
          <p:nvPr/>
        </p:nvGrpSpPr>
        <p:grpSpPr>
          <a:xfrm rot="-6211217">
            <a:off x="5021036" y="1763573"/>
            <a:ext cx="2135761" cy="2135761"/>
            <a:chOff x="15725719" y="1959892"/>
            <a:chExt cx="6720300" cy="6720300"/>
          </a:xfrm>
        </p:grpSpPr>
        <p:sp>
          <p:nvSpPr>
            <p:cNvPr id="739" name="Google Shape;739;p38"/>
            <p:cNvSpPr/>
            <p:nvPr/>
          </p:nvSpPr>
          <p:spPr>
            <a:xfrm>
              <a:off x="18032677" y="4271737"/>
              <a:ext cx="2106300" cy="2106300"/>
            </a:xfrm>
            <a:prstGeom prst="ellipse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17415748" y="3654808"/>
              <a:ext cx="3340200" cy="33402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6980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16764656" y="3003715"/>
              <a:ext cx="4642500" cy="46425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4392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15725719" y="1959892"/>
              <a:ext cx="6720300" cy="6720300"/>
            </a:xfrm>
            <a:prstGeom prst="ellipse">
              <a:avLst/>
            </a:prstGeom>
            <a:noFill/>
            <a:ln cap="flat" cmpd="sng" w="9525">
              <a:solidFill>
                <a:srgbClr val="D9DDE0">
                  <a:alpha val="2196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20002075" y="5100655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17870027" y="3992239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45" name="Google Shape;745;p38"/>
          <p:cNvGrpSpPr/>
          <p:nvPr/>
        </p:nvGrpSpPr>
        <p:grpSpPr>
          <a:xfrm rot="644224">
            <a:off x="2410376" y="1765915"/>
            <a:ext cx="2135464" cy="2135464"/>
            <a:chOff x="15725719" y="1959892"/>
            <a:chExt cx="6720300" cy="6720300"/>
          </a:xfrm>
        </p:grpSpPr>
        <p:sp>
          <p:nvSpPr>
            <p:cNvPr id="746" name="Google Shape;746;p38"/>
            <p:cNvSpPr/>
            <p:nvPr/>
          </p:nvSpPr>
          <p:spPr>
            <a:xfrm>
              <a:off x="18032677" y="4271737"/>
              <a:ext cx="2106300" cy="2106300"/>
            </a:xfrm>
            <a:prstGeom prst="ellipse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17415748" y="3654808"/>
              <a:ext cx="3340200" cy="33402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6980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16764656" y="3003715"/>
              <a:ext cx="4642500" cy="46425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4392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15725719" y="1959892"/>
              <a:ext cx="6720300" cy="6720300"/>
            </a:xfrm>
            <a:prstGeom prst="ellipse">
              <a:avLst/>
            </a:prstGeom>
            <a:noFill/>
            <a:ln cap="flat" cmpd="sng" w="9525">
              <a:solidFill>
                <a:srgbClr val="D9DDE0">
                  <a:alpha val="2196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20002075" y="5100655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17870027" y="3992239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52" name="Google Shape;752;p38"/>
          <p:cNvSpPr/>
          <p:nvPr/>
        </p:nvSpPr>
        <p:spPr>
          <a:xfrm>
            <a:off x="6072552" y="1483275"/>
            <a:ext cx="2100300" cy="2959200"/>
          </a:xfrm>
          <a:prstGeom prst="roundRect">
            <a:avLst>
              <a:gd fmla="val 8428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53" name="Google Shape;753;p38"/>
          <p:cNvGrpSpPr/>
          <p:nvPr/>
        </p:nvGrpSpPr>
        <p:grpSpPr>
          <a:xfrm>
            <a:off x="5902551" y="2666344"/>
            <a:ext cx="1564425" cy="341325"/>
            <a:chOff x="947683" y="2831919"/>
            <a:chExt cx="2085900" cy="455100"/>
          </a:xfrm>
        </p:grpSpPr>
        <p:sp>
          <p:nvSpPr>
            <p:cNvPr id="754" name="Google Shape;754;p38"/>
            <p:cNvSpPr/>
            <p:nvPr/>
          </p:nvSpPr>
          <p:spPr>
            <a:xfrm>
              <a:off x="947683" y="2831919"/>
              <a:ext cx="2085900" cy="455100"/>
            </a:xfrm>
            <a:prstGeom prst="roundRect">
              <a:avLst>
                <a:gd fmla="val 50000" name="adj"/>
              </a:avLst>
            </a:prstGeom>
            <a:solidFill>
              <a:srgbClr val="85C9BD">
                <a:alpha val="2471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1021313" y="2905548"/>
              <a:ext cx="307800" cy="3078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685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6" name="Google Shape;756;p38"/>
            <p:cNvSpPr txBox="1"/>
            <p:nvPr/>
          </p:nvSpPr>
          <p:spPr>
            <a:xfrm>
              <a:off x="1575620" y="2905561"/>
              <a:ext cx="1337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AUG 23RD</a:t>
              </a:r>
              <a:endParaRPr b="0" sz="1100">
                <a:solidFill>
                  <a:srgbClr val="85C9B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57" name="Google Shape;757;p38"/>
          <p:cNvGrpSpPr/>
          <p:nvPr/>
        </p:nvGrpSpPr>
        <p:grpSpPr>
          <a:xfrm>
            <a:off x="6205439" y="2087400"/>
            <a:ext cx="1882486" cy="2109116"/>
            <a:chOff x="8273919" y="2783200"/>
            <a:chExt cx="2509981" cy="2812155"/>
          </a:xfrm>
        </p:grpSpPr>
        <p:sp>
          <p:nvSpPr>
            <p:cNvPr id="758" name="Google Shape;758;p38"/>
            <p:cNvSpPr txBox="1"/>
            <p:nvPr/>
          </p:nvSpPr>
          <p:spPr>
            <a:xfrm>
              <a:off x="8285500" y="2783200"/>
              <a:ext cx="2498400" cy="66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This is the summ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ry of the third month of 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your new role.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 How will you become a leader in this period?</a:t>
              </a:r>
              <a:endParaRPr sz="1100"/>
            </a:p>
          </p:txBody>
        </p:sp>
        <p:grpSp>
          <p:nvGrpSpPr>
            <p:cNvPr id="759" name="Google Shape;759;p38"/>
            <p:cNvGrpSpPr/>
            <p:nvPr/>
          </p:nvGrpSpPr>
          <p:grpSpPr>
            <a:xfrm>
              <a:off x="8273919" y="4234752"/>
              <a:ext cx="2446119" cy="1360603"/>
              <a:chOff x="5004887" y="4292568"/>
              <a:chExt cx="2446119" cy="1360603"/>
            </a:xfrm>
          </p:grpSpPr>
          <p:sp>
            <p:nvSpPr>
              <p:cNvPr id="760" name="Google Shape;760;p38"/>
              <p:cNvSpPr txBox="1"/>
              <p:nvPr/>
            </p:nvSpPr>
            <p:spPr>
              <a:xfrm>
                <a:off x="5050406" y="4292568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Learning Goals:</a:t>
                </a:r>
                <a:endParaRPr sz="1100"/>
              </a:p>
            </p:txBody>
          </p:sp>
          <p:sp>
            <p:nvSpPr>
              <p:cNvPr id="761" name="Google Shape;761;p38"/>
              <p:cNvSpPr txBox="1"/>
              <p:nvPr/>
            </p:nvSpPr>
            <p:spPr>
              <a:xfrm>
                <a:off x="5050406" y="4653602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Performance Goals:</a:t>
                </a:r>
                <a:endParaRPr sz="1100"/>
              </a:p>
            </p:txBody>
          </p:sp>
          <p:sp>
            <p:nvSpPr>
              <p:cNvPr id="762" name="Google Shape;762;p38"/>
              <p:cNvSpPr txBox="1"/>
              <p:nvPr/>
            </p:nvSpPr>
            <p:spPr>
              <a:xfrm>
                <a:off x="5050406" y="5014636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Initiative Goals:</a:t>
                </a:r>
                <a:endParaRPr sz="1100"/>
              </a:p>
            </p:txBody>
          </p:sp>
          <p:sp>
            <p:nvSpPr>
              <p:cNvPr id="763" name="Google Shape;763;p38"/>
              <p:cNvSpPr txBox="1"/>
              <p:nvPr/>
            </p:nvSpPr>
            <p:spPr>
              <a:xfrm>
                <a:off x="5050406" y="5375671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Personal Goals:</a:t>
                </a:r>
                <a:endParaRPr sz="1100"/>
              </a:p>
            </p:txBody>
          </p:sp>
          <p:cxnSp>
            <p:nvCxnSpPr>
              <p:cNvPr id="764" name="Google Shape;764;p38"/>
              <p:cNvCxnSpPr/>
              <p:nvPr/>
            </p:nvCxnSpPr>
            <p:spPr>
              <a:xfrm>
                <a:off x="5004887" y="5329966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5" name="Google Shape;765;p38"/>
              <p:cNvCxnSpPr/>
              <p:nvPr/>
            </p:nvCxnSpPr>
            <p:spPr>
              <a:xfrm>
                <a:off x="5004887" y="4968932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6" name="Google Shape;766;p38"/>
              <p:cNvCxnSpPr/>
              <p:nvPr/>
            </p:nvCxnSpPr>
            <p:spPr>
              <a:xfrm>
                <a:off x="5004887" y="4607898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767" name="Google Shape;767;p38"/>
          <p:cNvSpPr/>
          <p:nvPr/>
        </p:nvSpPr>
        <p:spPr>
          <a:xfrm>
            <a:off x="6072552" y="1483274"/>
            <a:ext cx="2100300" cy="404400"/>
          </a:xfrm>
          <a:prstGeom prst="round2SameRect">
            <a:avLst>
              <a:gd fmla="val 45526" name="adj1"/>
              <a:gd fmla="val 0" name="adj2"/>
            </a:avLst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 DAY - OPTIMIZE</a:t>
            </a:r>
            <a:endParaRPr sz="1100"/>
          </a:p>
        </p:txBody>
      </p:sp>
      <p:sp>
        <p:nvSpPr>
          <p:cNvPr id="768" name="Google Shape;768;p38"/>
          <p:cNvSpPr/>
          <p:nvPr/>
        </p:nvSpPr>
        <p:spPr>
          <a:xfrm>
            <a:off x="3460822" y="1483275"/>
            <a:ext cx="2100300" cy="2959200"/>
          </a:xfrm>
          <a:prstGeom prst="roundRect">
            <a:avLst>
              <a:gd fmla="val 8428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69" name="Google Shape;769;p38"/>
          <p:cNvGrpSpPr/>
          <p:nvPr/>
        </p:nvGrpSpPr>
        <p:grpSpPr>
          <a:xfrm>
            <a:off x="3290820" y="2666344"/>
            <a:ext cx="1564425" cy="341325"/>
            <a:chOff x="947683" y="2831919"/>
            <a:chExt cx="2085900" cy="455100"/>
          </a:xfrm>
        </p:grpSpPr>
        <p:sp>
          <p:nvSpPr>
            <p:cNvPr id="770" name="Google Shape;770;p38"/>
            <p:cNvSpPr/>
            <p:nvPr/>
          </p:nvSpPr>
          <p:spPr>
            <a:xfrm>
              <a:off x="947683" y="2831919"/>
              <a:ext cx="2085900" cy="455100"/>
            </a:xfrm>
            <a:prstGeom prst="roundRect">
              <a:avLst>
                <a:gd fmla="val 50000" name="adj"/>
              </a:avLst>
            </a:prstGeom>
            <a:solidFill>
              <a:srgbClr val="1C3D52">
                <a:alpha val="1686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1021313" y="2905548"/>
              <a:ext cx="307800" cy="307800"/>
            </a:xfrm>
            <a:prstGeom prst="ellipse">
              <a:avLst/>
            </a:prstGeom>
            <a:solidFill>
              <a:srgbClr val="1C3D52"/>
            </a:solidFill>
            <a:ln>
              <a:noFill/>
            </a:ln>
          </p:spPr>
          <p:txBody>
            <a:bodyPr anchorCtr="0" anchor="ctr" bIns="685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2" name="Google Shape;772;p38"/>
            <p:cNvSpPr txBox="1"/>
            <p:nvPr/>
          </p:nvSpPr>
          <p:spPr>
            <a:xfrm>
              <a:off x="1575587" y="2905561"/>
              <a:ext cx="1178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rgbClr val="1C3D52"/>
                  </a:solidFill>
                  <a:latin typeface="Poppins"/>
                  <a:ea typeface="Poppins"/>
                  <a:cs typeface="Poppins"/>
                  <a:sym typeface="Poppins"/>
                </a:rPr>
                <a:t>JUL 23RD</a:t>
              </a:r>
              <a:endParaRPr b="0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73" name="Google Shape;773;p38"/>
          <p:cNvGrpSpPr/>
          <p:nvPr/>
        </p:nvGrpSpPr>
        <p:grpSpPr>
          <a:xfrm>
            <a:off x="3593709" y="2087407"/>
            <a:ext cx="1834589" cy="2109109"/>
            <a:chOff x="4791612" y="2783210"/>
            <a:chExt cx="2446119" cy="2812145"/>
          </a:xfrm>
        </p:grpSpPr>
        <p:sp>
          <p:nvSpPr>
            <p:cNvPr id="774" name="Google Shape;774;p38"/>
            <p:cNvSpPr txBox="1"/>
            <p:nvPr/>
          </p:nvSpPr>
          <p:spPr>
            <a:xfrm>
              <a:off x="4803187" y="2783210"/>
              <a:ext cx="2400600" cy="4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S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umm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ry of the second month of 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your new role.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 What will you contribute in this period?</a:t>
              </a:r>
              <a:endParaRPr sz="1100"/>
            </a:p>
          </p:txBody>
        </p:sp>
        <p:grpSp>
          <p:nvGrpSpPr>
            <p:cNvPr id="775" name="Google Shape;775;p38"/>
            <p:cNvGrpSpPr/>
            <p:nvPr/>
          </p:nvGrpSpPr>
          <p:grpSpPr>
            <a:xfrm>
              <a:off x="4791612" y="4234752"/>
              <a:ext cx="2446119" cy="1360603"/>
              <a:chOff x="5004887" y="4292568"/>
              <a:chExt cx="2446119" cy="1360603"/>
            </a:xfrm>
          </p:grpSpPr>
          <p:sp>
            <p:nvSpPr>
              <p:cNvPr id="776" name="Google Shape;776;p38"/>
              <p:cNvSpPr txBox="1"/>
              <p:nvPr/>
            </p:nvSpPr>
            <p:spPr>
              <a:xfrm>
                <a:off x="5050406" y="4292568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Learning Goals:</a:t>
                </a:r>
                <a:endParaRPr sz="1100"/>
              </a:p>
            </p:txBody>
          </p:sp>
          <p:sp>
            <p:nvSpPr>
              <p:cNvPr id="777" name="Google Shape;777;p38"/>
              <p:cNvSpPr txBox="1"/>
              <p:nvPr/>
            </p:nvSpPr>
            <p:spPr>
              <a:xfrm>
                <a:off x="5050406" y="4653602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Performance Goals:</a:t>
                </a:r>
                <a:endParaRPr sz="1100"/>
              </a:p>
            </p:txBody>
          </p:sp>
          <p:sp>
            <p:nvSpPr>
              <p:cNvPr id="778" name="Google Shape;778;p38"/>
              <p:cNvSpPr txBox="1"/>
              <p:nvPr/>
            </p:nvSpPr>
            <p:spPr>
              <a:xfrm>
                <a:off x="5050406" y="5014636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Initiative Goals:</a:t>
                </a:r>
                <a:endParaRPr sz="1100"/>
              </a:p>
            </p:txBody>
          </p:sp>
          <p:sp>
            <p:nvSpPr>
              <p:cNvPr id="779" name="Google Shape;779;p38"/>
              <p:cNvSpPr txBox="1"/>
              <p:nvPr/>
            </p:nvSpPr>
            <p:spPr>
              <a:xfrm>
                <a:off x="5050406" y="5375671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Personal Goals:</a:t>
                </a:r>
                <a:endParaRPr sz="1100"/>
              </a:p>
            </p:txBody>
          </p:sp>
          <p:cxnSp>
            <p:nvCxnSpPr>
              <p:cNvPr id="780" name="Google Shape;780;p38"/>
              <p:cNvCxnSpPr/>
              <p:nvPr/>
            </p:nvCxnSpPr>
            <p:spPr>
              <a:xfrm>
                <a:off x="5004887" y="5329966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1" name="Google Shape;781;p38"/>
              <p:cNvCxnSpPr/>
              <p:nvPr/>
            </p:nvCxnSpPr>
            <p:spPr>
              <a:xfrm>
                <a:off x="5004887" y="4968932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2" name="Google Shape;782;p38"/>
              <p:cNvCxnSpPr/>
              <p:nvPr/>
            </p:nvCxnSpPr>
            <p:spPr>
              <a:xfrm>
                <a:off x="5004887" y="4607898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783" name="Google Shape;783;p38"/>
          <p:cNvSpPr/>
          <p:nvPr/>
        </p:nvSpPr>
        <p:spPr>
          <a:xfrm>
            <a:off x="3460822" y="1483274"/>
            <a:ext cx="2100300" cy="404400"/>
          </a:xfrm>
          <a:prstGeom prst="round2SameRect">
            <a:avLst>
              <a:gd fmla="val 45526" name="adj1"/>
              <a:gd fmla="val 0" name="adj2"/>
            </a:avLst>
          </a:prstGeom>
          <a:solidFill>
            <a:srgbClr val="1C3D52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60 DAY - ASSESS</a:t>
            </a:r>
            <a:endParaRPr sz="1100"/>
          </a:p>
        </p:txBody>
      </p:sp>
      <p:grpSp>
        <p:nvGrpSpPr>
          <p:cNvPr id="784" name="Google Shape;784;p38"/>
          <p:cNvGrpSpPr/>
          <p:nvPr/>
        </p:nvGrpSpPr>
        <p:grpSpPr>
          <a:xfrm rot="-3402602">
            <a:off x="-169032" y="1766494"/>
            <a:ext cx="2135308" cy="2135308"/>
            <a:chOff x="15725719" y="1959892"/>
            <a:chExt cx="6720300" cy="6720300"/>
          </a:xfrm>
        </p:grpSpPr>
        <p:sp>
          <p:nvSpPr>
            <p:cNvPr id="785" name="Google Shape;785;p38"/>
            <p:cNvSpPr/>
            <p:nvPr/>
          </p:nvSpPr>
          <p:spPr>
            <a:xfrm>
              <a:off x="18032677" y="4271737"/>
              <a:ext cx="2106300" cy="2106300"/>
            </a:xfrm>
            <a:prstGeom prst="ellipse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17415748" y="3654808"/>
              <a:ext cx="3340200" cy="33402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6980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16764656" y="3003715"/>
              <a:ext cx="4642500" cy="46425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4392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15725719" y="1959892"/>
              <a:ext cx="6720300" cy="6720300"/>
            </a:xfrm>
            <a:prstGeom prst="ellipse">
              <a:avLst/>
            </a:prstGeom>
            <a:noFill/>
            <a:ln cap="flat" cmpd="sng" w="9525">
              <a:solidFill>
                <a:srgbClr val="D9DDE0">
                  <a:alpha val="2196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20002075" y="5100655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17870027" y="3992239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91" name="Google Shape;791;p38"/>
          <p:cNvSpPr/>
          <p:nvPr/>
        </p:nvSpPr>
        <p:spPr>
          <a:xfrm>
            <a:off x="880764" y="1483275"/>
            <a:ext cx="2100300" cy="2959200"/>
          </a:xfrm>
          <a:prstGeom prst="roundRect">
            <a:avLst>
              <a:gd fmla="val 8428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92" name="Google Shape;792;p38"/>
          <p:cNvGrpSpPr/>
          <p:nvPr/>
        </p:nvGrpSpPr>
        <p:grpSpPr>
          <a:xfrm>
            <a:off x="710762" y="2666344"/>
            <a:ext cx="1564425" cy="341325"/>
            <a:chOff x="947683" y="2831919"/>
            <a:chExt cx="2085900" cy="455100"/>
          </a:xfrm>
        </p:grpSpPr>
        <p:sp>
          <p:nvSpPr>
            <p:cNvPr id="793" name="Google Shape;793;p38"/>
            <p:cNvSpPr/>
            <p:nvPr/>
          </p:nvSpPr>
          <p:spPr>
            <a:xfrm>
              <a:off x="947683" y="2831919"/>
              <a:ext cx="2085900" cy="455100"/>
            </a:xfrm>
            <a:prstGeom prst="roundRect">
              <a:avLst>
                <a:gd fmla="val 50000" name="adj"/>
              </a:avLst>
            </a:prstGeom>
            <a:solidFill>
              <a:srgbClr val="FF5D4C">
                <a:alpha val="200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1021313" y="2905548"/>
              <a:ext cx="307800" cy="307800"/>
            </a:xfrm>
            <a:prstGeom prst="ellipse">
              <a:avLst/>
            </a:prstGeom>
            <a:solidFill>
              <a:srgbClr val="FF5D4C"/>
            </a:solidFill>
            <a:ln>
              <a:noFill/>
            </a:ln>
          </p:spPr>
          <p:txBody>
            <a:bodyPr anchorCtr="0" anchor="ctr" bIns="685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5" name="Google Shape;795;p38"/>
            <p:cNvSpPr txBox="1"/>
            <p:nvPr/>
          </p:nvSpPr>
          <p:spPr>
            <a:xfrm>
              <a:off x="1575600" y="2905561"/>
              <a:ext cx="1298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rgbClr val="FF5D4C"/>
                  </a:solidFill>
                  <a:latin typeface="Poppins"/>
                  <a:ea typeface="Poppins"/>
                  <a:cs typeface="Poppins"/>
                  <a:sym typeface="Poppins"/>
                </a:rPr>
                <a:t>JUN 23RD</a:t>
              </a:r>
              <a:endParaRPr b="0" sz="1100">
                <a:solidFill>
                  <a:srgbClr val="FF5D4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96" name="Google Shape;796;p38"/>
          <p:cNvGrpSpPr/>
          <p:nvPr/>
        </p:nvGrpSpPr>
        <p:grpSpPr>
          <a:xfrm>
            <a:off x="1013651" y="2087407"/>
            <a:ext cx="1834589" cy="2109109"/>
            <a:chOff x="1351535" y="2783210"/>
            <a:chExt cx="2446119" cy="2812145"/>
          </a:xfrm>
        </p:grpSpPr>
        <p:sp>
          <p:nvSpPr>
            <p:cNvPr id="797" name="Google Shape;797;p38"/>
            <p:cNvSpPr txBox="1"/>
            <p:nvPr/>
          </p:nvSpPr>
          <p:spPr>
            <a:xfrm>
              <a:off x="1363110" y="2783210"/>
              <a:ext cx="24006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S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umm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ry of the first month of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 your new role.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 What will you learn during this period?</a:t>
              </a:r>
              <a:endParaRPr sz="6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98" name="Google Shape;798;p38"/>
            <p:cNvGrpSpPr/>
            <p:nvPr/>
          </p:nvGrpSpPr>
          <p:grpSpPr>
            <a:xfrm>
              <a:off x="1351535" y="4234752"/>
              <a:ext cx="2446119" cy="1360603"/>
              <a:chOff x="5004887" y="4292568"/>
              <a:chExt cx="2446119" cy="1360603"/>
            </a:xfrm>
          </p:grpSpPr>
          <p:sp>
            <p:nvSpPr>
              <p:cNvPr id="799" name="Google Shape;799;p38"/>
              <p:cNvSpPr txBox="1"/>
              <p:nvPr/>
            </p:nvSpPr>
            <p:spPr>
              <a:xfrm>
                <a:off x="5050406" y="4292568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Learning Goals:</a:t>
                </a:r>
                <a:endParaRPr sz="1100"/>
              </a:p>
            </p:txBody>
          </p:sp>
          <p:sp>
            <p:nvSpPr>
              <p:cNvPr id="800" name="Google Shape;800;p38"/>
              <p:cNvSpPr txBox="1"/>
              <p:nvPr/>
            </p:nvSpPr>
            <p:spPr>
              <a:xfrm>
                <a:off x="5050406" y="4653602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Performance Goals:</a:t>
                </a:r>
                <a:endParaRPr sz="1100"/>
              </a:p>
            </p:txBody>
          </p:sp>
          <p:sp>
            <p:nvSpPr>
              <p:cNvPr id="801" name="Google Shape;801;p38"/>
              <p:cNvSpPr txBox="1"/>
              <p:nvPr/>
            </p:nvSpPr>
            <p:spPr>
              <a:xfrm>
                <a:off x="5050406" y="5014636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Initiative Goals:</a:t>
                </a:r>
                <a:endParaRPr sz="1100"/>
              </a:p>
            </p:txBody>
          </p:sp>
          <p:sp>
            <p:nvSpPr>
              <p:cNvPr id="802" name="Google Shape;802;p38"/>
              <p:cNvSpPr txBox="1"/>
              <p:nvPr/>
            </p:nvSpPr>
            <p:spPr>
              <a:xfrm>
                <a:off x="5050406" y="5375671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Personal Goals:</a:t>
                </a:r>
                <a:endParaRPr sz="1100"/>
              </a:p>
            </p:txBody>
          </p:sp>
          <p:cxnSp>
            <p:nvCxnSpPr>
              <p:cNvPr id="803" name="Google Shape;803;p38"/>
              <p:cNvCxnSpPr/>
              <p:nvPr/>
            </p:nvCxnSpPr>
            <p:spPr>
              <a:xfrm>
                <a:off x="5004887" y="5329966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4" name="Google Shape;804;p38"/>
              <p:cNvCxnSpPr/>
              <p:nvPr/>
            </p:nvCxnSpPr>
            <p:spPr>
              <a:xfrm>
                <a:off x="5004887" y="4968932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5" name="Google Shape;805;p38"/>
              <p:cNvCxnSpPr/>
              <p:nvPr/>
            </p:nvCxnSpPr>
            <p:spPr>
              <a:xfrm>
                <a:off x="5004887" y="4607898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806" name="Google Shape;806;p38"/>
          <p:cNvSpPr/>
          <p:nvPr/>
        </p:nvSpPr>
        <p:spPr>
          <a:xfrm>
            <a:off x="880764" y="1483274"/>
            <a:ext cx="2100300" cy="404400"/>
          </a:xfrm>
          <a:prstGeom prst="round2SameRect">
            <a:avLst>
              <a:gd fmla="val 45526" name="adj1"/>
              <a:gd fmla="val 0" name="adj2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 DAY - UNDERSTAND</a:t>
            </a:r>
            <a:endParaRPr sz="1100"/>
          </a:p>
        </p:txBody>
      </p:sp>
      <p:sp>
        <p:nvSpPr>
          <p:cNvPr id="807" name="Google Shape;807;p38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9"/>
          <p:cNvSpPr/>
          <p:nvPr/>
        </p:nvSpPr>
        <p:spPr>
          <a:xfrm>
            <a:off x="2392801" y="1525613"/>
            <a:ext cx="6121200" cy="3172800"/>
          </a:xfrm>
          <a:prstGeom prst="roundRect">
            <a:avLst>
              <a:gd fmla="val 5395" name="adj"/>
            </a:avLst>
          </a:prstGeom>
          <a:noFill/>
          <a:ln cap="rnd" cmpd="sng" w="12700">
            <a:solidFill>
              <a:srgbClr val="9EAABE">
                <a:alpha val="49800"/>
              </a:srgb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13" name="Google Shape;813;p39"/>
          <p:cNvGrpSpPr/>
          <p:nvPr/>
        </p:nvGrpSpPr>
        <p:grpSpPr>
          <a:xfrm>
            <a:off x="2552588" y="1711496"/>
            <a:ext cx="268099" cy="2831879"/>
            <a:chOff x="2965450" y="1887115"/>
            <a:chExt cx="362100" cy="4022556"/>
          </a:xfrm>
        </p:grpSpPr>
        <p:sp>
          <p:nvSpPr>
            <p:cNvPr id="814" name="Google Shape;814;p39"/>
            <p:cNvSpPr/>
            <p:nvPr/>
          </p:nvSpPr>
          <p:spPr>
            <a:xfrm>
              <a:off x="2965450" y="1887115"/>
              <a:ext cx="362100" cy="1676100"/>
            </a:xfrm>
            <a:prstGeom prst="roundRect">
              <a:avLst>
                <a:gd fmla="val 50000" name="adj"/>
              </a:avLst>
            </a:prstGeom>
            <a:solidFill>
              <a:srgbClr val="9EAAB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9"/>
            <p:cNvSpPr txBox="1"/>
            <p:nvPr/>
          </p:nvSpPr>
          <p:spPr>
            <a:xfrm rot="-5400000">
              <a:off x="2361456" y="2597222"/>
              <a:ext cx="15699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PROCESS</a:t>
              </a:r>
              <a:endParaRPr sz="1100"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2965450" y="3898350"/>
              <a:ext cx="362100" cy="1005600"/>
            </a:xfrm>
            <a:prstGeom prst="roundRect">
              <a:avLst>
                <a:gd fmla="val 50000" name="adj"/>
              </a:avLst>
            </a:prstGeom>
            <a:solidFill>
              <a:srgbClr val="9EAAB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9"/>
            <p:cNvSpPr txBox="1"/>
            <p:nvPr/>
          </p:nvSpPr>
          <p:spPr>
            <a:xfrm rot="-5400000">
              <a:off x="2696556" y="4273161"/>
              <a:ext cx="89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PRODUCT</a:t>
              </a:r>
              <a:endParaRPr sz="1100"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2965450" y="5239171"/>
              <a:ext cx="362100" cy="670500"/>
            </a:xfrm>
            <a:prstGeom prst="roundRect">
              <a:avLst>
                <a:gd fmla="val 50000" name="adj"/>
              </a:avLst>
            </a:prstGeom>
            <a:solidFill>
              <a:srgbClr val="9EAAB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9"/>
            <p:cNvSpPr txBox="1"/>
            <p:nvPr/>
          </p:nvSpPr>
          <p:spPr>
            <a:xfrm rot="-5400000">
              <a:off x="2864256" y="5446457"/>
              <a:ext cx="5643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TOOL</a:t>
              </a:r>
              <a:endParaRPr sz="1100"/>
            </a:p>
          </p:txBody>
        </p:sp>
      </p:grpSp>
      <p:grpSp>
        <p:nvGrpSpPr>
          <p:cNvPr id="820" name="Google Shape;820;p39"/>
          <p:cNvGrpSpPr/>
          <p:nvPr/>
        </p:nvGrpSpPr>
        <p:grpSpPr>
          <a:xfrm>
            <a:off x="3007343" y="1223017"/>
            <a:ext cx="5303255" cy="3320840"/>
            <a:chOff x="3638549" y="1304865"/>
            <a:chExt cx="7943761" cy="4292155"/>
          </a:xfrm>
        </p:grpSpPr>
        <p:sp>
          <p:nvSpPr>
            <p:cNvPr id="821" name="Google Shape;821;p39"/>
            <p:cNvSpPr/>
            <p:nvPr/>
          </p:nvSpPr>
          <p:spPr>
            <a:xfrm>
              <a:off x="3638550" y="1936432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Poppins"/>
                  <a:ea typeface="Poppins"/>
                  <a:cs typeface="Poppins"/>
                  <a:sym typeface="Poppins"/>
                </a:rPr>
                <a:t>Onboarding </a:t>
              </a:r>
              <a:endParaRPr sz="1100"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638550" y="2546521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Mission, vision and goals</a:t>
              </a:r>
              <a:endParaRPr sz="1100"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3638550" y="3156610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Organization structure</a:t>
              </a:r>
              <a:endParaRPr sz="1100"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3638550" y="2241476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Etiquettes</a:t>
              </a:r>
              <a:endParaRPr sz="1100"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3638550" y="2851565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Complete milestone</a:t>
              </a:r>
              <a:endParaRPr sz="1100"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3638549" y="4071743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Benchmark influencers</a:t>
              </a:r>
              <a:endParaRPr sz="1100"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3638549" y="3766698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HR Management</a:t>
              </a:r>
              <a:endParaRPr sz="1100"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3638549" y="4376787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External influences (clients)</a:t>
              </a:r>
              <a:endParaRPr sz="1100"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3638549" y="4986875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Best activities to pursue</a:t>
              </a:r>
              <a:endParaRPr sz="1100"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3638549" y="5291920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Company goal</a:t>
              </a:r>
              <a:endParaRPr sz="1100"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403529" y="1936432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competition</a:t>
              </a:r>
              <a:endParaRPr sz="1100"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403529" y="2546521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Set change expectations</a:t>
              </a:r>
              <a:endParaRPr sz="1100"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403529" y="3156610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Establish key metrics</a:t>
              </a:r>
              <a:endParaRPr sz="1100"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03529" y="2241476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Creating new strategy</a:t>
              </a:r>
              <a:endParaRPr sz="1100"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403529" y="2851565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Regular meetings</a:t>
              </a:r>
              <a:endParaRPr sz="1100"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03528" y="4071743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Long-term success contribution</a:t>
              </a:r>
              <a:endParaRPr sz="1100"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6403528" y="3766698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</a:t>
              </a:r>
              <a:endParaRPr sz="1100"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6403528" y="4376787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New product creation</a:t>
              </a:r>
              <a:endParaRPr sz="1100"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6403528" y="4986875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Regular feedback loop</a:t>
              </a:r>
              <a:endParaRPr sz="1100"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403528" y="5291920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Company visions</a:t>
              </a:r>
              <a:endParaRPr sz="1100"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9168509" y="1936432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Poppins"/>
                  <a:ea typeface="Poppins"/>
                  <a:cs typeface="Poppins"/>
                  <a:sym typeface="Poppins"/>
                </a:rPr>
                <a:t>Contribution to long term success</a:t>
              </a:r>
              <a:endParaRPr sz="1100"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9168509" y="2546521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Etiquettes</a:t>
              </a:r>
              <a:endParaRPr sz="1100"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9168509" y="3156610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New product creation</a:t>
              </a:r>
              <a:endParaRPr sz="1100"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9168509" y="2241476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Complete milestone</a:t>
              </a:r>
              <a:endParaRPr sz="1100"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9168509" y="2851565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Best activities to pursue</a:t>
              </a:r>
              <a:endParaRPr sz="1100"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9168508" y="4071743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Formal Training</a:t>
              </a:r>
              <a:endParaRPr sz="1100"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9168508" y="3766698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competition</a:t>
              </a:r>
              <a:endParaRPr sz="1100"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9168508" y="4376787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Mission, vision and goals</a:t>
              </a:r>
              <a:endParaRPr sz="1100"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9168508" y="4986875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Regular meetings</a:t>
              </a:r>
              <a:endParaRPr sz="1100"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9168508" y="5291920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EDF0F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Etiquettes</a:t>
              </a:r>
              <a:endParaRPr sz="1100"/>
            </a:p>
          </p:txBody>
        </p:sp>
        <p:grpSp>
          <p:nvGrpSpPr>
            <p:cNvPr id="851" name="Google Shape;851;p39"/>
            <p:cNvGrpSpPr/>
            <p:nvPr/>
          </p:nvGrpSpPr>
          <p:grpSpPr>
            <a:xfrm>
              <a:off x="3638550" y="1304865"/>
              <a:ext cx="7943759" cy="395700"/>
              <a:chOff x="3638550" y="1304865"/>
              <a:chExt cx="7943759" cy="395700"/>
            </a:xfrm>
          </p:grpSpPr>
          <p:sp>
            <p:nvSpPr>
              <p:cNvPr id="852" name="Google Shape;852;p39"/>
              <p:cNvSpPr/>
              <p:nvPr/>
            </p:nvSpPr>
            <p:spPr>
              <a:xfrm>
                <a:off x="3638550" y="1304865"/>
                <a:ext cx="2413800" cy="3957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30 DAY - UNDERSTAND</a:t>
                </a:r>
                <a:endParaRPr sz="1100"/>
              </a:p>
            </p:txBody>
          </p:sp>
          <p:sp>
            <p:nvSpPr>
              <p:cNvPr id="853" name="Google Shape;853;p39"/>
              <p:cNvSpPr/>
              <p:nvPr/>
            </p:nvSpPr>
            <p:spPr>
              <a:xfrm>
                <a:off x="6403529" y="1304865"/>
                <a:ext cx="2413800" cy="3957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1C3D52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60 DAY - ASSESS</a:t>
                </a:r>
                <a:endParaRPr sz="1100"/>
              </a:p>
            </p:txBody>
          </p:sp>
          <p:sp>
            <p:nvSpPr>
              <p:cNvPr id="854" name="Google Shape;854;p39"/>
              <p:cNvSpPr/>
              <p:nvPr/>
            </p:nvSpPr>
            <p:spPr>
              <a:xfrm>
                <a:off x="9168509" y="1304865"/>
                <a:ext cx="2413800" cy="3957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85C9BD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90 DAY - OPTIMIZE</a:t>
                </a:r>
                <a:endParaRPr sz="1100"/>
              </a:p>
            </p:txBody>
          </p:sp>
        </p:grpSp>
      </p:grpSp>
      <p:sp>
        <p:nvSpPr>
          <p:cNvPr id="855" name="Google Shape;855;p39"/>
          <p:cNvSpPr/>
          <p:nvPr/>
        </p:nvSpPr>
        <p:spPr>
          <a:xfrm>
            <a:off x="612437" y="1525613"/>
            <a:ext cx="1585200" cy="3172800"/>
          </a:xfrm>
          <a:prstGeom prst="roundRect">
            <a:avLst>
              <a:gd fmla="val 10747" name="adj"/>
            </a:avLst>
          </a:prstGeom>
          <a:solidFill>
            <a:srgbClr val="FFFFFF">
              <a:alpha val="69800"/>
            </a:srgbClr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56" name="Google Shape;856;p39"/>
          <p:cNvGrpSpPr/>
          <p:nvPr/>
        </p:nvGrpSpPr>
        <p:grpSpPr>
          <a:xfrm>
            <a:off x="861797" y="1839865"/>
            <a:ext cx="1086300" cy="2488045"/>
            <a:chOff x="1079611" y="2323528"/>
            <a:chExt cx="1448400" cy="3317394"/>
          </a:xfrm>
        </p:grpSpPr>
        <p:grpSp>
          <p:nvGrpSpPr>
            <p:cNvPr id="857" name="Google Shape;857;p39"/>
            <p:cNvGrpSpPr/>
            <p:nvPr/>
          </p:nvGrpSpPr>
          <p:grpSpPr>
            <a:xfrm>
              <a:off x="1168868" y="2323528"/>
              <a:ext cx="1269900" cy="1269900"/>
              <a:chOff x="112132" y="469900"/>
              <a:chExt cx="1269900" cy="1269900"/>
            </a:xfrm>
          </p:grpSpPr>
          <p:sp>
            <p:nvSpPr>
              <p:cNvPr id="858" name="Google Shape;858;p39"/>
              <p:cNvSpPr/>
              <p:nvPr/>
            </p:nvSpPr>
            <p:spPr>
              <a:xfrm>
                <a:off x="112132" y="469900"/>
                <a:ext cx="1269900" cy="1269900"/>
              </a:xfrm>
              <a:prstGeom prst="pie">
                <a:avLst>
                  <a:gd fmla="val 350789" name="adj1"/>
                  <a:gd fmla="val 16200000" name="adj2"/>
                </a:avLst>
              </a:pr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9" name="Google Shape;859;p39"/>
              <p:cNvSpPr/>
              <p:nvPr/>
            </p:nvSpPr>
            <p:spPr>
              <a:xfrm>
                <a:off x="266120" y="623888"/>
                <a:ext cx="962100" cy="962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FF5D4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75%</a:t>
                </a:r>
                <a:endParaRPr sz="1100"/>
              </a:p>
            </p:txBody>
          </p:sp>
        </p:grpSp>
        <p:sp>
          <p:nvSpPr>
            <p:cNvPr id="860" name="Google Shape;860;p39"/>
            <p:cNvSpPr txBox="1"/>
            <p:nvPr/>
          </p:nvSpPr>
          <p:spPr>
            <a:xfrm>
              <a:off x="1079611" y="4370122"/>
              <a:ext cx="1448400" cy="12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WORK PROGRESS</a:t>
              </a:r>
              <a:endParaRPr sz="1100"/>
            </a:p>
            <a:p>
              <a:pPr indent="0" lvl="0" marL="0" marR="0" rtl="0" algn="ctr">
                <a:lnSpc>
                  <a:spcPct val="17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We are done with the first 60 days – Assess progress and proceed to the third portion of the plan</a:t>
              </a:r>
              <a:endParaRPr sz="1100"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1620988" y="4000726"/>
              <a:ext cx="365700" cy="18300"/>
            </a:xfrm>
            <a:prstGeom prst="roundRect">
              <a:avLst>
                <a:gd fmla="val 50000" name="adj"/>
              </a:avLst>
            </a:prstGeom>
            <a:solidFill>
              <a:srgbClr val="FF5D4C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62" name="Google Shape;862;p39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40"/>
          <p:cNvGrpSpPr/>
          <p:nvPr/>
        </p:nvGrpSpPr>
        <p:grpSpPr>
          <a:xfrm>
            <a:off x="495836" y="1771099"/>
            <a:ext cx="4741411" cy="1831971"/>
            <a:chOff x="688649" y="2371905"/>
            <a:chExt cx="6321882" cy="2442628"/>
          </a:xfrm>
        </p:grpSpPr>
        <p:sp>
          <p:nvSpPr>
            <p:cNvPr id="868" name="Google Shape;868;p40"/>
            <p:cNvSpPr txBox="1"/>
            <p:nvPr/>
          </p:nvSpPr>
          <p:spPr>
            <a:xfrm>
              <a:off x="688649" y="2371905"/>
              <a:ext cx="2948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TOP 5 PRIORITIES FOR FIRST 90 DAYS</a:t>
              </a:r>
              <a:endParaRPr sz="1100"/>
            </a:p>
          </p:txBody>
        </p:sp>
        <p:grpSp>
          <p:nvGrpSpPr>
            <p:cNvPr id="869" name="Google Shape;869;p40"/>
            <p:cNvGrpSpPr/>
            <p:nvPr/>
          </p:nvGrpSpPr>
          <p:grpSpPr>
            <a:xfrm>
              <a:off x="747131" y="2750285"/>
              <a:ext cx="6263400" cy="2064248"/>
              <a:chOff x="747131" y="2997200"/>
              <a:chExt cx="6263400" cy="2064248"/>
            </a:xfrm>
          </p:grpSpPr>
          <p:grpSp>
            <p:nvGrpSpPr>
              <p:cNvPr id="870" name="Google Shape;870;p40"/>
              <p:cNvGrpSpPr/>
              <p:nvPr/>
            </p:nvGrpSpPr>
            <p:grpSpPr>
              <a:xfrm>
                <a:off x="747131" y="2997200"/>
                <a:ext cx="6263400" cy="363900"/>
                <a:chOff x="747131" y="2997200"/>
                <a:chExt cx="6263400" cy="363900"/>
              </a:xfrm>
            </p:grpSpPr>
            <p:sp>
              <p:nvSpPr>
                <p:cNvPr id="871" name="Google Shape;871;p40"/>
                <p:cNvSpPr/>
                <p:nvPr/>
              </p:nvSpPr>
              <p:spPr>
                <a:xfrm>
                  <a:off x="747131" y="2997200"/>
                  <a:ext cx="6263400" cy="3639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ffectLst>
                  <a:outerShdw blurRad="292100" rotWithShape="0" dir="5400000" dist="110334">
                    <a:srgbClr val="475D84">
                      <a:alpha val="21570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872" name="Google Shape;872;p40"/>
                <p:cNvGrpSpPr/>
                <p:nvPr/>
              </p:nvGrpSpPr>
              <p:grpSpPr>
                <a:xfrm>
                  <a:off x="873926" y="3071437"/>
                  <a:ext cx="3934378" cy="215400"/>
                  <a:chOff x="764714" y="3060815"/>
                  <a:chExt cx="3934378" cy="215400"/>
                </a:xfrm>
              </p:grpSpPr>
              <p:grpSp>
                <p:nvGrpSpPr>
                  <p:cNvPr id="873" name="Google Shape;873;p40"/>
                  <p:cNvGrpSpPr/>
                  <p:nvPr/>
                </p:nvGrpSpPr>
                <p:grpSpPr>
                  <a:xfrm>
                    <a:off x="764714" y="3106791"/>
                    <a:ext cx="123600" cy="123600"/>
                    <a:chOff x="764714" y="3106791"/>
                    <a:chExt cx="123600" cy="123600"/>
                  </a:xfrm>
                </p:grpSpPr>
                <p:sp>
                  <p:nvSpPr>
                    <p:cNvPr id="874" name="Google Shape;874;p40"/>
                    <p:cNvSpPr/>
                    <p:nvPr/>
                  </p:nvSpPr>
                  <p:spPr>
                    <a:xfrm>
                      <a:off x="764714" y="3106791"/>
                      <a:ext cx="123600" cy="1236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rgbClr val="FF5D4C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875" name="Google Shape;875;p40"/>
                    <p:cNvSpPr/>
                    <p:nvPr/>
                  </p:nvSpPr>
                  <p:spPr>
                    <a:xfrm>
                      <a:off x="803600" y="3145677"/>
                      <a:ext cx="45600" cy="456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19050">
                      <a:solidFill>
                        <a:srgbClr val="FF5D4C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5D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sp>
                <p:nvSpPr>
                  <p:cNvPr id="876" name="Google Shape;876;p40"/>
                  <p:cNvSpPr txBox="1"/>
                  <p:nvPr/>
                </p:nvSpPr>
                <p:spPr>
                  <a:xfrm>
                    <a:off x="939792" y="3060815"/>
                    <a:ext cx="37593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Understanding performance objectives and responsibilities of the role</a:t>
                    </a:r>
                    <a:endParaRPr sz="1100"/>
                  </a:p>
                </p:txBody>
              </p:sp>
            </p:grpSp>
          </p:grpSp>
          <p:grpSp>
            <p:nvGrpSpPr>
              <p:cNvPr id="877" name="Google Shape;877;p40"/>
              <p:cNvGrpSpPr/>
              <p:nvPr/>
            </p:nvGrpSpPr>
            <p:grpSpPr>
              <a:xfrm>
                <a:off x="747131" y="3421809"/>
                <a:ext cx="6263400" cy="363900"/>
                <a:chOff x="747131" y="2997200"/>
                <a:chExt cx="6263400" cy="363900"/>
              </a:xfrm>
            </p:grpSpPr>
            <p:sp>
              <p:nvSpPr>
                <p:cNvPr id="878" name="Google Shape;878;p40"/>
                <p:cNvSpPr/>
                <p:nvPr/>
              </p:nvSpPr>
              <p:spPr>
                <a:xfrm>
                  <a:off x="747131" y="2997200"/>
                  <a:ext cx="6263400" cy="3639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ffectLst>
                  <a:outerShdw blurRad="292100" rotWithShape="0" dir="5400000" dist="110334">
                    <a:srgbClr val="475D84">
                      <a:alpha val="21570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879" name="Google Shape;879;p40"/>
                <p:cNvGrpSpPr/>
                <p:nvPr/>
              </p:nvGrpSpPr>
              <p:grpSpPr>
                <a:xfrm>
                  <a:off x="873926" y="3071437"/>
                  <a:ext cx="3750178" cy="215400"/>
                  <a:chOff x="764714" y="3060815"/>
                  <a:chExt cx="3750178" cy="215400"/>
                </a:xfrm>
              </p:grpSpPr>
              <p:grpSp>
                <p:nvGrpSpPr>
                  <p:cNvPr id="880" name="Google Shape;880;p40"/>
                  <p:cNvGrpSpPr/>
                  <p:nvPr/>
                </p:nvGrpSpPr>
                <p:grpSpPr>
                  <a:xfrm>
                    <a:off x="764714" y="3106791"/>
                    <a:ext cx="123600" cy="123600"/>
                    <a:chOff x="764714" y="3106791"/>
                    <a:chExt cx="123600" cy="123600"/>
                  </a:xfrm>
                </p:grpSpPr>
                <p:sp>
                  <p:nvSpPr>
                    <p:cNvPr id="881" name="Google Shape;881;p40"/>
                    <p:cNvSpPr/>
                    <p:nvPr/>
                  </p:nvSpPr>
                  <p:spPr>
                    <a:xfrm>
                      <a:off x="764714" y="3106791"/>
                      <a:ext cx="123600" cy="1236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rgbClr val="FF5D4C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882" name="Google Shape;882;p40"/>
                    <p:cNvSpPr/>
                    <p:nvPr/>
                  </p:nvSpPr>
                  <p:spPr>
                    <a:xfrm>
                      <a:off x="803600" y="3145677"/>
                      <a:ext cx="45600" cy="45600"/>
                    </a:xfrm>
                    <a:prstGeom prst="ellipse">
                      <a:avLst/>
                    </a:prstGeom>
                    <a:noFill/>
                    <a:ln cap="flat" cmpd="sng" w="19050">
                      <a:solidFill>
                        <a:srgbClr val="FF5D4C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sp>
                <p:nvSpPr>
                  <p:cNvPr id="883" name="Google Shape;883;p40"/>
                  <p:cNvSpPr txBox="1"/>
                  <p:nvPr/>
                </p:nvSpPr>
                <p:spPr>
                  <a:xfrm>
                    <a:off x="939792" y="3060815"/>
                    <a:ext cx="35751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Observe and learn the current systems from other team members</a:t>
                    </a:r>
                    <a:endParaRPr sz="1100"/>
                  </a:p>
                </p:txBody>
              </p:sp>
            </p:grpSp>
          </p:grpSp>
          <p:grpSp>
            <p:nvGrpSpPr>
              <p:cNvPr id="884" name="Google Shape;884;p40"/>
              <p:cNvGrpSpPr/>
              <p:nvPr/>
            </p:nvGrpSpPr>
            <p:grpSpPr>
              <a:xfrm>
                <a:off x="747131" y="3854613"/>
                <a:ext cx="6263400" cy="363900"/>
                <a:chOff x="747131" y="2997200"/>
                <a:chExt cx="6263400" cy="363900"/>
              </a:xfrm>
            </p:grpSpPr>
            <p:sp>
              <p:nvSpPr>
                <p:cNvPr id="885" name="Google Shape;885;p40"/>
                <p:cNvSpPr/>
                <p:nvPr/>
              </p:nvSpPr>
              <p:spPr>
                <a:xfrm>
                  <a:off x="747131" y="2997200"/>
                  <a:ext cx="6263400" cy="3639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ffectLst>
                  <a:outerShdw blurRad="292100" rotWithShape="0" dir="5400000" dist="110334">
                    <a:srgbClr val="475D84">
                      <a:alpha val="21570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886" name="Google Shape;886;p40"/>
                <p:cNvGrpSpPr/>
                <p:nvPr/>
              </p:nvGrpSpPr>
              <p:grpSpPr>
                <a:xfrm>
                  <a:off x="873926" y="3071437"/>
                  <a:ext cx="4360978" cy="215400"/>
                  <a:chOff x="764714" y="3060815"/>
                  <a:chExt cx="4360978" cy="215400"/>
                </a:xfrm>
              </p:grpSpPr>
              <p:grpSp>
                <p:nvGrpSpPr>
                  <p:cNvPr id="887" name="Google Shape;887;p40"/>
                  <p:cNvGrpSpPr/>
                  <p:nvPr/>
                </p:nvGrpSpPr>
                <p:grpSpPr>
                  <a:xfrm>
                    <a:off x="764714" y="3106791"/>
                    <a:ext cx="123600" cy="123600"/>
                    <a:chOff x="764714" y="3106791"/>
                    <a:chExt cx="123600" cy="123600"/>
                  </a:xfrm>
                </p:grpSpPr>
                <p:sp>
                  <p:nvSpPr>
                    <p:cNvPr id="888" name="Google Shape;888;p40"/>
                    <p:cNvSpPr/>
                    <p:nvPr/>
                  </p:nvSpPr>
                  <p:spPr>
                    <a:xfrm>
                      <a:off x="764714" y="3106791"/>
                      <a:ext cx="123600" cy="1236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rgbClr val="FF5D4C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889" name="Google Shape;889;p40"/>
                    <p:cNvSpPr/>
                    <p:nvPr/>
                  </p:nvSpPr>
                  <p:spPr>
                    <a:xfrm>
                      <a:off x="803600" y="3145677"/>
                      <a:ext cx="45600" cy="45600"/>
                    </a:xfrm>
                    <a:prstGeom prst="ellipse">
                      <a:avLst/>
                    </a:prstGeom>
                    <a:noFill/>
                    <a:ln cap="flat" cmpd="sng" w="19050">
                      <a:solidFill>
                        <a:srgbClr val="FF5D4C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sp>
                <p:nvSpPr>
                  <p:cNvPr id="890" name="Google Shape;890;p40"/>
                  <p:cNvSpPr txBox="1"/>
                  <p:nvPr/>
                </p:nvSpPr>
                <p:spPr>
                  <a:xfrm>
                    <a:off x="939792" y="3060815"/>
                    <a:ext cx="41859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Understand and get familiar with management reporting procedures and SOT</a:t>
                    </a:r>
                    <a:endParaRPr sz="1100"/>
                  </a:p>
                </p:txBody>
              </p:sp>
            </p:grpSp>
          </p:grpSp>
          <p:grpSp>
            <p:nvGrpSpPr>
              <p:cNvPr id="891" name="Google Shape;891;p40"/>
              <p:cNvGrpSpPr/>
              <p:nvPr/>
            </p:nvGrpSpPr>
            <p:grpSpPr>
              <a:xfrm>
                <a:off x="747131" y="4279222"/>
                <a:ext cx="6263400" cy="363900"/>
                <a:chOff x="747131" y="2997200"/>
                <a:chExt cx="6263400" cy="363900"/>
              </a:xfrm>
            </p:grpSpPr>
            <p:sp>
              <p:nvSpPr>
                <p:cNvPr id="892" name="Google Shape;892;p40"/>
                <p:cNvSpPr/>
                <p:nvPr/>
              </p:nvSpPr>
              <p:spPr>
                <a:xfrm>
                  <a:off x="747131" y="2997200"/>
                  <a:ext cx="6263400" cy="3639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ffectLst>
                  <a:outerShdw blurRad="292100" rotWithShape="0" dir="5400000" dist="110334">
                    <a:srgbClr val="475D84">
                      <a:alpha val="21570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893" name="Google Shape;893;p40"/>
                <p:cNvGrpSpPr/>
                <p:nvPr/>
              </p:nvGrpSpPr>
              <p:grpSpPr>
                <a:xfrm>
                  <a:off x="873926" y="3071437"/>
                  <a:ext cx="5346778" cy="215400"/>
                  <a:chOff x="764714" y="3060815"/>
                  <a:chExt cx="5346778" cy="215400"/>
                </a:xfrm>
              </p:grpSpPr>
              <p:grpSp>
                <p:nvGrpSpPr>
                  <p:cNvPr id="894" name="Google Shape;894;p40"/>
                  <p:cNvGrpSpPr/>
                  <p:nvPr/>
                </p:nvGrpSpPr>
                <p:grpSpPr>
                  <a:xfrm>
                    <a:off x="764714" y="3106791"/>
                    <a:ext cx="123600" cy="123600"/>
                    <a:chOff x="764714" y="3106791"/>
                    <a:chExt cx="123600" cy="123600"/>
                  </a:xfrm>
                </p:grpSpPr>
                <p:sp>
                  <p:nvSpPr>
                    <p:cNvPr id="895" name="Google Shape;895;p40"/>
                    <p:cNvSpPr/>
                    <p:nvPr/>
                  </p:nvSpPr>
                  <p:spPr>
                    <a:xfrm>
                      <a:off x="764714" y="3106791"/>
                      <a:ext cx="123600" cy="1236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rgbClr val="FF5D4C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896" name="Google Shape;896;p40"/>
                    <p:cNvSpPr/>
                    <p:nvPr/>
                  </p:nvSpPr>
                  <p:spPr>
                    <a:xfrm>
                      <a:off x="803600" y="3145677"/>
                      <a:ext cx="45600" cy="45600"/>
                    </a:xfrm>
                    <a:prstGeom prst="ellipse">
                      <a:avLst/>
                    </a:prstGeom>
                    <a:noFill/>
                    <a:ln cap="flat" cmpd="sng" w="19050">
                      <a:solidFill>
                        <a:srgbClr val="FF5D4C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sp>
                <p:nvSpPr>
                  <p:cNvPr id="897" name="Google Shape;897;p40"/>
                  <p:cNvSpPr txBox="1"/>
                  <p:nvPr/>
                </p:nvSpPr>
                <p:spPr>
                  <a:xfrm>
                    <a:off x="939792" y="3060815"/>
                    <a:ext cx="51717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Understand various types of risks, compliance &amp; regulatory requirements involved in the products</a:t>
                    </a:r>
                    <a:endParaRPr sz="1100"/>
                  </a:p>
                </p:txBody>
              </p:sp>
            </p:grpSp>
          </p:grpSp>
          <p:grpSp>
            <p:nvGrpSpPr>
              <p:cNvPr id="898" name="Google Shape;898;p40"/>
              <p:cNvGrpSpPr/>
              <p:nvPr/>
            </p:nvGrpSpPr>
            <p:grpSpPr>
              <a:xfrm>
                <a:off x="747131" y="4697548"/>
                <a:ext cx="6263400" cy="363900"/>
                <a:chOff x="747131" y="2997200"/>
                <a:chExt cx="6263400" cy="363900"/>
              </a:xfrm>
            </p:grpSpPr>
            <p:sp>
              <p:nvSpPr>
                <p:cNvPr id="899" name="Google Shape;899;p40"/>
                <p:cNvSpPr/>
                <p:nvPr/>
              </p:nvSpPr>
              <p:spPr>
                <a:xfrm>
                  <a:off x="747131" y="2997200"/>
                  <a:ext cx="6263400" cy="3639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ffectLst>
                  <a:outerShdw blurRad="292100" rotWithShape="0" dir="5400000" dist="110334">
                    <a:srgbClr val="475D84">
                      <a:alpha val="21570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900" name="Google Shape;900;p40"/>
                <p:cNvGrpSpPr/>
                <p:nvPr/>
              </p:nvGrpSpPr>
              <p:grpSpPr>
                <a:xfrm>
                  <a:off x="873926" y="3071437"/>
                  <a:ext cx="5123878" cy="215400"/>
                  <a:chOff x="764714" y="3060815"/>
                  <a:chExt cx="5123878" cy="215400"/>
                </a:xfrm>
              </p:grpSpPr>
              <p:grpSp>
                <p:nvGrpSpPr>
                  <p:cNvPr id="901" name="Google Shape;901;p40"/>
                  <p:cNvGrpSpPr/>
                  <p:nvPr/>
                </p:nvGrpSpPr>
                <p:grpSpPr>
                  <a:xfrm>
                    <a:off x="764714" y="3106791"/>
                    <a:ext cx="123600" cy="123600"/>
                    <a:chOff x="764714" y="3106791"/>
                    <a:chExt cx="123600" cy="123600"/>
                  </a:xfrm>
                </p:grpSpPr>
                <p:sp>
                  <p:nvSpPr>
                    <p:cNvPr id="902" name="Google Shape;902;p40"/>
                    <p:cNvSpPr/>
                    <p:nvPr/>
                  </p:nvSpPr>
                  <p:spPr>
                    <a:xfrm>
                      <a:off x="764714" y="3106791"/>
                      <a:ext cx="123600" cy="1236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rgbClr val="FF5D4C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903" name="Google Shape;903;p40"/>
                    <p:cNvSpPr/>
                    <p:nvPr/>
                  </p:nvSpPr>
                  <p:spPr>
                    <a:xfrm>
                      <a:off x="803600" y="3145677"/>
                      <a:ext cx="45600" cy="45600"/>
                    </a:xfrm>
                    <a:prstGeom prst="ellipse">
                      <a:avLst/>
                    </a:prstGeom>
                    <a:noFill/>
                    <a:ln cap="flat" cmpd="sng" w="19050">
                      <a:solidFill>
                        <a:srgbClr val="FF5D4C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sp>
                <p:nvSpPr>
                  <p:cNvPr id="904" name="Google Shape;904;p40"/>
                  <p:cNvSpPr txBox="1"/>
                  <p:nvPr/>
                </p:nvSpPr>
                <p:spPr>
                  <a:xfrm>
                    <a:off x="939792" y="3060815"/>
                    <a:ext cx="49488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Deliver a strategic  plan prioritizing key deliverables and KPI targets – short-term &amp; long-term</a:t>
                    </a:r>
                    <a:endParaRPr sz="1100"/>
                  </a:p>
                </p:txBody>
              </p:sp>
            </p:grpSp>
          </p:grpSp>
        </p:grpSp>
      </p:grpSp>
      <p:grpSp>
        <p:nvGrpSpPr>
          <p:cNvPr id="905" name="Google Shape;905;p40"/>
          <p:cNvGrpSpPr/>
          <p:nvPr/>
        </p:nvGrpSpPr>
        <p:grpSpPr>
          <a:xfrm>
            <a:off x="539698" y="355702"/>
            <a:ext cx="4697550" cy="1225801"/>
            <a:chOff x="747132" y="668899"/>
            <a:chExt cx="6263400" cy="1634401"/>
          </a:xfrm>
        </p:grpSpPr>
        <p:sp>
          <p:nvSpPr>
            <p:cNvPr id="906" name="Google Shape;906;p40"/>
            <p:cNvSpPr/>
            <p:nvPr/>
          </p:nvSpPr>
          <p:spPr>
            <a:xfrm>
              <a:off x="747132" y="668900"/>
              <a:ext cx="6263400" cy="1634400"/>
            </a:xfrm>
            <a:prstGeom prst="roundRect">
              <a:avLst>
                <a:gd fmla="val 10747" name="adj"/>
              </a:avLst>
            </a:prstGeom>
            <a:solidFill>
              <a:srgbClr val="FFFFFF">
                <a:alpha val="69800"/>
              </a:srgbClr>
            </a:solidFill>
            <a:ln>
              <a:noFill/>
            </a:ln>
            <a:effectLst>
              <a:outerShdw blurRad="292100" rotWithShape="0" dir="5400000" dist="110334">
                <a:srgbClr val="475D84">
                  <a:alpha val="2157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2340769" y="668899"/>
              <a:ext cx="319800" cy="1634400"/>
            </a:xfrm>
            <a:prstGeom prst="arc">
              <a:avLst>
                <a:gd fmla="val 17994055" name="adj1"/>
                <a:gd fmla="val 3681335" name="adj2"/>
              </a:avLst>
            </a:prstGeom>
            <a:noFill/>
            <a:ln cap="rnd" cmpd="sng" w="50800">
              <a:solidFill>
                <a:srgbClr val="FF5D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747132" y="668900"/>
              <a:ext cx="1913518" cy="1634299"/>
            </a:xfrm>
            <a:custGeom>
              <a:rect b="b" l="l" r="r" t="t"/>
              <a:pathLst>
                <a:path extrusionOk="0" h="1634299" w="1913518">
                  <a:moveTo>
                    <a:pt x="175638" y="0"/>
                  </a:moveTo>
                  <a:lnTo>
                    <a:pt x="1823336" y="0"/>
                  </a:lnTo>
                  <a:lnTo>
                    <a:pt x="1836177" y="49941"/>
                  </a:lnTo>
                  <a:cubicBezTo>
                    <a:pt x="1886887" y="297756"/>
                    <a:pt x="1913518" y="554343"/>
                    <a:pt x="1913518" y="817149"/>
                  </a:cubicBezTo>
                  <a:cubicBezTo>
                    <a:pt x="1913518" y="1079955"/>
                    <a:pt x="1886887" y="1336542"/>
                    <a:pt x="1836177" y="1584357"/>
                  </a:cubicBezTo>
                  <a:lnTo>
                    <a:pt x="1823336" y="1634299"/>
                  </a:lnTo>
                  <a:lnTo>
                    <a:pt x="175638" y="1634299"/>
                  </a:lnTo>
                  <a:cubicBezTo>
                    <a:pt x="78636" y="1634299"/>
                    <a:pt x="0" y="1555663"/>
                    <a:pt x="0" y="1458661"/>
                  </a:cubicBezTo>
                  <a:lnTo>
                    <a:pt x="0" y="175638"/>
                  </a:lnTo>
                  <a:cubicBezTo>
                    <a:pt x="0" y="78636"/>
                    <a:pt x="78636" y="0"/>
                    <a:pt x="175638" y="0"/>
                  </a:cubicBezTo>
                  <a:close/>
                </a:path>
              </a:pathLst>
            </a:custGeom>
            <a:solidFill>
              <a:srgbClr val="FFFFFF">
                <a:alpha val="69800"/>
              </a:srgbClr>
            </a:solidFill>
            <a:ln>
              <a:noFill/>
            </a:ln>
            <a:effectLst>
              <a:outerShdw blurRad="292100" rotWithShape="0" dir="5400000" dist="110334">
                <a:srgbClr val="475D84">
                  <a:alpha val="2157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1196975" y="1073299"/>
              <a:ext cx="825600" cy="825600"/>
            </a:xfrm>
            <a:prstGeom prst="ellipse">
              <a:avLst/>
            </a:prstGeom>
            <a:blipFill rotWithShape="1">
              <a:blip r:embed="rId3">
                <a:alphaModFix amt="70000"/>
              </a:blip>
              <a:stretch>
                <a:fillRect b="-10978" l="0" r="0" t="-10978"/>
              </a:stretch>
            </a:blip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910" name="Google Shape;910;p40"/>
            <p:cNvGrpSpPr/>
            <p:nvPr/>
          </p:nvGrpSpPr>
          <p:grpSpPr>
            <a:xfrm>
              <a:off x="3077103" y="1070425"/>
              <a:ext cx="2914653" cy="793104"/>
              <a:chOff x="3077103" y="1063872"/>
              <a:chExt cx="2914653" cy="793104"/>
            </a:xfrm>
          </p:grpSpPr>
          <p:sp>
            <p:nvSpPr>
              <p:cNvPr id="911" name="Google Shape;911;p40"/>
              <p:cNvSpPr txBox="1"/>
              <p:nvPr/>
            </p:nvSpPr>
            <p:spPr>
              <a:xfrm>
                <a:off x="3077103" y="1063872"/>
                <a:ext cx="2586000" cy="43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Jane</a:t>
                </a:r>
                <a:r>
                  <a:rPr lang="en" sz="1700">
                    <a:solidFill>
                      <a:srgbClr val="54B2D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  <a:r>
                  <a:rPr lang="en" sz="1700">
                    <a:solidFill>
                      <a:srgbClr val="FF5D4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Doe</a:t>
                </a:r>
                <a:endParaRPr sz="1100"/>
              </a:p>
            </p:txBody>
          </p:sp>
          <p:grpSp>
            <p:nvGrpSpPr>
              <p:cNvPr id="912" name="Google Shape;912;p40"/>
              <p:cNvGrpSpPr/>
              <p:nvPr/>
            </p:nvGrpSpPr>
            <p:grpSpPr>
              <a:xfrm>
                <a:off x="3187755" y="1641576"/>
                <a:ext cx="2804001" cy="215400"/>
                <a:chOff x="3187755" y="1641576"/>
                <a:chExt cx="2804001" cy="215400"/>
              </a:xfrm>
            </p:grpSpPr>
            <p:grpSp>
              <p:nvGrpSpPr>
                <p:cNvPr id="913" name="Google Shape;913;p40"/>
                <p:cNvGrpSpPr/>
                <p:nvPr/>
              </p:nvGrpSpPr>
              <p:grpSpPr>
                <a:xfrm>
                  <a:off x="3187755" y="1641576"/>
                  <a:ext cx="1068049" cy="215400"/>
                  <a:chOff x="3187755" y="1641576"/>
                  <a:chExt cx="1068049" cy="215400"/>
                </a:xfrm>
              </p:grpSpPr>
              <p:sp>
                <p:nvSpPr>
                  <p:cNvPr id="914" name="Google Shape;914;p40"/>
                  <p:cNvSpPr txBox="1"/>
                  <p:nvPr/>
                </p:nvSpPr>
                <p:spPr>
                  <a:xfrm>
                    <a:off x="3234304" y="1641576"/>
                    <a:ext cx="10215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00-(1)-45786310</a:t>
                    </a:r>
                    <a:endParaRPr sz="1100"/>
                  </a:p>
                </p:txBody>
              </p:sp>
              <p:cxnSp>
                <p:nvCxnSpPr>
                  <p:cNvPr id="915" name="Google Shape;915;p40"/>
                  <p:cNvCxnSpPr/>
                  <p:nvPr/>
                </p:nvCxnSpPr>
                <p:spPr>
                  <a:xfrm>
                    <a:off x="3187755" y="1714951"/>
                    <a:ext cx="0" cy="85800"/>
                  </a:xfrm>
                  <a:prstGeom prst="straightConnector1">
                    <a:avLst/>
                  </a:prstGeom>
                  <a:noFill/>
                  <a:ln cap="rnd" cmpd="sng" w="25400">
                    <a:solidFill>
                      <a:srgbClr val="FF5D4C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916" name="Google Shape;916;p40"/>
                <p:cNvGrpSpPr/>
                <p:nvPr/>
              </p:nvGrpSpPr>
              <p:grpSpPr>
                <a:xfrm>
                  <a:off x="4519907" y="1641576"/>
                  <a:ext cx="1471849" cy="215400"/>
                  <a:chOff x="3187755" y="1641576"/>
                  <a:chExt cx="1471849" cy="215400"/>
                </a:xfrm>
              </p:grpSpPr>
              <p:sp>
                <p:nvSpPr>
                  <p:cNvPr id="917" name="Google Shape;917;p40"/>
                  <p:cNvSpPr txBox="1"/>
                  <p:nvPr/>
                </p:nvSpPr>
                <p:spPr>
                  <a:xfrm>
                    <a:off x="3234304" y="1641576"/>
                    <a:ext cx="14253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susanmiller@email.com</a:t>
                    </a:r>
                    <a:endParaRPr sz="1100"/>
                  </a:p>
                </p:txBody>
              </p:sp>
              <p:cxnSp>
                <p:nvCxnSpPr>
                  <p:cNvPr id="918" name="Google Shape;918;p40"/>
                  <p:cNvCxnSpPr/>
                  <p:nvPr/>
                </p:nvCxnSpPr>
                <p:spPr>
                  <a:xfrm>
                    <a:off x="3187755" y="1714951"/>
                    <a:ext cx="0" cy="85800"/>
                  </a:xfrm>
                  <a:prstGeom prst="straightConnector1">
                    <a:avLst/>
                  </a:prstGeom>
                  <a:noFill/>
                  <a:ln cap="rnd" cmpd="sng" w="25400">
                    <a:solidFill>
                      <a:srgbClr val="FF5D4C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919" name="Google Shape;919;p40"/>
          <p:cNvGrpSpPr/>
          <p:nvPr/>
        </p:nvGrpSpPr>
        <p:grpSpPr>
          <a:xfrm>
            <a:off x="524088" y="3792756"/>
            <a:ext cx="4713160" cy="995010"/>
            <a:chOff x="726319" y="5099661"/>
            <a:chExt cx="6284213" cy="1326680"/>
          </a:xfrm>
        </p:grpSpPr>
        <p:sp>
          <p:nvSpPr>
            <p:cNvPr id="920" name="Google Shape;920;p40"/>
            <p:cNvSpPr txBox="1"/>
            <p:nvPr/>
          </p:nvSpPr>
          <p:spPr>
            <a:xfrm>
              <a:off x="726319" y="5099661"/>
              <a:ext cx="2073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KEY SUCCESS MEASURES</a:t>
              </a:r>
              <a:endParaRPr sz="1100"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747132" y="5478041"/>
              <a:ext cx="6263400" cy="948300"/>
            </a:xfrm>
            <a:prstGeom prst="roundRect">
              <a:avLst>
                <a:gd fmla="val 18194" name="adj"/>
              </a:avLst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922" name="Google Shape;922;p40"/>
            <p:cNvGrpSpPr/>
            <p:nvPr/>
          </p:nvGrpSpPr>
          <p:grpSpPr>
            <a:xfrm>
              <a:off x="1279202" y="5597386"/>
              <a:ext cx="966900" cy="717643"/>
              <a:chOff x="841990" y="5571986"/>
              <a:chExt cx="966900" cy="717643"/>
            </a:xfrm>
          </p:grpSpPr>
          <p:sp>
            <p:nvSpPr>
              <p:cNvPr id="923" name="Google Shape;923;p40"/>
              <p:cNvSpPr txBox="1"/>
              <p:nvPr/>
            </p:nvSpPr>
            <p:spPr>
              <a:xfrm>
                <a:off x="841990" y="5571986"/>
                <a:ext cx="966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00">
                    <a:solidFill>
                      <a:srgbClr val="85C9B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95%</a:t>
                </a:r>
                <a:endParaRPr sz="1100"/>
              </a:p>
            </p:txBody>
          </p:sp>
          <p:sp>
            <p:nvSpPr>
              <p:cNvPr id="924" name="Google Shape;924;p40"/>
              <p:cNvSpPr txBox="1"/>
              <p:nvPr/>
            </p:nvSpPr>
            <p:spPr>
              <a:xfrm>
                <a:off x="896782" y="5897229"/>
                <a:ext cx="789000" cy="3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Customer</a:t>
                </a:r>
                <a:endParaRPr sz="1100"/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Satisfaction</a:t>
                </a:r>
                <a:endParaRPr sz="1100"/>
              </a:p>
            </p:txBody>
          </p:sp>
        </p:grpSp>
        <p:grpSp>
          <p:nvGrpSpPr>
            <p:cNvPr id="925" name="Google Shape;925;p40"/>
            <p:cNvGrpSpPr/>
            <p:nvPr/>
          </p:nvGrpSpPr>
          <p:grpSpPr>
            <a:xfrm>
              <a:off x="5314533" y="5597386"/>
              <a:ext cx="1109700" cy="717643"/>
              <a:chOff x="3881017" y="5571986"/>
              <a:chExt cx="1109700" cy="717643"/>
            </a:xfrm>
          </p:grpSpPr>
          <p:sp>
            <p:nvSpPr>
              <p:cNvPr id="926" name="Google Shape;926;p40"/>
              <p:cNvSpPr txBox="1"/>
              <p:nvPr/>
            </p:nvSpPr>
            <p:spPr>
              <a:xfrm>
                <a:off x="3881019" y="5571986"/>
                <a:ext cx="966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00">
                    <a:solidFill>
                      <a:srgbClr val="85C9B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$1M</a:t>
                </a:r>
                <a:endParaRPr sz="1100"/>
              </a:p>
            </p:txBody>
          </p:sp>
          <p:sp>
            <p:nvSpPr>
              <p:cNvPr id="927" name="Google Shape;927;p40"/>
              <p:cNvSpPr txBox="1"/>
              <p:nvPr/>
            </p:nvSpPr>
            <p:spPr>
              <a:xfrm>
                <a:off x="3881017" y="5897229"/>
                <a:ext cx="1109700" cy="3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Monthly Recurring</a:t>
                </a:r>
                <a:endParaRPr sz="1100"/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Revenue (MRR)</a:t>
                </a:r>
                <a:endParaRPr sz="1100"/>
              </a:p>
            </p:txBody>
          </p:sp>
        </p:grpSp>
        <p:grpSp>
          <p:nvGrpSpPr>
            <p:cNvPr id="928" name="Google Shape;928;p40"/>
            <p:cNvGrpSpPr/>
            <p:nvPr/>
          </p:nvGrpSpPr>
          <p:grpSpPr>
            <a:xfrm>
              <a:off x="3972135" y="5597386"/>
              <a:ext cx="966900" cy="717643"/>
              <a:chOff x="2943165" y="5571986"/>
              <a:chExt cx="966900" cy="717643"/>
            </a:xfrm>
          </p:grpSpPr>
          <p:sp>
            <p:nvSpPr>
              <p:cNvPr id="929" name="Google Shape;929;p40"/>
              <p:cNvSpPr txBox="1"/>
              <p:nvPr/>
            </p:nvSpPr>
            <p:spPr>
              <a:xfrm>
                <a:off x="2943165" y="5571986"/>
                <a:ext cx="966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00">
                    <a:solidFill>
                      <a:srgbClr val="85C9B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2%</a:t>
                </a:r>
                <a:endParaRPr sz="1100"/>
              </a:p>
            </p:txBody>
          </p:sp>
          <p:sp>
            <p:nvSpPr>
              <p:cNvPr id="930" name="Google Shape;930;p40"/>
              <p:cNvSpPr txBox="1"/>
              <p:nvPr/>
            </p:nvSpPr>
            <p:spPr>
              <a:xfrm>
                <a:off x="3027111" y="5897229"/>
                <a:ext cx="774600" cy="3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Refunds &amp;</a:t>
                </a:r>
                <a:endParaRPr sz="1100"/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Claw backs</a:t>
                </a:r>
                <a:endParaRPr sz="1100"/>
              </a:p>
            </p:txBody>
          </p:sp>
        </p:grpSp>
        <p:grpSp>
          <p:nvGrpSpPr>
            <p:cNvPr id="931" name="Google Shape;931;p40"/>
            <p:cNvGrpSpPr/>
            <p:nvPr/>
          </p:nvGrpSpPr>
          <p:grpSpPr>
            <a:xfrm>
              <a:off x="2565435" y="5597386"/>
              <a:ext cx="1157700" cy="717643"/>
              <a:chOff x="1765295" y="5571986"/>
              <a:chExt cx="1157700" cy="717643"/>
            </a:xfrm>
          </p:grpSpPr>
          <p:sp>
            <p:nvSpPr>
              <p:cNvPr id="932" name="Google Shape;932;p40"/>
              <p:cNvSpPr txBox="1"/>
              <p:nvPr/>
            </p:nvSpPr>
            <p:spPr>
              <a:xfrm>
                <a:off x="1765295" y="5571986"/>
                <a:ext cx="1157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00">
                    <a:solidFill>
                      <a:srgbClr val="85C9B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30%</a:t>
                </a:r>
                <a:endParaRPr sz="1100"/>
              </a:p>
            </p:txBody>
          </p:sp>
          <p:sp>
            <p:nvSpPr>
              <p:cNvPr id="933" name="Google Shape;933;p40"/>
              <p:cNvSpPr txBox="1"/>
              <p:nvPr/>
            </p:nvSpPr>
            <p:spPr>
              <a:xfrm>
                <a:off x="1798717" y="5897229"/>
                <a:ext cx="966900" cy="3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Lead Customer</a:t>
                </a:r>
                <a:endParaRPr sz="1100"/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Conversion</a:t>
                </a:r>
                <a:endParaRPr sz="1100"/>
              </a:p>
            </p:txBody>
          </p:sp>
        </p:grpSp>
      </p:grpSp>
      <p:sp>
        <p:nvSpPr>
          <p:cNvPr id="934" name="Google Shape;934;p40"/>
          <p:cNvSpPr/>
          <p:nvPr/>
        </p:nvSpPr>
        <p:spPr>
          <a:xfrm>
            <a:off x="5667394" y="744881"/>
            <a:ext cx="2937000" cy="4043100"/>
          </a:xfrm>
          <a:prstGeom prst="roundRect">
            <a:avLst>
              <a:gd fmla="val 5558" name="adj"/>
            </a:avLst>
          </a:prstGeom>
          <a:solidFill>
            <a:srgbClr val="FF5D4C"/>
          </a:solidFill>
          <a:ln>
            <a:noFill/>
          </a:ln>
          <a:effectLst>
            <a:outerShdw blurRad="279400" rotWithShape="0" dir="5466904" dist="112866">
              <a:srgbClr val="7F7F7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5" name="Google Shape;935;p40"/>
          <p:cNvSpPr/>
          <p:nvPr/>
        </p:nvSpPr>
        <p:spPr>
          <a:xfrm>
            <a:off x="5667394" y="744881"/>
            <a:ext cx="2936915" cy="834670"/>
          </a:xfrm>
          <a:custGeom>
            <a:rect b="b" l="l" r="r" t="t"/>
            <a:pathLst>
              <a:path extrusionOk="0" h="1284107" w="3915886">
                <a:moveTo>
                  <a:pt x="217644" y="0"/>
                </a:moveTo>
                <a:lnTo>
                  <a:pt x="3698240" y="0"/>
                </a:lnTo>
                <a:cubicBezTo>
                  <a:pt x="3818444" y="0"/>
                  <a:pt x="3915886" y="97443"/>
                  <a:pt x="3915886" y="217645"/>
                </a:cubicBezTo>
                <a:lnTo>
                  <a:pt x="3915886" y="1066176"/>
                </a:lnTo>
                <a:lnTo>
                  <a:pt x="3757774" y="1102669"/>
                </a:lnTo>
                <a:cubicBezTo>
                  <a:pt x="3176412" y="1221632"/>
                  <a:pt x="2574474" y="1284107"/>
                  <a:pt x="1957944" y="1284107"/>
                </a:cubicBezTo>
                <a:cubicBezTo>
                  <a:pt x="1341414" y="1284107"/>
                  <a:pt x="739476" y="1221632"/>
                  <a:pt x="158114" y="1102669"/>
                </a:cubicBezTo>
                <a:lnTo>
                  <a:pt x="0" y="1066176"/>
                </a:lnTo>
                <a:lnTo>
                  <a:pt x="0" y="217645"/>
                </a:lnTo>
                <a:cubicBezTo>
                  <a:pt x="0" y="97443"/>
                  <a:pt x="97444" y="0"/>
                  <a:pt x="217644" y="0"/>
                </a:cubicBezTo>
                <a:close/>
              </a:path>
            </a:pathLst>
          </a:custGeom>
          <a:solidFill>
            <a:srgbClr val="FF5D4C"/>
          </a:solidFill>
          <a:ln>
            <a:noFill/>
          </a:ln>
          <a:effectLst>
            <a:outerShdw blurRad="279400" rotWithShape="0" dir="5466904" dist="112866">
              <a:schemeClr val="dk1">
                <a:alpha val="60780"/>
              </a:scheme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6" name="Google Shape;936;p40"/>
          <p:cNvSpPr txBox="1"/>
          <p:nvPr/>
        </p:nvSpPr>
        <p:spPr>
          <a:xfrm>
            <a:off x="6170596" y="802293"/>
            <a:ext cx="18939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30-60-90 </a:t>
            </a:r>
            <a:br>
              <a:rPr b="1"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DAY PLAN</a:t>
            </a:r>
            <a:endParaRPr sz="1100"/>
          </a:p>
        </p:txBody>
      </p:sp>
      <p:grpSp>
        <p:nvGrpSpPr>
          <p:cNvPr id="937" name="Google Shape;937;p40"/>
          <p:cNvGrpSpPr/>
          <p:nvPr/>
        </p:nvGrpSpPr>
        <p:grpSpPr>
          <a:xfrm>
            <a:off x="6100281" y="2052592"/>
            <a:ext cx="220237" cy="211915"/>
            <a:chOff x="8339077" y="2497903"/>
            <a:chExt cx="341400" cy="328500"/>
          </a:xfrm>
        </p:grpSpPr>
        <p:sp>
          <p:nvSpPr>
            <p:cNvPr id="938" name="Google Shape;938;p40"/>
            <p:cNvSpPr txBox="1"/>
            <p:nvPr/>
          </p:nvSpPr>
          <p:spPr>
            <a:xfrm>
              <a:off x="8339077" y="2521932"/>
              <a:ext cx="341400" cy="268500"/>
            </a:xfrm>
            <a:prstGeom prst="rect">
              <a:avLst/>
            </a:prstGeom>
            <a:solidFill>
              <a:srgbClr val="FF5D4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8340759" y="2497903"/>
              <a:ext cx="328500" cy="328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>
                  <a:alpha val="498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0" name="Google Shape;940;p40"/>
          <p:cNvGrpSpPr/>
          <p:nvPr/>
        </p:nvGrpSpPr>
        <p:grpSpPr>
          <a:xfrm>
            <a:off x="6089461" y="2386300"/>
            <a:ext cx="241913" cy="211915"/>
            <a:chOff x="8322305" y="2497903"/>
            <a:chExt cx="375000" cy="328500"/>
          </a:xfrm>
        </p:grpSpPr>
        <p:sp>
          <p:nvSpPr>
            <p:cNvPr id="941" name="Google Shape;941;p40"/>
            <p:cNvSpPr txBox="1"/>
            <p:nvPr/>
          </p:nvSpPr>
          <p:spPr>
            <a:xfrm>
              <a:off x="8322305" y="2521932"/>
              <a:ext cx="375000" cy="268500"/>
            </a:xfrm>
            <a:prstGeom prst="rect">
              <a:avLst/>
            </a:prstGeom>
            <a:solidFill>
              <a:srgbClr val="FF5D4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8340759" y="2497903"/>
              <a:ext cx="328500" cy="328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>
                  <a:alpha val="498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3" name="Google Shape;943;p40"/>
          <p:cNvGrpSpPr/>
          <p:nvPr/>
        </p:nvGrpSpPr>
        <p:grpSpPr>
          <a:xfrm>
            <a:off x="6088860" y="2720008"/>
            <a:ext cx="243074" cy="211915"/>
            <a:chOff x="8321373" y="2497903"/>
            <a:chExt cx="376800" cy="328500"/>
          </a:xfrm>
        </p:grpSpPr>
        <p:sp>
          <p:nvSpPr>
            <p:cNvPr id="944" name="Google Shape;944;p40"/>
            <p:cNvSpPr txBox="1"/>
            <p:nvPr/>
          </p:nvSpPr>
          <p:spPr>
            <a:xfrm>
              <a:off x="8321373" y="2521932"/>
              <a:ext cx="376800" cy="268500"/>
            </a:xfrm>
            <a:prstGeom prst="rect">
              <a:avLst/>
            </a:prstGeom>
            <a:solidFill>
              <a:srgbClr val="FF5D4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8340759" y="2497903"/>
              <a:ext cx="328500" cy="328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>
                  <a:alpha val="498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6" name="Google Shape;946;p40"/>
          <p:cNvGrpSpPr/>
          <p:nvPr/>
        </p:nvGrpSpPr>
        <p:grpSpPr>
          <a:xfrm>
            <a:off x="6087057" y="3053715"/>
            <a:ext cx="246751" cy="211915"/>
            <a:chOff x="8318578" y="2497903"/>
            <a:chExt cx="382500" cy="328500"/>
          </a:xfrm>
        </p:grpSpPr>
        <p:sp>
          <p:nvSpPr>
            <p:cNvPr id="947" name="Google Shape;947;p40"/>
            <p:cNvSpPr txBox="1"/>
            <p:nvPr/>
          </p:nvSpPr>
          <p:spPr>
            <a:xfrm>
              <a:off x="8318578" y="2521932"/>
              <a:ext cx="382500" cy="268500"/>
            </a:xfrm>
            <a:prstGeom prst="rect">
              <a:avLst/>
            </a:prstGeom>
            <a:solidFill>
              <a:srgbClr val="FF5D4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04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8340759" y="2497903"/>
              <a:ext cx="328500" cy="328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>
                  <a:alpha val="498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9" name="Google Shape;949;p40"/>
          <p:cNvGrpSpPr/>
          <p:nvPr/>
        </p:nvGrpSpPr>
        <p:grpSpPr>
          <a:xfrm>
            <a:off x="6087057" y="3387424"/>
            <a:ext cx="246751" cy="211915"/>
            <a:chOff x="8318578" y="2497903"/>
            <a:chExt cx="382500" cy="328500"/>
          </a:xfrm>
        </p:grpSpPr>
        <p:sp>
          <p:nvSpPr>
            <p:cNvPr id="950" name="Google Shape;950;p40"/>
            <p:cNvSpPr txBox="1"/>
            <p:nvPr/>
          </p:nvSpPr>
          <p:spPr>
            <a:xfrm>
              <a:off x="8318578" y="2521932"/>
              <a:ext cx="382500" cy="268500"/>
            </a:xfrm>
            <a:prstGeom prst="rect">
              <a:avLst/>
            </a:prstGeom>
            <a:solidFill>
              <a:srgbClr val="FF5D4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05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8340759" y="2497903"/>
              <a:ext cx="328500" cy="328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>
                  <a:alpha val="498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2" name="Google Shape;952;p40"/>
          <p:cNvGrpSpPr/>
          <p:nvPr/>
        </p:nvGrpSpPr>
        <p:grpSpPr>
          <a:xfrm>
            <a:off x="6086456" y="3721132"/>
            <a:ext cx="247912" cy="211915"/>
            <a:chOff x="8317645" y="2497903"/>
            <a:chExt cx="384300" cy="328500"/>
          </a:xfrm>
        </p:grpSpPr>
        <p:sp>
          <p:nvSpPr>
            <p:cNvPr id="953" name="Google Shape;953;p40"/>
            <p:cNvSpPr txBox="1"/>
            <p:nvPr/>
          </p:nvSpPr>
          <p:spPr>
            <a:xfrm>
              <a:off x="8317645" y="2521932"/>
              <a:ext cx="384300" cy="268500"/>
            </a:xfrm>
            <a:prstGeom prst="rect">
              <a:avLst/>
            </a:prstGeom>
            <a:solidFill>
              <a:srgbClr val="FF5D4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06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8340759" y="2497903"/>
              <a:ext cx="328500" cy="328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>
                  <a:alpha val="498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5" name="Google Shape;955;p40"/>
          <p:cNvGrpSpPr/>
          <p:nvPr/>
        </p:nvGrpSpPr>
        <p:grpSpPr>
          <a:xfrm>
            <a:off x="6090663" y="4054840"/>
            <a:ext cx="239397" cy="211915"/>
            <a:chOff x="8324168" y="2497903"/>
            <a:chExt cx="371100" cy="328500"/>
          </a:xfrm>
        </p:grpSpPr>
        <p:sp>
          <p:nvSpPr>
            <p:cNvPr id="956" name="Google Shape;956;p40"/>
            <p:cNvSpPr txBox="1"/>
            <p:nvPr/>
          </p:nvSpPr>
          <p:spPr>
            <a:xfrm>
              <a:off x="8324168" y="2521932"/>
              <a:ext cx="371100" cy="268500"/>
            </a:xfrm>
            <a:prstGeom prst="rect">
              <a:avLst/>
            </a:prstGeom>
            <a:solidFill>
              <a:srgbClr val="FF5D4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07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8340759" y="2497903"/>
              <a:ext cx="328500" cy="328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>
                  <a:alpha val="498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8" name="Google Shape;958;p40"/>
          <p:cNvGrpSpPr/>
          <p:nvPr/>
        </p:nvGrpSpPr>
        <p:grpSpPr>
          <a:xfrm>
            <a:off x="6087057" y="4388550"/>
            <a:ext cx="246751" cy="211915"/>
            <a:chOff x="8318578" y="2497903"/>
            <a:chExt cx="382500" cy="328500"/>
          </a:xfrm>
        </p:grpSpPr>
        <p:sp>
          <p:nvSpPr>
            <p:cNvPr id="959" name="Google Shape;959;p40"/>
            <p:cNvSpPr txBox="1"/>
            <p:nvPr/>
          </p:nvSpPr>
          <p:spPr>
            <a:xfrm>
              <a:off x="8318578" y="2521932"/>
              <a:ext cx="382500" cy="268500"/>
            </a:xfrm>
            <a:prstGeom prst="rect">
              <a:avLst/>
            </a:prstGeom>
            <a:solidFill>
              <a:srgbClr val="FF5D4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8340759" y="2497903"/>
              <a:ext cx="328500" cy="328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>
                  <a:alpha val="498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61" name="Google Shape;961;p40"/>
          <p:cNvSpPr txBox="1"/>
          <p:nvPr/>
        </p:nvSpPr>
        <p:spPr>
          <a:xfrm>
            <a:off x="6428097" y="2066222"/>
            <a:ext cx="1047300" cy="173100"/>
          </a:xfrm>
          <a:prstGeom prst="rect">
            <a:avLst/>
          </a:prstGeom>
          <a:solidFill>
            <a:srgbClr val="FF5D4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MANAGER</a:t>
            </a:r>
            <a:endParaRPr sz="1100"/>
          </a:p>
        </p:txBody>
      </p:sp>
      <p:sp>
        <p:nvSpPr>
          <p:cNvPr id="962" name="Google Shape;962;p40"/>
          <p:cNvSpPr txBox="1"/>
          <p:nvPr/>
        </p:nvSpPr>
        <p:spPr>
          <a:xfrm>
            <a:off x="6428097" y="2399930"/>
            <a:ext cx="547200" cy="173100"/>
          </a:xfrm>
          <a:prstGeom prst="rect">
            <a:avLst/>
          </a:prstGeom>
          <a:solidFill>
            <a:srgbClr val="FF5D4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VENDORS</a:t>
            </a:r>
            <a:endParaRPr sz="1100"/>
          </a:p>
        </p:txBody>
      </p:sp>
      <p:sp>
        <p:nvSpPr>
          <p:cNvPr id="963" name="Google Shape;963;p40"/>
          <p:cNvSpPr txBox="1"/>
          <p:nvPr/>
        </p:nvSpPr>
        <p:spPr>
          <a:xfrm>
            <a:off x="6428097" y="2733638"/>
            <a:ext cx="868200" cy="173100"/>
          </a:xfrm>
          <a:prstGeom prst="rect">
            <a:avLst/>
          </a:prstGeom>
          <a:solidFill>
            <a:srgbClr val="FF5D4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MARKETING LEAD</a:t>
            </a:r>
            <a:endParaRPr sz="1100"/>
          </a:p>
        </p:txBody>
      </p:sp>
      <p:sp>
        <p:nvSpPr>
          <p:cNvPr id="964" name="Google Shape;964;p40"/>
          <p:cNvSpPr txBox="1"/>
          <p:nvPr/>
        </p:nvSpPr>
        <p:spPr>
          <a:xfrm>
            <a:off x="6428097" y="3067346"/>
            <a:ext cx="927300" cy="173100"/>
          </a:xfrm>
          <a:prstGeom prst="rect">
            <a:avLst/>
          </a:prstGeom>
          <a:solidFill>
            <a:srgbClr val="FF5D4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OPERATIONS HEAD</a:t>
            </a:r>
            <a:endParaRPr sz="1100"/>
          </a:p>
        </p:txBody>
      </p:sp>
      <p:sp>
        <p:nvSpPr>
          <p:cNvPr id="965" name="Google Shape;965;p40"/>
          <p:cNvSpPr txBox="1"/>
          <p:nvPr/>
        </p:nvSpPr>
        <p:spPr>
          <a:xfrm>
            <a:off x="6428097" y="3401054"/>
            <a:ext cx="825000" cy="173100"/>
          </a:xfrm>
          <a:prstGeom prst="rect">
            <a:avLst/>
          </a:prstGeom>
          <a:solidFill>
            <a:srgbClr val="FF5D4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LEGAL COUNSEL</a:t>
            </a:r>
            <a:endParaRPr sz="1100"/>
          </a:p>
        </p:txBody>
      </p:sp>
      <p:sp>
        <p:nvSpPr>
          <p:cNvPr id="966" name="Google Shape;966;p40"/>
          <p:cNvSpPr txBox="1"/>
          <p:nvPr/>
        </p:nvSpPr>
        <p:spPr>
          <a:xfrm>
            <a:off x="6428097" y="3734762"/>
            <a:ext cx="1084800" cy="173100"/>
          </a:xfrm>
          <a:prstGeom prst="rect">
            <a:avLst/>
          </a:prstGeom>
          <a:solidFill>
            <a:srgbClr val="FF5D4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SENIOR MANAGEMENT</a:t>
            </a:r>
            <a:endParaRPr sz="1100"/>
          </a:p>
        </p:txBody>
      </p:sp>
      <p:sp>
        <p:nvSpPr>
          <p:cNvPr id="967" name="Google Shape;967;p40"/>
          <p:cNvSpPr txBox="1"/>
          <p:nvPr/>
        </p:nvSpPr>
        <p:spPr>
          <a:xfrm>
            <a:off x="6428097" y="4068470"/>
            <a:ext cx="1018500" cy="173100"/>
          </a:xfrm>
          <a:prstGeom prst="rect">
            <a:avLst/>
          </a:prstGeom>
          <a:solidFill>
            <a:srgbClr val="FF5D4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ACCOUNT MANAGER</a:t>
            </a:r>
            <a:endParaRPr sz="1100"/>
          </a:p>
        </p:txBody>
      </p:sp>
      <p:sp>
        <p:nvSpPr>
          <p:cNvPr id="968" name="Google Shape;968;p40"/>
          <p:cNvSpPr txBox="1"/>
          <p:nvPr/>
        </p:nvSpPr>
        <p:spPr>
          <a:xfrm>
            <a:off x="6428102" y="4402175"/>
            <a:ext cx="1120500" cy="173100"/>
          </a:xfrm>
          <a:prstGeom prst="rect">
            <a:avLst/>
          </a:prstGeom>
          <a:solidFill>
            <a:srgbClr val="FF5D4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CUSTOMERS</a:t>
            </a:r>
            <a:endParaRPr sz="1100"/>
          </a:p>
        </p:txBody>
      </p:sp>
      <p:sp>
        <p:nvSpPr>
          <p:cNvPr id="969" name="Google Shape;969;p40"/>
          <p:cNvSpPr txBox="1"/>
          <p:nvPr/>
        </p:nvSpPr>
        <p:spPr>
          <a:xfrm>
            <a:off x="6093052" y="1738950"/>
            <a:ext cx="22509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Stakeholders to build a relationship with</a:t>
            </a:r>
            <a:endParaRPr sz="1100"/>
          </a:p>
        </p:txBody>
      </p:sp>
      <p:sp>
        <p:nvSpPr>
          <p:cNvPr id="970" name="Google Shape;970;p40"/>
          <p:cNvSpPr txBox="1"/>
          <p:nvPr/>
        </p:nvSpPr>
        <p:spPr>
          <a:xfrm>
            <a:off x="6100066" y="2079244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1" name="Google Shape;971;p40"/>
          <p:cNvSpPr txBox="1"/>
          <p:nvPr/>
        </p:nvSpPr>
        <p:spPr>
          <a:xfrm>
            <a:off x="6100066" y="2405681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2" name="Google Shape;972;p40"/>
          <p:cNvSpPr txBox="1"/>
          <p:nvPr/>
        </p:nvSpPr>
        <p:spPr>
          <a:xfrm>
            <a:off x="6100066" y="2733300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3" name="Google Shape;973;p40"/>
          <p:cNvSpPr txBox="1"/>
          <p:nvPr/>
        </p:nvSpPr>
        <p:spPr>
          <a:xfrm>
            <a:off x="6100066" y="3059738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4" name="Google Shape;974;p40"/>
          <p:cNvSpPr txBox="1"/>
          <p:nvPr/>
        </p:nvSpPr>
        <p:spPr>
          <a:xfrm>
            <a:off x="6100066" y="3410438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5" name="Google Shape;975;p40"/>
          <p:cNvSpPr txBox="1"/>
          <p:nvPr/>
        </p:nvSpPr>
        <p:spPr>
          <a:xfrm>
            <a:off x="6100066" y="3736875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6" name="Google Shape;976;p40"/>
          <p:cNvSpPr txBox="1"/>
          <p:nvPr/>
        </p:nvSpPr>
        <p:spPr>
          <a:xfrm>
            <a:off x="6100066" y="4087575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7" name="Google Shape;977;p40"/>
          <p:cNvSpPr txBox="1"/>
          <p:nvPr/>
        </p:nvSpPr>
        <p:spPr>
          <a:xfrm>
            <a:off x="6100066" y="4414013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1"/>
          <p:cNvSpPr/>
          <p:nvPr/>
        </p:nvSpPr>
        <p:spPr>
          <a:xfrm>
            <a:off x="671530" y="195539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Complete 5 Customer Interviews</a:t>
            </a:r>
            <a:endParaRPr sz="1100"/>
          </a:p>
        </p:txBody>
      </p:sp>
      <p:sp>
        <p:nvSpPr>
          <p:cNvPr id="983" name="Google Shape;983;p41"/>
          <p:cNvSpPr/>
          <p:nvPr/>
        </p:nvSpPr>
        <p:spPr>
          <a:xfrm>
            <a:off x="728780" y="2021881"/>
            <a:ext cx="161400" cy="1614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4" name="Google Shape;984;p41"/>
          <p:cNvSpPr/>
          <p:nvPr/>
        </p:nvSpPr>
        <p:spPr>
          <a:xfrm>
            <a:off x="671530" y="2316840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Complete stakeholder meetings</a:t>
            </a:r>
            <a:endParaRPr sz="1100"/>
          </a:p>
        </p:txBody>
      </p:sp>
      <p:sp>
        <p:nvSpPr>
          <p:cNvPr id="985" name="Google Shape;985;p41"/>
          <p:cNvSpPr/>
          <p:nvPr/>
        </p:nvSpPr>
        <p:spPr>
          <a:xfrm>
            <a:off x="728780" y="2383326"/>
            <a:ext cx="161400" cy="1614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6" name="Google Shape;986;p41"/>
          <p:cNvSpPr/>
          <p:nvPr/>
        </p:nvSpPr>
        <p:spPr>
          <a:xfrm>
            <a:off x="671530" y="267828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Give a presentation on the market</a:t>
            </a:r>
            <a:endParaRPr sz="1100"/>
          </a:p>
        </p:txBody>
      </p:sp>
      <p:sp>
        <p:nvSpPr>
          <p:cNvPr id="987" name="Google Shape;987;p41"/>
          <p:cNvSpPr/>
          <p:nvPr/>
        </p:nvSpPr>
        <p:spPr>
          <a:xfrm>
            <a:off x="728780" y="2744771"/>
            <a:ext cx="161400" cy="1614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8" name="Google Shape;988;p41"/>
          <p:cNvSpPr/>
          <p:nvPr/>
        </p:nvSpPr>
        <p:spPr>
          <a:xfrm>
            <a:off x="671530" y="3039728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Pass product training exam</a:t>
            </a:r>
            <a:endParaRPr sz="1100"/>
          </a:p>
        </p:txBody>
      </p:sp>
      <p:sp>
        <p:nvSpPr>
          <p:cNvPr id="989" name="Google Shape;989;p41"/>
          <p:cNvSpPr/>
          <p:nvPr/>
        </p:nvSpPr>
        <p:spPr>
          <a:xfrm>
            <a:off x="728780" y="3106215"/>
            <a:ext cx="161400" cy="1614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0" name="Google Shape;990;p41"/>
          <p:cNvSpPr/>
          <p:nvPr/>
        </p:nvSpPr>
        <p:spPr>
          <a:xfrm>
            <a:off x="671530" y="3401173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Deliver an effective product demo</a:t>
            </a:r>
            <a:endParaRPr sz="1100"/>
          </a:p>
        </p:txBody>
      </p:sp>
      <p:sp>
        <p:nvSpPr>
          <p:cNvPr id="991" name="Google Shape;991;p41"/>
          <p:cNvSpPr/>
          <p:nvPr/>
        </p:nvSpPr>
        <p:spPr>
          <a:xfrm>
            <a:off x="728780" y="3467660"/>
            <a:ext cx="161400" cy="1614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41"/>
          <p:cNvSpPr/>
          <p:nvPr/>
        </p:nvSpPr>
        <p:spPr>
          <a:xfrm>
            <a:off x="671530" y="3762617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Submit customer interview findings</a:t>
            </a:r>
            <a:endParaRPr sz="1100"/>
          </a:p>
        </p:txBody>
      </p:sp>
      <p:sp>
        <p:nvSpPr>
          <p:cNvPr id="993" name="Google Shape;993;p41"/>
          <p:cNvSpPr/>
          <p:nvPr/>
        </p:nvSpPr>
        <p:spPr>
          <a:xfrm>
            <a:off x="728780" y="3829103"/>
            <a:ext cx="161400" cy="1614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4" name="Google Shape;994;p41"/>
          <p:cNvSpPr/>
          <p:nvPr/>
        </p:nvSpPr>
        <p:spPr>
          <a:xfrm>
            <a:off x="671530" y="4124059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Complete all company trainings</a:t>
            </a:r>
            <a:endParaRPr sz="1100"/>
          </a:p>
        </p:txBody>
      </p:sp>
      <p:sp>
        <p:nvSpPr>
          <p:cNvPr id="995" name="Google Shape;995;p41"/>
          <p:cNvSpPr/>
          <p:nvPr/>
        </p:nvSpPr>
        <p:spPr>
          <a:xfrm>
            <a:off x="728780" y="4190546"/>
            <a:ext cx="161400" cy="1614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41"/>
          <p:cNvSpPr/>
          <p:nvPr/>
        </p:nvSpPr>
        <p:spPr>
          <a:xfrm>
            <a:off x="3399840" y="195539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Document 3 key processes</a:t>
            </a:r>
            <a:endParaRPr sz="1100"/>
          </a:p>
        </p:txBody>
      </p:sp>
      <p:sp>
        <p:nvSpPr>
          <p:cNvPr id="997" name="Google Shape;997;p41"/>
          <p:cNvSpPr/>
          <p:nvPr/>
        </p:nvSpPr>
        <p:spPr>
          <a:xfrm>
            <a:off x="3399840" y="2316840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Deliver existing program analysis</a:t>
            </a:r>
            <a:endParaRPr sz="1100"/>
          </a:p>
        </p:txBody>
      </p:sp>
      <p:sp>
        <p:nvSpPr>
          <p:cNvPr id="998" name="Google Shape;998;p41"/>
          <p:cNvSpPr/>
          <p:nvPr/>
        </p:nvSpPr>
        <p:spPr>
          <a:xfrm>
            <a:off x="3399840" y="267828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Interview all team members</a:t>
            </a:r>
            <a:endParaRPr sz="1100"/>
          </a:p>
        </p:txBody>
      </p:sp>
      <p:sp>
        <p:nvSpPr>
          <p:cNvPr id="999" name="Google Shape;999;p41"/>
          <p:cNvSpPr/>
          <p:nvPr/>
        </p:nvSpPr>
        <p:spPr>
          <a:xfrm>
            <a:off x="3399840" y="3039728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Deliver 360 degree situation audit</a:t>
            </a:r>
            <a:endParaRPr sz="1100"/>
          </a:p>
        </p:txBody>
      </p:sp>
      <p:sp>
        <p:nvSpPr>
          <p:cNvPr id="1000" name="Google Shape;1000;p41"/>
          <p:cNvSpPr/>
          <p:nvPr/>
        </p:nvSpPr>
        <p:spPr>
          <a:xfrm>
            <a:off x="3399840" y="3401173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Publish and share analysis</a:t>
            </a:r>
            <a:endParaRPr sz="1100"/>
          </a:p>
        </p:txBody>
      </p:sp>
      <p:sp>
        <p:nvSpPr>
          <p:cNvPr id="1001" name="Google Shape;1001;p41"/>
          <p:cNvSpPr/>
          <p:nvPr/>
        </p:nvSpPr>
        <p:spPr>
          <a:xfrm>
            <a:off x="3399840" y="3762617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Benchmark with 3</a:t>
            </a:r>
            <a:r>
              <a:rPr baseline="30000"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rd</a:t>
            </a: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party data</a:t>
            </a:r>
            <a:endParaRPr sz="1100"/>
          </a:p>
        </p:txBody>
      </p:sp>
      <p:sp>
        <p:nvSpPr>
          <p:cNvPr id="1002" name="Google Shape;1002;p41"/>
          <p:cNvSpPr/>
          <p:nvPr/>
        </p:nvSpPr>
        <p:spPr>
          <a:xfrm>
            <a:off x="3399840" y="4124059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Document stack ranked priorities</a:t>
            </a:r>
            <a:endParaRPr sz="1100"/>
          </a:p>
        </p:txBody>
      </p:sp>
      <p:sp>
        <p:nvSpPr>
          <p:cNvPr id="1003" name="Google Shape;1003;p41"/>
          <p:cNvSpPr/>
          <p:nvPr/>
        </p:nvSpPr>
        <p:spPr>
          <a:xfrm>
            <a:off x="3457090" y="2021881"/>
            <a:ext cx="161400" cy="161400"/>
          </a:xfrm>
          <a:prstGeom prst="ellipse">
            <a:avLst/>
          </a:prstGeom>
          <a:solidFill>
            <a:srgbClr val="1C3D52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4" name="Google Shape;1004;p41"/>
          <p:cNvSpPr/>
          <p:nvPr/>
        </p:nvSpPr>
        <p:spPr>
          <a:xfrm>
            <a:off x="3457090" y="2383326"/>
            <a:ext cx="161400" cy="161400"/>
          </a:xfrm>
          <a:prstGeom prst="ellipse">
            <a:avLst/>
          </a:prstGeom>
          <a:solidFill>
            <a:srgbClr val="1C3D52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5" name="Google Shape;1005;p41"/>
          <p:cNvSpPr/>
          <p:nvPr/>
        </p:nvSpPr>
        <p:spPr>
          <a:xfrm>
            <a:off x="3457090" y="2744771"/>
            <a:ext cx="161400" cy="161400"/>
          </a:xfrm>
          <a:prstGeom prst="ellipse">
            <a:avLst/>
          </a:prstGeom>
          <a:solidFill>
            <a:srgbClr val="1C3D52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6" name="Google Shape;1006;p41"/>
          <p:cNvSpPr/>
          <p:nvPr/>
        </p:nvSpPr>
        <p:spPr>
          <a:xfrm>
            <a:off x="3457090" y="3106214"/>
            <a:ext cx="161400" cy="161400"/>
          </a:xfrm>
          <a:prstGeom prst="ellipse">
            <a:avLst/>
          </a:prstGeom>
          <a:solidFill>
            <a:srgbClr val="1C3D52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7" name="Google Shape;1007;p41"/>
          <p:cNvSpPr/>
          <p:nvPr/>
        </p:nvSpPr>
        <p:spPr>
          <a:xfrm>
            <a:off x="3457090" y="3467659"/>
            <a:ext cx="161400" cy="161400"/>
          </a:xfrm>
          <a:prstGeom prst="ellipse">
            <a:avLst/>
          </a:prstGeom>
          <a:solidFill>
            <a:srgbClr val="1C3D52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8" name="Google Shape;1008;p41"/>
          <p:cNvSpPr/>
          <p:nvPr/>
        </p:nvSpPr>
        <p:spPr>
          <a:xfrm>
            <a:off x="3457090" y="3829103"/>
            <a:ext cx="161400" cy="161400"/>
          </a:xfrm>
          <a:prstGeom prst="ellipse">
            <a:avLst/>
          </a:prstGeom>
          <a:solidFill>
            <a:srgbClr val="1C3D52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9" name="Google Shape;1009;p41"/>
          <p:cNvSpPr/>
          <p:nvPr/>
        </p:nvSpPr>
        <p:spPr>
          <a:xfrm>
            <a:off x="3457090" y="4190545"/>
            <a:ext cx="161400" cy="161400"/>
          </a:xfrm>
          <a:prstGeom prst="ellipse">
            <a:avLst/>
          </a:prstGeom>
          <a:solidFill>
            <a:srgbClr val="1C3D52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0" name="Google Shape;1010;p41"/>
          <p:cNvSpPr/>
          <p:nvPr/>
        </p:nvSpPr>
        <p:spPr>
          <a:xfrm>
            <a:off x="6128150" y="195539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Align on first change project</a:t>
            </a:r>
            <a:endParaRPr sz="1100"/>
          </a:p>
        </p:txBody>
      </p:sp>
      <p:sp>
        <p:nvSpPr>
          <p:cNvPr id="1011" name="Google Shape;1011;p41"/>
          <p:cNvSpPr/>
          <p:nvPr/>
        </p:nvSpPr>
        <p:spPr>
          <a:xfrm>
            <a:off x="6128150" y="2316840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Communicate objectives to team</a:t>
            </a:r>
            <a:endParaRPr sz="1100"/>
          </a:p>
        </p:txBody>
      </p:sp>
      <p:sp>
        <p:nvSpPr>
          <p:cNvPr id="1012" name="Google Shape;1012;p41"/>
          <p:cNvSpPr/>
          <p:nvPr/>
        </p:nvSpPr>
        <p:spPr>
          <a:xfrm>
            <a:off x="6128150" y="267828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Publish change project plan</a:t>
            </a:r>
            <a:endParaRPr sz="1100"/>
          </a:p>
        </p:txBody>
      </p:sp>
      <p:sp>
        <p:nvSpPr>
          <p:cNvPr id="1013" name="Google Shape;1013;p41"/>
          <p:cNvSpPr/>
          <p:nvPr/>
        </p:nvSpPr>
        <p:spPr>
          <a:xfrm>
            <a:off x="6128150" y="3039728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Establish stakeholder cadence</a:t>
            </a:r>
            <a:endParaRPr sz="1100"/>
          </a:p>
        </p:txBody>
      </p:sp>
      <p:sp>
        <p:nvSpPr>
          <p:cNvPr id="1014" name="Google Shape;1014;p41"/>
          <p:cNvSpPr/>
          <p:nvPr/>
        </p:nvSpPr>
        <p:spPr>
          <a:xfrm>
            <a:off x="6128150" y="3401173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Develop KPI dashboard to measure</a:t>
            </a:r>
            <a:endParaRPr sz="1100"/>
          </a:p>
        </p:txBody>
      </p:sp>
      <p:sp>
        <p:nvSpPr>
          <p:cNvPr id="1015" name="Google Shape;1015;p41"/>
          <p:cNvSpPr/>
          <p:nvPr/>
        </p:nvSpPr>
        <p:spPr>
          <a:xfrm>
            <a:off x="6128150" y="3762617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Launch change program</a:t>
            </a:r>
            <a:endParaRPr sz="1100"/>
          </a:p>
        </p:txBody>
      </p:sp>
      <p:sp>
        <p:nvSpPr>
          <p:cNvPr id="1016" name="Google Shape;1016;p41"/>
          <p:cNvSpPr/>
          <p:nvPr/>
        </p:nvSpPr>
        <p:spPr>
          <a:xfrm>
            <a:off x="6128150" y="4124059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Review performance and adjust</a:t>
            </a:r>
            <a:endParaRPr sz="1100"/>
          </a:p>
        </p:txBody>
      </p:sp>
      <p:sp>
        <p:nvSpPr>
          <p:cNvPr id="1017" name="Google Shape;1017;p41"/>
          <p:cNvSpPr/>
          <p:nvPr/>
        </p:nvSpPr>
        <p:spPr>
          <a:xfrm>
            <a:off x="6185401" y="2021881"/>
            <a:ext cx="161400" cy="1614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8" name="Google Shape;1018;p41"/>
          <p:cNvSpPr/>
          <p:nvPr/>
        </p:nvSpPr>
        <p:spPr>
          <a:xfrm>
            <a:off x="6185401" y="2383326"/>
            <a:ext cx="161400" cy="1614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9" name="Google Shape;1019;p41"/>
          <p:cNvSpPr/>
          <p:nvPr/>
        </p:nvSpPr>
        <p:spPr>
          <a:xfrm>
            <a:off x="6185401" y="2744771"/>
            <a:ext cx="161400" cy="1614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0" name="Google Shape;1020;p41"/>
          <p:cNvSpPr/>
          <p:nvPr/>
        </p:nvSpPr>
        <p:spPr>
          <a:xfrm>
            <a:off x="6185401" y="3106214"/>
            <a:ext cx="161400" cy="1614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1" name="Google Shape;1021;p41"/>
          <p:cNvSpPr/>
          <p:nvPr/>
        </p:nvSpPr>
        <p:spPr>
          <a:xfrm>
            <a:off x="6185401" y="3467659"/>
            <a:ext cx="161400" cy="1614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2" name="Google Shape;1022;p41"/>
          <p:cNvSpPr/>
          <p:nvPr/>
        </p:nvSpPr>
        <p:spPr>
          <a:xfrm>
            <a:off x="6185401" y="3829103"/>
            <a:ext cx="161400" cy="1614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3" name="Google Shape;1023;p41"/>
          <p:cNvSpPr/>
          <p:nvPr/>
        </p:nvSpPr>
        <p:spPr>
          <a:xfrm>
            <a:off x="6185401" y="4190545"/>
            <a:ext cx="161400" cy="1614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4" name="Google Shape;1024;p41"/>
          <p:cNvSpPr txBox="1"/>
          <p:nvPr/>
        </p:nvSpPr>
        <p:spPr>
          <a:xfrm>
            <a:off x="1235229" y="1387343"/>
            <a:ext cx="12171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5D4C"/>
                </a:solidFill>
                <a:latin typeface="Poppins"/>
                <a:ea typeface="Poppins"/>
                <a:cs typeface="Poppins"/>
                <a:sym typeface="Poppins"/>
              </a:rPr>
              <a:t>30 DAYS PLAN</a:t>
            </a:r>
            <a:endParaRPr sz="1100"/>
          </a:p>
        </p:txBody>
      </p:sp>
      <p:sp>
        <p:nvSpPr>
          <p:cNvPr id="1025" name="Google Shape;1025;p41"/>
          <p:cNvSpPr txBox="1"/>
          <p:nvPr/>
        </p:nvSpPr>
        <p:spPr>
          <a:xfrm>
            <a:off x="3960534" y="1378951"/>
            <a:ext cx="12228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60 DAYS PLAN</a:t>
            </a:r>
            <a:endParaRPr sz="1100"/>
          </a:p>
        </p:txBody>
      </p:sp>
      <p:sp>
        <p:nvSpPr>
          <p:cNvPr id="1026" name="Google Shape;1026;p41"/>
          <p:cNvSpPr txBox="1"/>
          <p:nvPr/>
        </p:nvSpPr>
        <p:spPr>
          <a:xfrm>
            <a:off x="6690647" y="1378951"/>
            <a:ext cx="12192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5C9BD"/>
                </a:solidFill>
                <a:latin typeface="Poppins"/>
                <a:ea typeface="Poppins"/>
                <a:cs typeface="Poppins"/>
                <a:sym typeface="Poppins"/>
              </a:rPr>
              <a:t>90 DAYS PLAN</a:t>
            </a:r>
            <a:endParaRPr sz="1100"/>
          </a:p>
        </p:txBody>
      </p:sp>
      <p:sp>
        <p:nvSpPr>
          <p:cNvPr id="1027" name="Google Shape;1027;p41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  <p:pic>
        <p:nvPicPr>
          <p:cNvPr descr="Checkmark" id="1028" name="Google Shape;102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82" y="2021881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29" name="Google Shape;102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82" y="2383325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0" name="Google Shape;103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82" y="2744288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1" name="Google Shape;103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82" y="3105732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2" name="Google Shape;10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82" y="3467659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3" name="Google Shape;103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82" y="3828621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4" name="Google Shape;103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82" y="4190065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5" name="Google Shape;103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090" y="2021881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6" name="Google Shape;10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090" y="2383325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7" name="Google Shape;103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090" y="2744288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8" name="Google Shape;103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090" y="3105732"/>
            <a:ext cx="161369" cy="16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42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  <p:sp>
        <p:nvSpPr>
          <p:cNvPr id="1044" name="Google Shape;1044;p42"/>
          <p:cNvSpPr/>
          <p:nvPr/>
        </p:nvSpPr>
        <p:spPr>
          <a:xfrm>
            <a:off x="421483" y="1155825"/>
            <a:ext cx="8301036" cy="3667194"/>
          </a:xfrm>
          <a:custGeom>
            <a:rect b="b" l="l" r="r" t="t"/>
            <a:pathLst>
              <a:path extrusionOk="0" h="4889592" w="11068048">
                <a:moveTo>
                  <a:pt x="9492941" y="198848"/>
                </a:moveTo>
                <a:cubicBezTo>
                  <a:pt x="9427885" y="198848"/>
                  <a:pt x="9375146" y="251586"/>
                  <a:pt x="9375146" y="316642"/>
                </a:cubicBezTo>
                <a:cubicBezTo>
                  <a:pt x="9375146" y="381698"/>
                  <a:pt x="9427885" y="434436"/>
                  <a:pt x="9492941" y="434436"/>
                </a:cubicBezTo>
                <a:cubicBezTo>
                  <a:pt x="9557997" y="434436"/>
                  <a:pt x="9610736" y="381698"/>
                  <a:pt x="9610736" y="316642"/>
                </a:cubicBezTo>
                <a:cubicBezTo>
                  <a:pt x="9610736" y="251586"/>
                  <a:pt x="9557997" y="198848"/>
                  <a:pt x="9492941" y="198848"/>
                </a:cubicBezTo>
                <a:close/>
                <a:moveTo>
                  <a:pt x="6853663" y="198848"/>
                </a:moveTo>
                <a:cubicBezTo>
                  <a:pt x="6788607" y="198848"/>
                  <a:pt x="6735868" y="251586"/>
                  <a:pt x="6735868" y="316642"/>
                </a:cubicBezTo>
                <a:cubicBezTo>
                  <a:pt x="6735868" y="381698"/>
                  <a:pt x="6788607" y="434436"/>
                  <a:pt x="6853663" y="434436"/>
                </a:cubicBezTo>
                <a:cubicBezTo>
                  <a:pt x="6918719" y="434436"/>
                  <a:pt x="6971458" y="381698"/>
                  <a:pt x="6971458" y="316642"/>
                </a:cubicBezTo>
                <a:cubicBezTo>
                  <a:pt x="6971458" y="251586"/>
                  <a:pt x="6918719" y="198848"/>
                  <a:pt x="6853663" y="198848"/>
                </a:cubicBezTo>
                <a:close/>
                <a:moveTo>
                  <a:pt x="4214385" y="198848"/>
                </a:moveTo>
                <a:cubicBezTo>
                  <a:pt x="4149329" y="198848"/>
                  <a:pt x="4096590" y="251586"/>
                  <a:pt x="4096590" y="316642"/>
                </a:cubicBezTo>
                <a:cubicBezTo>
                  <a:pt x="4096590" y="381698"/>
                  <a:pt x="4149329" y="434436"/>
                  <a:pt x="4214385" y="434436"/>
                </a:cubicBezTo>
                <a:cubicBezTo>
                  <a:pt x="4279441" y="434436"/>
                  <a:pt x="4332180" y="381698"/>
                  <a:pt x="4332180" y="316642"/>
                </a:cubicBezTo>
                <a:cubicBezTo>
                  <a:pt x="4332180" y="251586"/>
                  <a:pt x="4279441" y="198848"/>
                  <a:pt x="4214385" y="198848"/>
                </a:cubicBezTo>
                <a:close/>
                <a:moveTo>
                  <a:pt x="1575108" y="198848"/>
                </a:moveTo>
                <a:cubicBezTo>
                  <a:pt x="1510051" y="198848"/>
                  <a:pt x="1457312" y="251586"/>
                  <a:pt x="1457312" y="316642"/>
                </a:cubicBezTo>
                <a:cubicBezTo>
                  <a:pt x="1457312" y="381698"/>
                  <a:pt x="1510051" y="434436"/>
                  <a:pt x="1575108" y="434436"/>
                </a:cubicBezTo>
                <a:cubicBezTo>
                  <a:pt x="1640163" y="434436"/>
                  <a:pt x="1692902" y="381698"/>
                  <a:pt x="1692902" y="316642"/>
                </a:cubicBezTo>
                <a:cubicBezTo>
                  <a:pt x="1692902" y="251586"/>
                  <a:pt x="1640163" y="198848"/>
                  <a:pt x="1575108" y="198848"/>
                </a:cubicBezTo>
                <a:close/>
                <a:moveTo>
                  <a:pt x="299585" y="0"/>
                </a:moveTo>
                <a:lnTo>
                  <a:pt x="10768463" y="0"/>
                </a:lnTo>
                <a:cubicBezTo>
                  <a:pt x="10933919" y="0"/>
                  <a:pt x="11068048" y="134129"/>
                  <a:pt x="11068048" y="299585"/>
                </a:cubicBezTo>
                <a:lnTo>
                  <a:pt x="11068048" y="4590007"/>
                </a:lnTo>
                <a:cubicBezTo>
                  <a:pt x="11068048" y="4755463"/>
                  <a:pt x="10933919" y="4889592"/>
                  <a:pt x="10768463" y="4889592"/>
                </a:cubicBezTo>
                <a:lnTo>
                  <a:pt x="299585" y="4889592"/>
                </a:lnTo>
                <a:cubicBezTo>
                  <a:pt x="134129" y="4889592"/>
                  <a:pt x="0" y="4755463"/>
                  <a:pt x="0" y="4590007"/>
                </a:cubicBezTo>
                <a:lnTo>
                  <a:pt x="0" y="299585"/>
                </a:lnTo>
                <a:cubicBezTo>
                  <a:pt x="0" y="134129"/>
                  <a:pt x="134129" y="0"/>
                  <a:pt x="29958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5" name="Google Shape;1045;p42"/>
          <p:cNvSpPr/>
          <p:nvPr/>
        </p:nvSpPr>
        <p:spPr>
          <a:xfrm>
            <a:off x="2322394" y="1644502"/>
            <a:ext cx="2018400" cy="2634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FIRST 30 DAYS</a:t>
            </a:r>
            <a:endParaRPr sz="1100"/>
          </a:p>
        </p:txBody>
      </p:sp>
      <p:sp>
        <p:nvSpPr>
          <p:cNvPr id="1046" name="Google Shape;1046;p42"/>
          <p:cNvSpPr/>
          <p:nvPr/>
        </p:nvSpPr>
        <p:spPr>
          <a:xfrm>
            <a:off x="6450579" y="1644502"/>
            <a:ext cx="2018400" cy="263400"/>
          </a:xfrm>
          <a:prstGeom prst="roundRect">
            <a:avLst>
              <a:gd fmla="val 50000" name="adj"/>
            </a:avLst>
          </a:prstGeom>
          <a:solidFill>
            <a:srgbClr val="85C9BD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FIRST 90 DAYS</a:t>
            </a:r>
            <a:endParaRPr sz="1100"/>
          </a:p>
        </p:txBody>
      </p:sp>
      <p:sp>
        <p:nvSpPr>
          <p:cNvPr id="1047" name="Google Shape;1047;p42"/>
          <p:cNvSpPr/>
          <p:nvPr/>
        </p:nvSpPr>
        <p:spPr>
          <a:xfrm>
            <a:off x="4386488" y="1644502"/>
            <a:ext cx="2018400" cy="263400"/>
          </a:xfrm>
          <a:prstGeom prst="roundRect">
            <a:avLst>
              <a:gd fmla="val 50000" name="adj"/>
            </a:avLst>
          </a:prstGeom>
          <a:solidFill>
            <a:srgbClr val="1C3D52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FIRST 60 DAYS</a:t>
            </a:r>
            <a:endParaRPr sz="1100"/>
          </a:p>
        </p:txBody>
      </p:sp>
      <p:grpSp>
        <p:nvGrpSpPr>
          <p:cNvPr id="1048" name="Google Shape;1048;p42"/>
          <p:cNvGrpSpPr/>
          <p:nvPr/>
        </p:nvGrpSpPr>
        <p:grpSpPr>
          <a:xfrm>
            <a:off x="675009" y="2040596"/>
            <a:ext cx="1494209" cy="2464416"/>
            <a:chOff x="733508" y="2449915"/>
            <a:chExt cx="2056157" cy="3391242"/>
          </a:xfrm>
        </p:grpSpPr>
        <p:sp>
          <p:nvSpPr>
            <p:cNvPr id="1049" name="Google Shape;1049;p42"/>
            <p:cNvSpPr/>
            <p:nvPr/>
          </p:nvSpPr>
          <p:spPr>
            <a:xfrm>
              <a:off x="733508" y="2449915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5DBE3">
                <a:alpha val="69800"/>
              </a:srgbClr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competition</a:t>
              </a:r>
              <a:endParaRPr sz="1100"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733508" y="2957972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5DBE3">
                <a:alpha val="69800"/>
              </a:srgbClr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Mission, vision and goals</a:t>
              </a:r>
              <a:endParaRPr sz="1100"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733508" y="3466029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5DBE3">
                <a:alpha val="69800"/>
              </a:srgbClr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Etiquettes</a:t>
              </a:r>
              <a:endParaRPr sz="1100"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733508" y="3974086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5DBE3">
                <a:alpha val="69800"/>
              </a:srgbClr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 product training</a:t>
              </a:r>
              <a:endParaRPr sz="1100"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733508" y="4482143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5DBE3">
                <a:alpha val="69800"/>
              </a:srgbClr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Set up planning process</a:t>
              </a:r>
              <a:endParaRPr sz="1100"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733508" y="4990200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5DBE3">
                <a:alpha val="69800"/>
              </a:srgbClr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Benchmark influencers</a:t>
              </a:r>
              <a:endParaRPr sz="1100"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733508" y="5498257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5DBE3">
                <a:alpha val="69800"/>
              </a:srgbClr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Establish key metrics</a:t>
              </a:r>
              <a:endParaRPr sz="1100"/>
            </a:p>
          </p:txBody>
        </p:sp>
      </p:grpSp>
      <p:grpSp>
        <p:nvGrpSpPr>
          <p:cNvPr id="1056" name="Google Shape;1056;p42"/>
          <p:cNvGrpSpPr/>
          <p:nvPr/>
        </p:nvGrpSpPr>
        <p:grpSpPr>
          <a:xfrm>
            <a:off x="1532333" y="1064419"/>
            <a:ext cx="6079304" cy="378675"/>
            <a:chOff x="2043111" y="1419225"/>
            <a:chExt cx="8105738" cy="504900"/>
          </a:xfrm>
        </p:grpSpPr>
        <p:sp>
          <p:nvSpPr>
            <p:cNvPr id="1057" name="Google Shape;1057;p42"/>
            <p:cNvSpPr/>
            <p:nvPr/>
          </p:nvSpPr>
          <p:spPr>
            <a:xfrm>
              <a:off x="2043111" y="1419225"/>
              <a:ext cx="185700" cy="504900"/>
            </a:xfrm>
            <a:prstGeom prst="roundRect">
              <a:avLst>
                <a:gd fmla="val 50000" name="adj"/>
              </a:avLst>
            </a:prstGeom>
            <a:solidFill>
              <a:srgbClr val="9EAAB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4683124" y="1419225"/>
              <a:ext cx="185700" cy="504900"/>
            </a:xfrm>
            <a:prstGeom prst="roundRect">
              <a:avLst>
                <a:gd fmla="val 50000" name="adj"/>
              </a:avLst>
            </a:prstGeom>
            <a:solidFill>
              <a:srgbClr val="9EAAB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7323137" y="1419225"/>
              <a:ext cx="185700" cy="504900"/>
            </a:xfrm>
            <a:prstGeom prst="roundRect">
              <a:avLst>
                <a:gd fmla="val 50000" name="adj"/>
              </a:avLst>
            </a:prstGeom>
            <a:solidFill>
              <a:srgbClr val="9EAAB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9963149" y="1419225"/>
              <a:ext cx="185700" cy="504900"/>
            </a:xfrm>
            <a:prstGeom prst="roundRect">
              <a:avLst>
                <a:gd fmla="val 50000" name="adj"/>
              </a:avLst>
            </a:prstGeom>
            <a:solidFill>
              <a:srgbClr val="9EAAB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61" name="Google Shape;1061;p42"/>
          <p:cNvGrpSpPr/>
          <p:nvPr/>
        </p:nvGrpSpPr>
        <p:grpSpPr>
          <a:xfrm>
            <a:off x="2322394" y="2040623"/>
            <a:ext cx="2018522" cy="2464564"/>
            <a:chOff x="3096526" y="2720831"/>
            <a:chExt cx="2691363" cy="3286085"/>
          </a:xfrm>
        </p:grpSpPr>
        <p:sp>
          <p:nvSpPr>
            <p:cNvPr id="1062" name="Google Shape;1062;p42"/>
            <p:cNvSpPr/>
            <p:nvPr/>
          </p:nvSpPr>
          <p:spPr>
            <a:xfrm>
              <a:off x="3096526" y="370539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63" name="Google Shape;106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63436" y="377230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4" name="Google Shape;1064;p42"/>
            <p:cNvSpPr/>
            <p:nvPr/>
          </p:nvSpPr>
          <p:spPr>
            <a:xfrm>
              <a:off x="3489687" y="370539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65" name="Google Shape;106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6597" y="377230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6" name="Google Shape;1066;p42"/>
            <p:cNvSpPr/>
            <p:nvPr/>
          </p:nvSpPr>
          <p:spPr>
            <a:xfrm>
              <a:off x="3882847" y="370539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67" name="Google Shape;106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49757" y="377230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8" name="Google Shape;1068;p42"/>
            <p:cNvSpPr/>
            <p:nvPr/>
          </p:nvSpPr>
          <p:spPr>
            <a:xfrm>
              <a:off x="4276008" y="370539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69" name="Google Shape;106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42918" y="377230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0" name="Google Shape;1070;p42"/>
            <p:cNvSpPr/>
            <p:nvPr/>
          </p:nvSpPr>
          <p:spPr>
            <a:xfrm>
              <a:off x="4669168" y="370539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71" name="Google Shape;107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36078" y="377230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2" name="Google Shape;1072;p42"/>
            <p:cNvSpPr/>
            <p:nvPr/>
          </p:nvSpPr>
          <p:spPr>
            <a:xfrm>
              <a:off x="5062329" y="370539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73" name="Google Shape;107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9239" y="377230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4" name="Google Shape;1074;p42"/>
            <p:cNvSpPr/>
            <p:nvPr/>
          </p:nvSpPr>
          <p:spPr>
            <a:xfrm>
              <a:off x="5455489" y="370539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75" name="Google Shape;107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22399" y="377230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6" name="Google Shape;1076;p42"/>
            <p:cNvSpPr/>
            <p:nvPr/>
          </p:nvSpPr>
          <p:spPr>
            <a:xfrm>
              <a:off x="3096526" y="419767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77" name="Google Shape;107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63436" y="426458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8" name="Google Shape;1078;p42"/>
            <p:cNvSpPr/>
            <p:nvPr/>
          </p:nvSpPr>
          <p:spPr>
            <a:xfrm>
              <a:off x="3489687" y="419767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79" name="Google Shape;107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6597" y="426458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0" name="Google Shape;1080;p42"/>
            <p:cNvSpPr/>
            <p:nvPr/>
          </p:nvSpPr>
          <p:spPr>
            <a:xfrm>
              <a:off x="3882847" y="419767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81" name="Google Shape;108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49757" y="426458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2" name="Google Shape;1082;p42"/>
            <p:cNvSpPr/>
            <p:nvPr/>
          </p:nvSpPr>
          <p:spPr>
            <a:xfrm>
              <a:off x="4276008" y="419767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83" name="Google Shape;108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42918" y="426458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4" name="Google Shape;1084;p42"/>
            <p:cNvSpPr/>
            <p:nvPr/>
          </p:nvSpPr>
          <p:spPr>
            <a:xfrm>
              <a:off x="4669168" y="419767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85" name="Google Shape;108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36078" y="426458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6" name="Google Shape;1086;p42"/>
            <p:cNvSpPr/>
            <p:nvPr/>
          </p:nvSpPr>
          <p:spPr>
            <a:xfrm>
              <a:off x="5062329" y="419767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87" name="Google Shape;108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9239" y="426458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8" name="Google Shape;1088;p42"/>
            <p:cNvSpPr/>
            <p:nvPr/>
          </p:nvSpPr>
          <p:spPr>
            <a:xfrm>
              <a:off x="5455489" y="4197673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89" name="Google Shape;108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22399" y="4264583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0" name="Google Shape;1090;p42"/>
            <p:cNvSpPr/>
            <p:nvPr/>
          </p:nvSpPr>
          <p:spPr>
            <a:xfrm>
              <a:off x="3096526" y="4689954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91" name="Google Shape;109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63436" y="4756864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2" name="Google Shape;1092;p42"/>
            <p:cNvSpPr/>
            <p:nvPr/>
          </p:nvSpPr>
          <p:spPr>
            <a:xfrm>
              <a:off x="3489687" y="4689954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93" name="Google Shape;109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6597" y="4756864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4" name="Google Shape;1094;p42"/>
            <p:cNvSpPr/>
            <p:nvPr/>
          </p:nvSpPr>
          <p:spPr>
            <a:xfrm>
              <a:off x="3882847" y="4689954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95" name="Google Shape;109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49757" y="4756864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6" name="Google Shape;1096;p42"/>
            <p:cNvSpPr/>
            <p:nvPr/>
          </p:nvSpPr>
          <p:spPr>
            <a:xfrm>
              <a:off x="4276008" y="4689954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97" name="Google Shape;109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42918" y="4756864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8" name="Google Shape;1098;p42"/>
            <p:cNvSpPr/>
            <p:nvPr/>
          </p:nvSpPr>
          <p:spPr>
            <a:xfrm>
              <a:off x="4669168" y="4689954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099" name="Google Shape;109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36078" y="4756864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0" name="Google Shape;1100;p42"/>
            <p:cNvSpPr/>
            <p:nvPr/>
          </p:nvSpPr>
          <p:spPr>
            <a:xfrm>
              <a:off x="5062329" y="4689954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01" name="Google Shape;110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9239" y="4756864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2" name="Google Shape;1102;p42"/>
            <p:cNvSpPr/>
            <p:nvPr/>
          </p:nvSpPr>
          <p:spPr>
            <a:xfrm>
              <a:off x="5455489" y="4689954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03" name="Google Shape;110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22399" y="4756864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4" name="Google Shape;1104;p42"/>
            <p:cNvSpPr/>
            <p:nvPr/>
          </p:nvSpPr>
          <p:spPr>
            <a:xfrm>
              <a:off x="3096526" y="518223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05" name="Google Shape;110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63436" y="524914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6" name="Google Shape;1106;p42"/>
            <p:cNvSpPr/>
            <p:nvPr/>
          </p:nvSpPr>
          <p:spPr>
            <a:xfrm>
              <a:off x="3489687" y="518223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07" name="Google Shape;110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6597" y="524914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8" name="Google Shape;1108;p42"/>
            <p:cNvSpPr/>
            <p:nvPr/>
          </p:nvSpPr>
          <p:spPr>
            <a:xfrm>
              <a:off x="3882847" y="518223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09" name="Google Shape;110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49757" y="524914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0" name="Google Shape;1110;p42"/>
            <p:cNvSpPr/>
            <p:nvPr/>
          </p:nvSpPr>
          <p:spPr>
            <a:xfrm>
              <a:off x="4276008" y="518223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11" name="Google Shape;111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42918" y="524914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2" name="Google Shape;1112;p42"/>
            <p:cNvSpPr/>
            <p:nvPr/>
          </p:nvSpPr>
          <p:spPr>
            <a:xfrm>
              <a:off x="4669168" y="518223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13" name="Google Shape;111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36078" y="524914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4" name="Google Shape;1114;p42"/>
            <p:cNvSpPr/>
            <p:nvPr/>
          </p:nvSpPr>
          <p:spPr>
            <a:xfrm>
              <a:off x="5062329" y="518223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15" name="Google Shape;111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9239" y="524914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6" name="Google Shape;1116;p42"/>
            <p:cNvSpPr/>
            <p:nvPr/>
          </p:nvSpPr>
          <p:spPr>
            <a:xfrm>
              <a:off x="5455489" y="518223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17" name="Google Shape;111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22399" y="524914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8" name="Google Shape;1118;p42"/>
            <p:cNvSpPr/>
            <p:nvPr/>
          </p:nvSpPr>
          <p:spPr>
            <a:xfrm>
              <a:off x="3096526" y="567451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19" name="Google Shape;111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63436" y="574142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0" name="Google Shape;1120;p42"/>
            <p:cNvSpPr/>
            <p:nvPr/>
          </p:nvSpPr>
          <p:spPr>
            <a:xfrm>
              <a:off x="3489687" y="567451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21" name="Google Shape;112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6597" y="574142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2" name="Google Shape;1122;p42"/>
            <p:cNvSpPr/>
            <p:nvPr/>
          </p:nvSpPr>
          <p:spPr>
            <a:xfrm>
              <a:off x="3882847" y="567451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23" name="Google Shape;112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49757" y="574142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4" name="Google Shape;1124;p42"/>
            <p:cNvSpPr/>
            <p:nvPr/>
          </p:nvSpPr>
          <p:spPr>
            <a:xfrm>
              <a:off x="4276008" y="567451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25" name="Google Shape;112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42918" y="574142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6" name="Google Shape;1126;p42"/>
            <p:cNvSpPr/>
            <p:nvPr/>
          </p:nvSpPr>
          <p:spPr>
            <a:xfrm>
              <a:off x="4669168" y="567451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27" name="Google Shape;112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36078" y="574142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8" name="Google Shape;1128;p42"/>
            <p:cNvSpPr/>
            <p:nvPr/>
          </p:nvSpPr>
          <p:spPr>
            <a:xfrm>
              <a:off x="5062329" y="567451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29" name="Google Shape;112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9239" y="574142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0" name="Google Shape;1130;p42"/>
            <p:cNvSpPr/>
            <p:nvPr/>
          </p:nvSpPr>
          <p:spPr>
            <a:xfrm>
              <a:off x="5455489" y="567451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31" name="Google Shape;113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22399" y="574142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2" name="Google Shape;1132;p42"/>
            <p:cNvSpPr/>
            <p:nvPr/>
          </p:nvSpPr>
          <p:spPr>
            <a:xfrm>
              <a:off x="3096526" y="2720831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33" name="Google Shape;113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63436" y="2787741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4" name="Google Shape;1134;p42"/>
            <p:cNvSpPr/>
            <p:nvPr/>
          </p:nvSpPr>
          <p:spPr>
            <a:xfrm>
              <a:off x="3489687" y="2720831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35" name="Google Shape;113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6597" y="2787741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6" name="Google Shape;1136;p42"/>
            <p:cNvSpPr/>
            <p:nvPr/>
          </p:nvSpPr>
          <p:spPr>
            <a:xfrm>
              <a:off x="3882847" y="2720831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37" name="Google Shape;113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49757" y="2787741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8" name="Google Shape;1138;p42"/>
            <p:cNvSpPr/>
            <p:nvPr/>
          </p:nvSpPr>
          <p:spPr>
            <a:xfrm>
              <a:off x="4276008" y="2720831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39" name="Google Shape;113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42918" y="2787741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0" name="Google Shape;1140;p42"/>
            <p:cNvSpPr/>
            <p:nvPr/>
          </p:nvSpPr>
          <p:spPr>
            <a:xfrm>
              <a:off x="4669168" y="2720831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41" name="Google Shape;114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36078" y="2787741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" name="Google Shape;1142;p42"/>
            <p:cNvSpPr/>
            <p:nvPr/>
          </p:nvSpPr>
          <p:spPr>
            <a:xfrm>
              <a:off x="5062329" y="2720831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43" name="Google Shape;114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9239" y="2787741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4" name="Google Shape;1144;p42"/>
            <p:cNvSpPr/>
            <p:nvPr/>
          </p:nvSpPr>
          <p:spPr>
            <a:xfrm>
              <a:off x="5455489" y="2720831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45" name="Google Shape;114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22399" y="2787741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6" name="Google Shape;1146;p42"/>
            <p:cNvSpPr/>
            <p:nvPr/>
          </p:nvSpPr>
          <p:spPr>
            <a:xfrm>
              <a:off x="3096526" y="3213112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47" name="Google Shape;114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63436" y="3280022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8" name="Google Shape;1148;p42"/>
            <p:cNvSpPr/>
            <p:nvPr/>
          </p:nvSpPr>
          <p:spPr>
            <a:xfrm>
              <a:off x="3489687" y="3213112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49" name="Google Shape;114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6597" y="3280022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0" name="Google Shape;1150;p42"/>
            <p:cNvSpPr/>
            <p:nvPr/>
          </p:nvSpPr>
          <p:spPr>
            <a:xfrm>
              <a:off x="3882847" y="3213112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51" name="Google Shape;115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49757" y="3280022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2" name="Google Shape;1152;p42"/>
            <p:cNvSpPr/>
            <p:nvPr/>
          </p:nvSpPr>
          <p:spPr>
            <a:xfrm>
              <a:off x="4276008" y="3213112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53" name="Google Shape;115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42918" y="3280022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4" name="Google Shape;1154;p42"/>
            <p:cNvSpPr/>
            <p:nvPr/>
          </p:nvSpPr>
          <p:spPr>
            <a:xfrm>
              <a:off x="4669168" y="3213112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55" name="Google Shape;115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36078" y="3280022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6" name="Google Shape;1156;p42"/>
            <p:cNvSpPr/>
            <p:nvPr/>
          </p:nvSpPr>
          <p:spPr>
            <a:xfrm>
              <a:off x="5062329" y="3213112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57" name="Google Shape;115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9239" y="3280022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8" name="Google Shape;1158;p42"/>
            <p:cNvSpPr/>
            <p:nvPr/>
          </p:nvSpPr>
          <p:spPr>
            <a:xfrm>
              <a:off x="5455489" y="3213112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59" name="Google Shape;115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22399" y="3280022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0" name="Google Shape;1160;p42"/>
          <p:cNvGrpSpPr/>
          <p:nvPr/>
        </p:nvGrpSpPr>
        <p:grpSpPr>
          <a:xfrm>
            <a:off x="4389062" y="2041624"/>
            <a:ext cx="2018522" cy="2464564"/>
            <a:chOff x="5863658" y="2722165"/>
            <a:chExt cx="2691363" cy="3286085"/>
          </a:xfrm>
        </p:grpSpPr>
        <p:sp>
          <p:nvSpPr>
            <p:cNvPr id="1161" name="Google Shape;1161;p42"/>
            <p:cNvSpPr/>
            <p:nvPr/>
          </p:nvSpPr>
          <p:spPr>
            <a:xfrm>
              <a:off x="5863658" y="370672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62" name="Google Shape;116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30568" y="377363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3" name="Google Shape;1163;p42"/>
            <p:cNvSpPr/>
            <p:nvPr/>
          </p:nvSpPr>
          <p:spPr>
            <a:xfrm>
              <a:off x="6256819" y="370672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64" name="Google Shape;116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3729" y="377363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5" name="Google Shape;1165;p42"/>
            <p:cNvSpPr/>
            <p:nvPr/>
          </p:nvSpPr>
          <p:spPr>
            <a:xfrm>
              <a:off x="6649979" y="370672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66" name="Google Shape;116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16889" y="377363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7" name="Google Shape;1167;p42"/>
            <p:cNvSpPr/>
            <p:nvPr/>
          </p:nvSpPr>
          <p:spPr>
            <a:xfrm>
              <a:off x="7043140" y="370672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68" name="Google Shape;116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0050" y="377363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9" name="Google Shape;1169;p42"/>
            <p:cNvSpPr/>
            <p:nvPr/>
          </p:nvSpPr>
          <p:spPr>
            <a:xfrm>
              <a:off x="7436300" y="370672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70" name="Google Shape;117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03210" y="377363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1" name="Google Shape;1171;p42"/>
            <p:cNvSpPr/>
            <p:nvPr/>
          </p:nvSpPr>
          <p:spPr>
            <a:xfrm>
              <a:off x="7829461" y="370672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72" name="Google Shape;117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96371" y="377363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3" name="Google Shape;1173;p42"/>
            <p:cNvSpPr/>
            <p:nvPr/>
          </p:nvSpPr>
          <p:spPr>
            <a:xfrm>
              <a:off x="8222621" y="370672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74" name="Google Shape;117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89531" y="377363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5" name="Google Shape;1175;p42"/>
            <p:cNvSpPr/>
            <p:nvPr/>
          </p:nvSpPr>
          <p:spPr>
            <a:xfrm>
              <a:off x="5863658" y="419900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76" name="Google Shape;117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30568" y="426591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7" name="Google Shape;1177;p42"/>
            <p:cNvSpPr/>
            <p:nvPr/>
          </p:nvSpPr>
          <p:spPr>
            <a:xfrm>
              <a:off x="6256819" y="419900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78" name="Google Shape;117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3729" y="426591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9" name="Google Shape;1179;p42"/>
            <p:cNvSpPr/>
            <p:nvPr/>
          </p:nvSpPr>
          <p:spPr>
            <a:xfrm>
              <a:off x="6649979" y="419900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80" name="Google Shape;118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16889" y="426591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1" name="Google Shape;1181;p42"/>
            <p:cNvSpPr/>
            <p:nvPr/>
          </p:nvSpPr>
          <p:spPr>
            <a:xfrm>
              <a:off x="7043140" y="419900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82" name="Google Shape;118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0050" y="426591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3" name="Google Shape;1183;p42"/>
            <p:cNvSpPr/>
            <p:nvPr/>
          </p:nvSpPr>
          <p:spPr>
            <a:xfrm>
              <a:off x="7436300" y="419900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84" name="Google Shape;118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03210" y="426591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5" name="Google Shape;1185;p42"/>
            <p:cNvSpPr/>
            <p:nvPr/>
          </p:nvSpPr>
          <p:spPr>
            <a:xfrm>
              <a:off x="7829461" y="419900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86" name="Google Shape;118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96371" y="426591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7" name="Google Shape;1187;p42"/>
            <p:cNvSpPr/>
            <p:nvPr/>
          </p:nvSpPr>
          <p:spPr>
            <a:xfrm>
              <a:off x="8222621" y="419900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88" name="Google Shape;118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89531" y="426591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9" name="Google Shape;1189;p42"/>
            <p:cNvSpPr/>
            <p:nvPr/>
          </p:nvSpPr>
          <p:spPr>
            <a:xfrm>
              <a:off x="5863658" y="469128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90" name="Google Shape;119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30568" y="475819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1" name="Google Shape;1191;p42"/>
            <p:cNvSpPr/>
            <p:nvPr/>
          </p:nvSpPr>
          <p:spPr>
            <a:xfrm>
              <a:off x="6256819" y="469128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92" name="Google Shape;119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3729" y="475819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3" name="Google Shape;1193;p42"/>
            <p:cNvSpPr/>
            <p:nvPr/>
          </p:nvSpPr>
          <p:spPr>
            <a:xfrm>
              <a:off x="6649979" y="469128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94" name="Google Shape;119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16889" y="475819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5" name="Google Shape;1195;p42"/>
            <p:cNvSpPr/>
            <p:nvPr/>
          </p:nvSpPr>
          <p:spPr>
            <a:xfrm>
              <a:off x="7043140" y="469128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96" name="Google Shape;119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0050" y="475819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7" name="Google Shape;1197;p42"/>
            <p:cNvSpPr/>
            <p:nvPr/>
          </p:nvSpPr>
          <p:spPr>
            <a:xfrm>
              <a:off x="7436300" y="469128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198" name="Google Shape;119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03210" y="475819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9" name="Google Shape;1199;p42"/>
            <p:cNvSpPr/>
            <p:nvPr/>
          </p:nvSpPr>
          <p:spPr>
            <a:xfrm>
              <a:off x="7829461" y="469128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00" name="Google Shape;120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96371" y="475819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1" name="Google Shape;1201;p42"/>
            <p:cNvSpPr/>
            <p:nvPr/>
          </p:nvSpPr>
          <p:spPr>
            <a:xfrm>
              <a:off x="8222621" y="469128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02" name="Google Shape;120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89531" y="475819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3" name="Google Shape;1203;p42"/>
            <p:cNvSpPr/>
            <p:nvPr/>
          </p:nvSpPr>
          <p:spPr>
            <a:xfrm>
              <a:off x="5863658" y="518356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04" name="Google Shape;120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30568" y="525047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5" name="Google Shape;1205;p42"/>
            <p:cNvSpPr/>
            <p:nvPr/>
          </p:nvSpPr>
          <p:spPr>
            <a:xfrm>
              <a:off x="6256819" y="518356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06" name="Google Shape;120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3729" y="525047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7" name="Google Shape;1207;p42"/>
            <p:cNvSpPr/>
            <p:nvPr/>
          </p:nvSpPr>
          <p:spPr>
            <a:xfrm>
              <a:off x="6649979" y="518356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08" name="Google Shape;120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16889" y="525047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9" name="Google Shape;1209;p42"/>
            <p:cNvSpPr/>
            <p:nvPr/>
          </p:nvSpPr>
          <p:spPr>
            <a:xfrm>
              <a:off x="7043140" y="518356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10" name="Google Shape;121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0050" y="525047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1" name="Google Shape;1211;p42"/>
            <p:cNvSpPr/>
            <p:nvPr/>
          </p:nvSpPr>
          <p:spPr>
            <a:xfrm>
              <a:off x="7436300" y="518356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12" name="Google Shape;121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03210" y="525047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3" name="Google Shape;1213;p42"/>
            <p:cNvSpPr/>
            <p:nvPr/>
          </p:nvSpPr>
          <p:spPr>
            <a:xfrm>
              <a:off x="7829461" y="518356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14" name="Google Shape;121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96371" y="525047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5" name="Google Shape;1215;p42"/>
            <p:cNvSpPr/>
            <p:nvPr/>
          </p:nvSpPr>
          <p:spPr>
            <a:xfrm>
              <a:off x="8222621" y="518356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16" name="Google Shape;121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89531" y="525047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7" name="Google Shape;1217;p42"/>
            <p:cNvSpPr/>
            <p:nvPr/>
          </p:nvSpPr>
          <p:spPr>
            <a:xfrm>
              <a:off x="5863658" y="567585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18" name="Google Shape;121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30568" y="574276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9" name="Google Shape;1219;p42"/>
            <p:cNvSpPr/>
            <p:nvPr/>
          </p:nvSpPr>
          <p:spPr>
            <a:xfrm>
              <a:off x="6256819" y="567585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20" name="Google Shape;122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3729" y="574276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1" name="Google Shape;1221;p42"/>
            <p:cNvSpPr/>
            <p:nvPr/>
          </p:nvSpPr>
          <p:spPr>
            <a:xfrm>
              <a:off x="6649979" y="567585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22" name="Google Shape;122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16889" y="574276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3" name="Google Shape;1223;p42"/>
            <p:cNvSpPr/>
            <p:nvPr/>
          </p:nvSpPr>
          <p:spPr>
            <a:xfrm>
              <a:off x="7043140" y="567585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24" name="Google Shape;122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0050" y="574276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5" name="Google Shape;1225;p42"/>
            <p:cNvSpPr/>
            <p:nvPr/>
          </p:nvSpPr>
          <p:spPr>
            <a:xfrm>
              <a:off x="7436300" y="567585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26" name="Google Shape;122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03210" y="574276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7" name="Google Shape;1227;p42"/>
            <p:cNvSpPr/>
            <p:nvPr/>
          </p:nvSpPr>
          <p:spPr>
            <a:xfrm>
              <a:off x="7829461" y="567585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28" name="Google Shape;122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96371" y="574276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9" name="Google Shape;1229;p42"/>
            <p:cNvSpPr/>
            <p:nvPr/>
          </p:nvSpPr>
          <p:spPr>
            <a:xfrm>
              <a:off x="8222621" y="567585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30" name="Google Shape;123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89531" y="574276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1" name="Google Shape;1231;p42"/>
            <p:cNvSpPr/>
            <p:nvPr/>
          </p:nvSpPr>
          <p:spPr>
            <a:xfrm>
              <a:off x="5863658" y="272216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32" name="Google Shape;123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30568" y="278907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3" name="Google Shape;1233;p42"/>
            <p:cNvSpPr/>
            <p:nvPr/>
          </p:nvSpPr>
          <p:spPr>
            <a:xfrm>
              <a:off x="6256819" y="272216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34" name="Google Shape;123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3729" y="278907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5" name="Google Shape;1235;p42"/>
            <p:cNvSpPr/>
            <p:nvPr/>
          </p:nvSpPr>
          <p:spPr>
            <a:xfrm>
              <a:off x="6649979" y="272216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36" name="Google Shape;123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16889" y="278907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7" name="Google Shape;1237;p42"/>
            <p:cNvSpPr/>
            <p:nvPr/>
          </p:nvSpPr>
          <p:spPr>
            <a:xfrm>
              <a:off x="7043140" y="272216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38" name="Google Shape;123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0050" y="278907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9" name="Google Shape;1239;p42"/>
            <p:cNvSpPr/>
            <p:nvPr/>
          </p:nvSpPr>
          <p:spPr>
            <a:xfrm>
              <a:off x="7436300" y="272216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40" name="Google Shape;124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03210" y="278907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1" name="Google Shape;1241;p42"/>
            <p:cNvSpPr/>
            <p:nvPr/>
          </p:nvSpPr>
          <p:spPr>
            <a:xfrm>
              <a:off x="7829461" y="272216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42" name="Google Shape;124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96371" y="278907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3" name="Google Shape;1243;p42"/>
            <p:cNvSpPr/>
            <p:nvPr/>
          </p:nvSpPr>
          <p:spPr>
            <a:xfrm>
              <a:off x="8222621" y="272216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44" name="Google Shape;124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89531" y="278907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5" name="Google Shape;1245;p42"/>
            <p:cNvSpPr/>
            <p:nvPr/>
          </p:nvSpPr>
          <p:spPr>
            <a:xfrm>
              <a:off x="5863658" y="321444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46" name="Google Shape;124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30568" y="328135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7" name="Google Shape;1247;p42"/>
            <p:cNvSpPr/>
            <p:nvPr/>
          </p:nvSpPr>
          <p:spPr>
            <a:xfrm>
              <a:off x="6256819" y="321444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48" name="Google Shape;124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3729" y="328135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9" name="Google Shape;1249;p42"/>
            <p:cNvSpPr/>
            <p:nvPr/>
          </p:nvSpPr>
          <p:spPr>
            <a:xfrm>
              <a:off x="6649979" y="321444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50" name="Google Shape;125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16889" y="328135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1" name="Google Shape;1251;p42"/>
            <p:cNvSpPr/>
            <p:nvPr/>
          </p:nvSpPr>
          <p:spPr>
            <a:xfrm>
              <a:off x="7043140" y="321444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52" name="Google Shape;125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0050" y="328135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3" name="Google Shape;1253;p42"/>
            <p:cNvSpPr/>
            <p:nvPr/>
          </p:nvSpPr>
          <p:spPr>
            <a:xfrm>
              <a:off x="7436300" y="321444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54" name="Google Shape;125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03210" y="328135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5" name="Google Shape;1255;p42"/>
            <p:cNvSpPr/>
            <p:nvPr/>
          </p:nvSpPr>
          <p:spPr>
            <a:xfrm>
              <a:off x="7829461" y="321444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56" name="Google Shape;125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96371" y="328135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7" name="Google Shape;1257;p42"/>
            <p:cNvSpPr/>
            <p:nvPr/>
          </p:nvSpPr>
          <p:spPr>
            <a:xfrm>
              <a:off x="8222621" y="321444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58" name="Google Shape;125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89531" y="328135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9" name="Google Shape;1259;p42"/>
          <p:cNvGrpSpPr/>
          <p:nvPr/>
        </p:nvGrpSpPr>
        <p:grpSpPr>
          <a:xfrm>
            <a:off x="6456616" y="2042794"/>
            <a:ext cx="2018522" cy="2464564"/>
            <a:chOff x="8608821" y="2723725"/>
            <a:chExt cx="2691363" cy="3286085"/>
          </a:xfrm>
        </p:grpSpPr>
        <p:sp>
          <p:nvSpPr>
            <p:cNvPr id="1260" name="Google Shape;1260;p42"/>
            <p:cNvSpPr/>
            <p:nvPr/>
          </p:nvSpPr>
          <p:spPr>
            <a:xfrm>
              <a:off x="8608821" y="370828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61" name="Google Shape;126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75731" y="377519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2" name="Google Shape;1262;p42"/>
            <p:cNvSpPr/>
            <p:nvPr/>
          </p:nvSpPr>
          <p:spPr>
            <a:xfrm>
              <a:off x="9001982" y="370828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63" name="Google Shape;126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68892" y="377519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4" name="Google Shape;1264;p42"/>
            <p:cNvSpPr/>
            <p:nvPr/>
          </p:nvSpPr>
          <p:spPr>
            <a:xfrm>
              <a:off x="9395142" y="370828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65" name="Google Shape;126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62052" y="377519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6" name="Google Shape;1266;p42"/>
            <p:cNvSpPr/>
            <p:nvPr/>
          </p:nvSpPr>
          <p:spPr>
            <a:xfrm>
              <a:off x="9788303" y="370828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67" name="Google Shape;126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5213" y="377519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8" name="Google Shape;1268;p42"/>
            <p:cNvSpPr/>
            <p:nvPr/>
          </p:nvSpPr>
          <p:spPr>
            <a:xfrm>
              <a:off x="10181463" y="370828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69" name="Google Shape;126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48373" y="377519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0" name="Google Shape;1270;p42"/>
            <p:cNvSpPr/>
            <p:nvPr/>
          </p:nvSpPr>
          <p:spPr>
            <a:xfrm>
              <a:off x="10574624" y="370828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71" name="Google Shape;127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1534" y="377519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2" name="Google Shape;1272;p42"/>
            <p:cNvSpPr/>
            <p:nvPr/>
          </p:nvSpPr>
          <p:spPr>
            <a:xfrm>
              <a:off x="10967784" y="370828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73" name="Google Shape;127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34694" y="377519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4" name="Google Shape;1274;p42"/>
            <p:cNvSpPr/>
            <p:nvPr/>
          </p:nvSpPr>
          <p:spPr>
            <a:xfrm>
              <a:off x="8608821" y="420056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75" name="Google Shape;127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75731" y="426747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6" name="Google Shape;1276;p42"/>
            <p:cNvSpPr/>
            <p:nvPr/>
          </p:nvSpPr>
          <p:spPr>
            <a:xfrm>
              <a:off x="9001982" y="420056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77" name="Google Shape;127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68892" y="426747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8" name="Google Shape;1278;p42"/>
            <p:cNvSpPr/>
            <p:nvPr/>
          </p:nvSpPr>
          <p:spPr>
            <a:xfrm>
              <a:off x="9395142" y="420056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79" name="Google Shape;127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62052" y="426747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0" name="Google Shape;1280;p42"/>
            <p:cNvSpPr/>
            <p:nvPr/>
          </p:nvSpPr>
          <p:spPr>
            <a:xfrm>
              <a:off x="9788303" y="420056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81" name="Google Shape;128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5213" y="426747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2" name="Google Shape;1282;p42"/>
            <p:cNvSpPr/>
            <p:nvPr/>
          </p:nvSpPr>
          <p:spPr>
            <a:xfrm>
              <a:off x="10181463" y="420056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83" name="Google Shape;128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48373" y="426747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4" name="Google Shape;1284;p42"/>
            <p:cNvSpPr/>
            <p:nvPr/>
          </p:nvSpPr>
          <p:spPr>
            <a:xfrm>
              <a:off x="10574624" y="420056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85" name="Google Shape;128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1534" y="426747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6" name="Google Shape;1286;p42"/>
            <p:cNvSpPr/>
            <p:nvPr/>
          </p:nvSpPr>
          <p:spPr>
            <a:xfrm>
              <a:off x="10967784" y="4200567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87" name="Google Shape;128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34694" y="4267477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8" name="Google Shape;1288;p42"/>
            <p:cNvSpPr/>
            <p:nvPr/>
          </p:nvSpPr>
          <p:spPr>
            <a:xfrm>
              <a:off x="8608821" y="469284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89" name="Google Shape;128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75731" y="475975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0" name="Google Shape;1290;p42"/>
            <p:cNvSpPr/>
            <p:nvPr/>
          </p:nvSpPr>
          <p:spPr>
            <a:xfrm>
              <a:off x="9001982" y="469284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91" name="Google Shape;129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68892" y="475975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2" name="Google Shape;1292;p42"/>
            <p:cNvSpPr/>
            <p:nvPr/>
          </p:nvSpPr>
          <p:spPr>
            <a:xfrm>
              <a:off x="9395142" y="469284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93" name="Google Shape;129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62052" y="475975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4" name="Google Shape;1294;p42"/>
            <p:cNvSpPr/>
            <p:nvPr/>
          </p:nvSpPr>
          <p:spPr>
            <a:xfrm>
              <a:off x="9788303" y="469284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95" name="Google Shape;129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5213" y="475975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6" name="Google Shape;1296;p42"/>
            <p:cNvSpPr/>
            <p:nvPr/>
          </p:nvSpPr>
          <p:spPr>
            <a:xfrm>
              <a:off x="10181463" y="469284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97" name="Google Shape;129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48373" y="475975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8" name="Google Shape;1298;p42"/>
            <p:cNvSpPr/>
            <p:nvPr/>
          </p:nvSpPr>
          <p:spPr>
            <a:xfrm>
              <a:off x="10574624" y="469284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299" name="Google Shape;129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1534" y="475975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0" name="Google Shape;1300;p42"/>
            <p:cNvSpPr/>
            <p:nvPr/>
          </p:nvSpPr>
          <p:spPr>
            <a:xfrm>
              <a:off x="10967784" y="4692848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01" name="Google Shape;130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34694" y="4759758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2" name="Google Shape;1302;p42"/>
            <p:cNvSpPr/>
            <p:nvPr/>
          </p:nvSpPr>
          <p:spPr>
            <a:xfrm>
              <a:off x="8608821" y="518512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03" name="Google Shape;130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75731" y="525203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4" name="Google Shape;1304;p42"/>
            <p:cNvSpPr/>
            <p:nvPr/>
          </p:nvSpPr>
          <p:spPr>
            <a:xfrm>
              <a:off x="9001982" y="518512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05" name="Google Shape;130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68892" y="525203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6" name="Google Shape;1306;p42"/>
            <p:cNvSpPr/>
            <p:nvPr/>
          </p:nvSpPr>
          <p:spPr>
            <a:xfrm>
              <a:off x="9395142" y="518512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07" name="Google Shape;130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62052" y="525203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8" name="Google Shape;1308;p42"/>
            <p:cNvSpPr/>
            <p:nvPr/>
          </p:nvSpPr>
          <p:spPr>
            <a:xfrm>
              <a:off x="9788303" y="518512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09" name="Google Shape;130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5213" y="525203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0" name="Google Shape;1310;p42"/>
            <p:cNvSpPr/>
            <p:nvPr/>
          </p:nvSpPr>
          <p:spPr>
            <a:xfrm>
              <a:off x="10181463" y="518512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11" name="Google Shape;131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48373" y="525203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2" name="Google Shape;1312;p42"/>
            <p:cNvSpPr/>
            <p:nvPr/>
          </p:nvSpPr>
          <p:spPr>
            <a:xfrm>
              <a:off x="10574624" y="518512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13" name="Google Shape;131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1534" y="525203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4" name="Google Shape;1314;p42"/>
            <p:cNvSpPr/>
            <p:nvPr/>
          </p:nvSpPr>
          <p:spPr>
            <a:xfrm>
              <a:off x="10967784" y="5185129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15" name="Google Shape;131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34694" y="5252039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6" name="Google Shape;1316;p42"/>
            <p:cNvSpPr/>
            <p:nvPr/>
          </p:nvSpPr>
          <p:spPr>
            <a:xfrm>
              <a:off x="8608821" y="567741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17" name="Google Shape;131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75731" y="574432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8" name="Google Shape;1318;p42"/>
            <p:cNvSpPr/>
            <p:nvPr/>
          </p:nvSpPr>
          <p:spPr>
            <a:xfrm>
              <a:off x="9001982" y="567741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19" name="Google Shape;131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68892" y="574432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0" name="Google Shape;1320;p42"/>
            <p:cNvSpPr/>
            <p:nvPr/>
          </p:nvSpPr>
          <p:spPr>
            <a:xfrm>
              <a:off x="9395142" y="567741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21" name="Google Shape;132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62052" y="574432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2" name="Google Shape;1322;p42"/>
            <p:cNvSpPr/>
            <p:nvPr/>
          </p:nvSpPr>
          <p:spPr>
            <a:xfrm>
              <a:off x="9788303" y="567741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23" name="Google Shape;132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5213" y="574432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4" name="Google Shape;1324;p42"/>
            <p:cNvSpPr/>
            <p:nvPr/>
          </p:nvSpPr>
          <p:spPr>
            <a:xfrm>
              <a:off x="10181463" y="567741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25" name="Google Shape;132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48373" y="574432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6" name="Google Shape;1326;p42"/>
            <p:cNvSpPr/>
            <p:nvPr/>
          </p:nvSpPr>
          <p:spPr>
            <a:xfrm>
              <a:off x="10574624" y="567741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27" name="Google Shape;132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1534" y="574432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8" name="Google Shape;1328;p42"/>
            <p:cNvSpPr/>
            <p:nvPr/>
          </p:nvSpPr>
          <p:spPr>
            <a:xfrm>
              <a:off x="10967784" y="5677410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29" name="Google Shape;132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34694" y="5744320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0" name="Google Shape;1330;p42"/>
            <p:cNvSpPr/>
            <p:nvPr/>
          </p:nvSpPr>
          <p:spPr>
            <a:xfrm>
              <a:off x="8608821" y="272372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31" name="Google Shape;133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75731" y="279063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2" name="Google Shape;1332;p42"/>
            <p:cNvSpPr/>
            <p:nvPr/>
          </p:nvSpPr>
          <p:spPr>
            <a:xfrm>
              <a:off x="9001982" y="272372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33" name="Google Shape;133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68892" y="279063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4" name="Google Shape;1334;p42"/>
            <p:cNvSpPr/>
            <p:nvPr/>
          </p:nvSpPr>
          <p:spPr>
            <a:xfrm>
              <a:off x="9395142" y="272372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35" name="Google Shape;133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62052" y="279063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6" name="Google Shape;1336;p42"/>
            <p:cNvSpPr/>
            <p:nvPr/>
          </p:nvSpPr>
          <p:spPr>
            <a:xfrm>
              <a:off x="9788303" y="272372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37" name="Google Shape;133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5213" y="279063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8" name="Google Shape;1338;p42"/>
            <p:cNvSpPr/>
            <p:nvPr/>
          </p:nvSpPr>
          <p:spPr>
            <a:xfrm>
              <a:off x="10181463" y="272372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39" name="Google Shape;133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48373" y="279063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0" name="Google Shape;1340;p42"/>
            <p:cNvSpPr/>
            <p:nvPr/>
          </p:nvSpPr>
          <p:spPr>
            <a:xfrm>
              <a:off x="10574624" y="272372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41" name="Google Shape;134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1534" y="279063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2" name="Google Shape;1342;p42"/>
            <p:cNvSpPr/>
            <p:nvPr/>
          </p:nvSpPr>
          <p:spPr>
            <a:xfrm>
              <a:off x="10967784" y="2723725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43" name="Google Shape;134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34694" y="2790635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4" name="Google Shape;1344;p42"/>
            <p:cNvSpPr/>
            <p:nvPr/>
          </p:nvSpPr>
          <p:spPr>
            <a:xfrm>
              <a:off x="8608821" y="321600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45" name="Google Shape;134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75731" y="328291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6" name="Google Shape;1346;p42"/>
            <p:cNvSpPr/>
            <p:nvPr/>
          </p:nvSpPr>
          <p:spPr>
            <a:xfrm>
              <a:off x="9001982" y="321600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47" name="Google Shape;134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68892" y="328291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8" name="Google Shape;1348;p42"/>
            <p:cNvSpPr/>
            <p:nvPr/>
          </p:nvSpPr>
          <p:spPr>
            <a:xfrm>
              <a:off x="9395142" y="321600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49" name="Google Shape;134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62052" y="328291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0" name="Google Shape;1350;p42"/>
            <p:cNvSpPr/>
            <p:nvPr/>
          </p:nvSpPr>
          <p:spPr>
            <a:xfrm>
              <a:off x="9788303" y="321600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51" name="Google Shape;135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5213" y="328291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2" name="Google Shape;1352;p42"/>
            <p:cNvSpPr/>
            <p:nvPr/>
          </p:nvSpPr>
          <p:spPr>
            <a:xfrm>
              <a:off x="10181463" y="321600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53" name="Google Shape;135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48373" y="328291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4" name="Google Shape;1354;p42"/>
            <p:cNvSpPr/>
            <p:nvPr/>
          </p:nvSpPr>
          <p:spPr>
            <a:xfrm>
              <a:off x="10574624" y="321600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55" name="Google Shape;135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41534" y="328291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6" name="Google Shape;1356;p42"/>
            <p:cNvSpPr/>
            <p:nvPr/>
          </p:nvSpPr>
          <p:spPr>
            <a:xfrm>
              <a:off x="10967784" y="3216006"/>
              <a:ext cx="332400" cy="332400"/>
            </a:xfrm>
            <a:prstGeom prst="ellipse">
              <a:avLst/>
            </a:prstGeom>
            <a:solidFill>
              <a:srgbClr val="D5DBE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357" name="Google Shape;135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34694" y="3282916"/>
              <a:ext cx="198431" cy="1984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8" name="Google Shape;1358;p42"/>
          <p:cNvSpPr/>
          <p:nvPr/>
        </p:nvSpPr>
        <p:spPr>
          <a:xfrm>
            <a:off x="2322394" y="2040623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9" name="Google Shape;135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20908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42"/>
          <p:cNvSpPr/>
          <p:nvPr/>
        </p:nvSpPr>
        <p:spPr>
          <a:xfrm>
            <a:off x="2617265" y="2040623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1" name="Google Shape;136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20908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42"/>
          <p:cNvSpPr/>
          <p:nvPr/>
        </p:nvSpPr>
        <p:spPr>
          <a:xfrm>
            <a:off x="2912135" y="2040623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3" name="Google Shape;136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20908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42"/>
          <p:cNvSpPr/>
          <p:nvPr/>
        </p:nvSpPr>
        <p:spPr>
          <a:xfrm>
            <a:off x="3207006" y="2040623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5" name="Google Shape;136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20908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42"/>
          <p:cNvSpPr/>
          <p:nvPr/>
        </p:nvSpPr>
        <p:spPr>
          <a:xfrm>
            <a:off x="3501876" y="2040623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7" name="Google Shape;136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20908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42"/>
          <p:cNvSpPr/>
          <p:nvPr/>
        </p:nvSpPr>
        <p:spPr>
          <a:xfrm>
            <a:off x="3796747" y="2040623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9" name="Google Shape;13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20908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42"/>
          <p:cNvSpPr/>
          <p:nvPr/>
        </p:nvSpPr>
        <p:spPr>
          <a:xfrm>
            <a:off x="4091617" y="2040623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1" name="Google Shape;137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20908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42"/>
          <p:cNvSpPr/>
          <p:nvPr/>
        </p:nvSpPr>
        <p:spPr>
          <a:xfrm>
            <a:off x="2322394" y="2409834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3" name="Google Shape;137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24600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42"/>
          <p:cNvSpPr/>
          <p:nvPr/>
        </p:nvSpPr>
        <p:spPr>
          <a:xfrm>
            <a:off x="2617265" y="2409834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5" name="Google Shape;137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24600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42"/>
          <p:cNvSpPr/>
          <p:nvPr/>
        </p:nvSpPr>
        <p:spPr>
          <a:xfrm>
            <a:off x="2912135" y="2409834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7" name="Google Shape;137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24600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42"/>
          <p:cNvSpPr/>
          <p:nvPr/>
        </p:nvSpPr>
        <p:spPr>
          <a:xfrm>
            <a:off x="3207006" y="2409834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9" name="Google Shape;137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24600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42"/>
          <p:cNvSpPr/>
          <p:nvPr/>
        </p:nvSpPr>
        <p:spPr>
          <a:xfrm>
            <a:off x="3501876" y="2409834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1" name="Google Shape;138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24600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42"/>
          <p:cNvSpPr/>
          <p:nvPr/>
        </p:nvSpPr>
        <p:spPr>
          <a:xfrm>
            <a:off x="3796747" y="2409834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3" name="Google Shape;138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24600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4" name="Google Shape;1384;p42"/>
          <p:cNvSpPr/>
          <p:nvPr/>
        </p:nvSpPr>
        <p:spPr>
          <a:xfrm>
            <a:off x="4091617" y="2409834"/>
            <a:ext cx="249300" cy="2493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5" name="Google Shape;138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24600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6" name="Google Shape;1386;p42"/>
          <p:cNvSpPr/>
          <p:nvPr/>
        </p:nvSpPr>
        <p:spPr>
          <a:xfrm>
            <a:off x="4386488" y="277904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7" name="Google Shape;13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6670" y="28292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42"/>
          <p:cNvSpPr/>
          <p:nvPr/>
        </p:nvSpPr>
        <p:spPr>
          <a:xfrm>
            <a:off x="4681358" y="277904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9" name="Google Shape;138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540" y="28292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42"/>
          <p:cNvSpPr/>
          <p:nvPr/>
        </p:nvSpPr>
        <p:spPr>
          <a:xfrm>
            <a:off x="4976228" y="277904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1" name="Google Shape;139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411" y="28292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42"/>
          <p:cNvSpPr/>
          <p:nvPr/>
        </p:nvSpPr>
        <p:spPr>
          <a:xfrm>
            <a:off x="5271098" y="277904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3" name="Google Shape;139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1280" y="28292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42"/>
          <p:cNvSpPr/>
          <p:nvPr/>
        </p:nvSpPr>
        <p:spPr>
          <a:xfrm>
            <a:off x="5565969" y="277904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5" name="Google Shape;139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152" y="28292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42"/>
          <p:cNvSpPr/>
          <p:nvPr/>
        </p:nvSpPr>
        <p:spPr>
          <a:xfrm>
            <a:off x="5860839" y="277904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7" name="Google Shape;139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021" y="28292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42"/>
          <p:cNvSpPr/>
          <p:nvPr/>
        </p:nvSpPr>
        <p:spPr>
          <a:xfrm>
            <a:off x="6155710" y="277904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9" name="Google Shape;13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892" y="28292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42"/>
          <p:cNvSpPr/>
          <p:nvPr/>
        </p:nvSpPr>
        <p:spPr>
          <a:xfrm>
            <a:off x="4386488" y="314825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1" name="Google Shape;140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6670" y="31984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2" name="Google Shape;1402;p42"/>
          <p:cNvSpPr/>
          <p:nvPr/>
        </p:nvSpPr>
        <p:spPr>
          <a:xfrm>
            <a:off x="4681358" y="314825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3" name="Google Shape;140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540" y="31984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4" name="Google Shape;1404;p42"/>
          <p:cNvSpPr/>
          <p:nvPr/>
        </p:nvSpPr>
        <p:spPr>
          <a:xfrm>
            <a:off x="4976228" y="314825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5" name="Google Shape;140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411" y="31984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42"/>
          <p:cNvSpPr/>
          <p:nvPr/>
        </p:nvSpPr>
        <p:spPr>
          <a:xfrm>
            <a:off x="5271098" y="314825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7" name="Google Shape;140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1280" y="31984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42"/>
          <p:cNvSpPr/>
          <p:nvPr/>
        </p:nvSpPr>
        <p:spPr>
          <a:xfrm>
            <a:off x="5565969" y="314825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9" name="Google Shape;140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152" y="31984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42"/>
          <p:cNvSpPr/>
          <p:nvPr/>
        </p:nvSpPr>
        <p:spPr>
          <a:xfrm>
            <a:off x="5860839" y="314825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1" name="Google Shape;141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021" y="31984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42"/>
          <p:cNvSpPr/>
          <p:nvPr/>
        </p:nvSpPr>
        <p:spPr>
          <a:xfrm>
            <a:off x="6155710" y="314825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3" name="Google Shape;141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892" y="31984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p42"/>
          <p:cNvSpPr/>
          <p:nvPr/>
        </p:nvSpPr>
        <p:spPr>
          <a:xfrm>
            <a:off x="4386488" y="351746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5" name="Google Shape;141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6670" y="35676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42"/>
          <p:cNvSpPr/>
          <p:nvPr/>
        </p:nvSpPr>
        <p:spPr>
          <a:xfrm>
            <a:off x="4681358" y="351746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7" name="Google Shape;141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540" y="35676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42"/>
          <p:cNvSpPr/>
          <p:nvPr/>
        </p:nvSpPr>
        <p:spPr>
          <a:xfrm>
            <a:off x="4976228" y="351746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9" name="Google Shape;141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411" y="35676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42"/>
          <p:cNvSpPr/>
          <p:nvPr/>
        </p:nvSpPr>
        <p:spPr>
          <a:xfrm>
            <a:off x="5271098" y="351746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1" name="Google Shape;142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1280" y="35676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42"/>
          <p:cNvSpPr/>
          <p:nvPr/>
        </p:nvSpPr>
        <p:spPr>
          <a:xfrm>
            <a:off x="5565969" y="351746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3" name="Google Shape;142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152" y="35676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42"/>
          <p:cNvSpPr/>
          <p:nvPr/>
        </p:nvSpPr>
        <p:spPr>
          <a:xfrm>
            <a:off x="5860839" y="351746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5" name="Google Shape;142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021" y="35676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42"/>
          <p:cNvSpPr/>
          <p:nvPr/>
        </p:nvSpPr>
        <p:spPr>
          <a:xfrm>
            <a:off x="6155710" y="3517465"/>
            <a:ext cx="249300" cy="249300"/>
          </a:xfrm>
          <a:prstGeom prst="ellipse">
            <a:avLst/>
          </a:prstGeom>
          <a:gradFill>
            <a:gsLst>
              <a:gs pos="0">
                <a:srgbClr val="234E6A"/>
              </a:gs>
              <a:gs pos="99000">
                <a:srgbClr val="1C3D52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7" name="Google Shape;142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892" y="35676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p42"/>
          <p:cNvSpPr/>
          <p:nvPr/>
        </p:nvSpPr>
        <p:spPr>
          <a:xfrm>
            <a:off x="6450579" y="3886676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9" name="Google Shape;142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762" y="39368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42"/>
          <p:cNvSpPr/>
          <p:nvPr/>
        </p:nvSpPr>
        <p:spPr>
          <a:xfrm>
            <a:off x="6745451" y="3886676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1" name="Google Shape;143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5633" y="39368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42"/>
          <p:cNvSpPr/>
          <p:nvPr/>
        </p:nvSpPr>
        <p:spPr>
          <a:xfrm>
            <a:off x="7040320" y="3886676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3" name="Google Shape;143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0503" y="39368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42"/>
          <p:cNvSpPr/>
          <p:nvPr/>
        </p:nvSpPr>
        <p:spPr>
          <a:xfrm>
            <a:off x="7335191" y="3886676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5" name="Google Shape;143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5374" y="39368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p42"/>
          <p:cNvSpPr/>
          <p:nvPr/>
        </p:nvSpPr>
        <p:spPr>
          <a:xfrm>
            <a:off x="7630061" y="3886676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7" name="Google Shape;143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244" y="39368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42"/>
          <p:cNvSpPr/>
          <p:nvPr/>
        </p:nvSpPr>
        <p:spPr>
          <a:xfrm>
            <a:off x="7924932" y="3886676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9" name="Google Shape;143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5114" y="39368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42"/>
          <p:cNvSpPr/>
          <p:nvPr/>
        </p:nvSpPr>
        <p:spPr>
          <a:xfrm>
            <a:off x="8219796" y="3886676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1" name="Google Shape;144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979" y="39368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42"/>
          <p:cNvSpPr/>
          <p:nvPr/>
        </p:nvSpPr>
        <p:spPr>
          <a:xfrm>
            <a:off x="6450579" y="4255887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3" name="Google Shape;144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762" y="43060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p42"/>
          <p:cNvSpPr/>
          <p:nvPr/>
        </p:nvSpPr>
        <p:spPr>
          <a:xfrm>
            <a:off x="6745451" y="4255887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5" name="Google Shape;144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5633" y="43060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42"/>
          <p:cNvSpPr/>
          <p:nvPr/>
        </p:nvSpPr>
        <p:spPr>
          <a:xfrm>
            <a:off x="7040320" y="4255887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7" name="Google Shape;14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0503" y="43060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42"/>
          <p:cNvSpPr/>
          <p:nvPr/>
        </p:nvSpPr>
        <p:spPr>
          <a:xfrm>
            <a:off x="7335191" y="4255887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9" name="Google Shape;144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5374" y="43060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42"/>
          <p:cNvSpPr/>
          <p:nvPr/>
        </p:nvSpPr>
        <p:spPr>
          <a:xfrm>
            <a:off x="7630061" y="4255887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51" name="Google Shape;145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244" y="43060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42"/>
          <p:cNvSpPr/>
          <p:nvPr/>
        </p:nvSpPr>
        <p:spPr>
          <a:xfrm>
            <a:off x="7924932" y="4255887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53" name="Google Shape;145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5114" y="43060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42"/>
          <p:cNvSpPr/>
          <p:nvPr/>
        </p:nvSpPr>
        <p:spPr>
          <a:xfrm>
            <a:off x="8219796" y="4255887"/>
            <a:ext cx="249300" cy="2493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55" name="Google Shape;145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979" y="4306070"/>
            <a:ext cx="148823" cy="14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3"/>
          <p:cNvSpPr/>
          <p:nvPr/>
        </p:nvSpPr>
        <p:spPr>
          <a:xfrm>
            <a:off x="5070442" y="1731444"/>
            <a:ext cx="1654500" cy="2779500"/>
          </a:xfrm>
          <a:prstGeom prst="rect">
            <a:avLst/>
          </a:prstGeom>
          <a:solidFill>
            <a:srgbClr val="9EAABE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61" name="Google Shape;1461;p43"/>
          <p:cNvGrpSpPr/>
          <p:nvPr/>
        </p:nvGrpSpPr>
        <p:grpSpPr>
          <a:xfrm>
            <a:off x="736252" y="1641395"/>
            <a:ext cx="2618550" cy="2965650"/>
            <a:chOff x="981669" y="2188527"/>
            <a:chExt cx="3491400" cy="3954200"/>
          </a:xfrm>
        </p:grpSpPr>
        <p:sp>
          <p:nvSpPr>
            <p:cNvPr id="1462" name="Google Shape;1462;p43"/>
            <p:cNvSpPr txBox="1"/>
            <p:nvPr/>
          </p:nvSpPr>
          <p:spPr>
            <a:xfrm>
              <a:off x="1019769" y="2188527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Learn about the company’s vision, mission, strategy &amp; culture</a:t>
              </a:r>
              <a:endParaRPr sz="1100"/>
            </a:p>
          </p:txBody>
        </p:sp>
        <p:sp>
          <p:nvSpPr>
            <p:cNvPr id="1463" name="Google Shape;1463;p43"/>
            <p:cNvSpPr txBox="1"/>
            <p:nvPr/>
          </p:nvSpPr>
          <p:spPr>
            <a:xfrm>
              <a:off x="1019769" y="2651789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Start product training </a:t>
              </a:r>
              <a:endParaRPr sz="1100"/>
            </a:p>
          </p:txBody>
        </p:sp>
        <p:sp>
          <p:nvSpPr>
            <p:cNvPr id="1464" name="Google Shape;1464;p43"/>
            <p:cNvSpPr txBox="1"/>
            <p:nvPr/>
          </p:nvSpPr>
          <p:spPr>
            <a:xfrm>
              <a:off x="1019769" y="3115051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Meet the manager &amp; team, &amp; understand their expectations</a:t>
              </a:r>
              <a:endParaRPr sz="1100"/>
            </a:p>
          </p:txBody>
        </p:sp>
        <p:sp>
          <p:nvSpPr>
            <p:cNvPr id="1465" name="Google Shape;1465;p43"/>
            <p:cNvSpPr txBox="1"/>
            <p:nvPr/>
          </p:nvSpPr>
          <p:spPr>
            <a:xfrm>
              <a:off x="1019769" y="3578313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Take a lead role in one of the important projects</a:t>
              </a:r>
              <a:endParaRPr sz="1100"/>
            </a:p>
          </p:txBody>
        </p:sp>
        <p:sp>
          <p:nvSpPr>
            <p:cNvPr id="1466" name="Google Shape;1466;p43"/>
            <p:cNvSpPr txBox="1"/>
            <p:nvPr/>
          </p:nvSpPr>
          <p:spPr>
            <a:xfrm>
              <a:off x="1019769" y="4041575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 all product training </a:t>
              </a:r>
              <a:endParaRPr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7" name="Google Shape;1467;p43"/>
            <p:cNvSpPr txBox="1"/>
            <p:nvPr/>
          </p:nvSpPr>
          <p:spPr>
            <a:xfrm>
              <a:off x="1019769" y="4504837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 SWOT analysis </a:t>
              </a:r>
              <a:endParaRPr sz="1100"/>
            </a:p>
          </p:txBody>
        </p:sp>
        <p:sp>
          <p:nvSpPr>
            <p:cNvPr id="1468" name="Google Shape;1468;p43"/>
            <p:cNvSpPr txBox="1"/>
            <p:nvPr/>
          </p:nvSpPr>
          <p:spPr>
            <a:xfrm>
              <a:off x="1019769" y="4968099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Establish objectives and KPI’s for success </a:t>
              </a:r>
              <a:endParaRPr sz="1100"/>
            </a:p>
          </p:txBody>
        </p:sp>
        <p:sp>
          <p:nvSpPr>
            <p:cNvPr id="1469" name="Google Shape;1469;p43"/>
            <p:cNvSpPr txBox="1"/>
            <p:nvPr/>
          </p:nvSpPr>
          <p:spPr>
            <a:xfrm>
              <a:off x="1019769" y="5431361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Develop new effective templates/frameworks </a:t>
              </a:r>
              <a:endParaRPr sz="1100"/>
            </a:p>
          </p:txBody>
        </p:sp>
        <p:sp>
          <p:nvSpPr>
            <p:cNvPr id="1470" name="Google Shape;1470;p43"/>
            <p:cNvSpPr txBox="1"/>
            <p:nvPr/>
          </p:nvSpPr>
          <p:spPr>
            <a:xfrm>
              <a:off x="981669" y="5894627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Develop a rhythm of business calendar with key stakeholders</a:t>
              </a:r>
              <a:endParaRPr sz="1100"/>
            </a:p>
          </p:txBody>
        </p:sp>
      </p:grpSp>
      <p:grpSp>
        <p:nvGrpSpPr>
          <p:cNvPr id="1471" name="Google Shape;1471;p43"/>
          <p:cNvGrpSpPr/>
          <p:nvPr/>
        </p:nvGrpSpPr>
        <p:grpSpPr>
          <a:xfrm>
            <a:off x="3326227" y="1731508"/>
            <a:ext cx="5052825" cy="2782500"/>
            <a:chOff x="4434969" y="2308677"/>
            <a:chExt cx="6737100" cy="3710000"/>
          </a:xfrm>
        </p:grpSpPr>
        <p:cxnSp>
          <p:nvCxnSpPr>
            <p:cNvPr id="1472" name="Google Shape;1472;p43"/>
            <p:cNvCxnSpPr>
              <a:stCxn id="1462" idx="3"/>
            </p:cNvCxnSpPr>
            <p:nvPr/>
          </p:nvCxnSpPr>
          <p:spPr>
            <a:xfrm flipH="1" rot="10800000">
              <a:off x="4473069" y="2308677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3" name="Google Shape;1473;p43"/>
            <p:cNvCxnSpPr>
              <a:stCxn id="1463" idx="3"/>
            </p:cNvCxnSpPr>
            <p:nvPr/>
          </p:nvCxnSpPr>
          <p:spPr>
            <a:xfrm flipH="1" rot="10800000">
              <a:off x="4473069" y="2771939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4" name="Google Shape;1474;p43"/>
            <p:cNvCxnSpPr>
              <a:stCxn id="1464" idx="3"/>
            </p:cNvCxnSpPr>
            <p:nvPr/>
          </p:nvCxnSpPr>
          <p:spPr>
            <a:xfrm flipH="1" rot="10800000">
              <a:off x="4473069" y="3235201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5" name="Google Shape;1475;p43"/>
            <p:cNvCxnSpPr>
              <a:stCxn id="1465" idx="3"/>
            </p:cNvCxnSpPr>
            <p:nvPr/>
          </p:nvCxnSpPr>
          <p:spPr>
            <a:xfrm flipH="1" rot="10800000">
              <a:off x="4473069" y="3698463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6" name="Google Shape;1476;p43"/>
            <p:cNvCxnSpPr>
              <a:stCxn id="1466" idx="3"/>
            </p:cNvCxnSpPr>
            <p:nvPr/>
          </p:nvCxnSpPr>
          <p:spPr>
            <a:xfrm flipH="1" rot="10800000">
              <a:off x="4473069" y="4161725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7" name="Google Shape;1477;p43"/>
            <p:cNvCxnSpPr>
              <a:stCxn id="1467" idx="3"/>
            </p:cNvCxnSpPr>
            <p:nvPr/>
          </p:nvCxnSpPr>
          <p:spPr>
            <a:xfrm flipH="1" rot="10800000">
              <a:off x="4473069" y="4624987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8" name="Google Shape;1478;p43"/>
            <p:cNvCxnSpPr>
              <a:stCxn id="1468" idx="3"/>
            </p:cNvCxnSpPr>
            <p:nvPr/>
          </p:nvCxnSpPr>
          <p:spPr>
            <a:xfrm flipH="1" rot="10800000">
              <a:off x="4473069" y="5088249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9" name="Google Shape;1479;p43"/>
            <p:cNvCxnSpPr>
              <a:stCxn id="1469" idx="3"/>
            </p:cNvCxnSpPr>
            <p:nvPr/>
          </p:nvCxnSpPr>
          <p:spPr>
            <a:xfrm flipH="1" rot="10800000">
              <a:off x="4473069" y="5551511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80" name="Google Shape;1480;p43"/>
            <p:cNvCxnSpPr>
              <a:stCxn id="1470" idx="3"/>
            </p:cNvCxnSpPr>
            <p:nvPr/>
          </p:nvCxnSpPr>
          <p:spPr>
            <a:xfrm flipH="1" rot="10800000">
              <a:off x="4434969" y="6014777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</p:grpSp>
      <p:sp>
        <p:nvSpPr>
          <p:cNvPr id="1481" name="Google Shape;1481;p43"/>
          <p:cNvSpPr/>
          <p:nvPr/>
        </p:nvSpPr>
        <p:spPr>
          <a:xfrm>
            <a:off x="3383465" y="1207680"/>
            <a:ext cx="1658400" cy="2634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FIRST 30 DAYS</a:t>
            </a:r>
            <a:endParaRPr sz="1100"/>
          </a:p>
        </p:txBody>
      </p:sp>
      <p:sp>
        <p:nvSpPr>
          <p:cNvPr id="1482" name="Google Shape;1482;p43"/>
          <p:cNvSpPr/>
          <p:nvPr/>
        </p:nvSpPr>
        <p:spPr>
          <a:xfrm>
            <a:off x="6752365" y="1207680"/>
            <a:ext cx="1599300" cy="263400"/>
          </a:xfrm>
          <a:prstGeom prst="roundRect">
            <a:avLst>
              <a:gd fmla="val 50000" name="adj"/>
            </a:avLst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FIRST 90 DAYS</a:t>
            </a:r>
            <a:endParaRPr sz="1100"/>
          </a:p>
        </p:txBody>
      </p:sp>
      <p:sp>
        <p:nvSpPr>
          <p:cNvPr id="1483" name="Google Shape;1483;p43"/>
          <p:cNvSpPr/>
          <p:nvPr/>
        </p:nvSpPr>
        <p:spPr>
          <a:xfrm>
            <a:off x="5098000" y="1207680"/>
            <a:ext cx="1599300" cy="263400"/>
          </a:xfrm>
          <a:prstGeom prst="roundRect">
            <a:avLst>
              <a:gd fmla="val 50000" name="adj"/>
            </a:avLst>
          </a:prstGeom>
          <a:solidFill>
            <a:srgbClr val="1C3D5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FIRST 60 DAYS</a:t>
            </a:r>
            <a:endParaRPr sz="1100"/>
          </a:p>
        </p:txBody>
      </p:sp>
      <p:sp>
        <p:nvSpPr>
          <p:cNvPr id="1484" name="Google Shape;1484;p43"/>
          <p:cNvSpPr/>
          <p:nvPr/>
        </p:nvSpPr>
        <p:spPr>
          <a:xfrm>
            <a:off x="4460257" y="1649162"/>
            <a:ext cx="164400" cy="1644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85" name="Google Shape;1485;p43"/>
          <p:cNvCxnSpPr>
            <a:stCxn id="1462" idx="3"/>
            <a:endCxn id="1484" idx="2"/>
          </p:cNvCxnSpPr>
          <p:nvPr/>
        </p:nvCxnSpPr>
        <p:spPr>
          <a:xfrm flipH="1" rot="10800000">
            <a:off x="3354802" y="1731433"/>
            <a:ext cx="1105500" cy="3000"/>
          </a:xfrm>
          <a:prstGeom prst="straightConnector1">
            <a:avLst/>
          </a:prstGeom>
          <a:noFill/>
          <a:ln cap="rnd" cmpd="sng" w="12700">
            <a:solidFill>
              <a:srgbClr val="FF5D4C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86" name="Google Shape;1486;p43"/>
          <p:cNvSpPr/>
          <p:nvPr/>
        </p:nvSpPr>
        <p:spPr>
          <a:xfrm>
            <a:off x="7547078" y="4428737"/>
            <a:ext cx="164400" cy="1644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87" name="Google Shape;1487;p43"/>
          <p:cNvCxnSpPr>
            <a:stCxn id="1470" idx="3"/>
            <a:endCxn id="1486" idx="2"/>
          </p:cNvCxnSpPr>
          <p:nvPr/>
        </p:nvCxnSpPr>
        <p:spPr>
          <a:xfrm flipH="1" rot="10800000">
            <a:off x="3326227" y="4511008"/>
            <a:ext cx="4221000" cy="3000"/>
          </a:xfrm>
          <a:prstGeom prst="straightConnector1">
            <a:avLst/>
          </a:prstGeom>
          <a:noFill/>
          <a:ln cap="rnd" cmpd="sng" w="12700">
            <a:solidFill>
              <a:srgbClr val="FF5D4C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88" name="Google Shape;1488;p43"/>
          <p:cNvSpPr/>
          <p:nvPr/>
        </p:nvSpPr>
        <p:spPr>
          <a:xfrm>
            <a:off x="7390667" y="4081291"/>
            <a:ext cx="164400" cy="1644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89" name="Google Shape;1489;p43"/>
          <p:cNvCxnSpPr>
            <a:stCxn id="1469" idx="3"/>
            <a:endCxn id="1488" idx="2"/>
          </p:cNvCxnSpPr>
          <p:nvPr/>
        </p:nvCxnSpPr>
        <p:spPr>
          <a:xfrm flipH="1" rot="10800000">
            <a:off x="3354802" y="4163558"/>
            <a:ext cx="4035900" cy="3000"/>
          </a:xfrm>
          <a:prstGeom prst="straightConnector1">
            <a:avLst/>
          </a:prstGeom>
          <a:noFill/>
          <a:ln cap="rnd" cmpd="sng" w="12700">
            <a:solidFill>
              <a:srgbClr val="FF5D4C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90" name="Google Shape;1490;p43"/>
          <p:cNvSpPr/>
          <p:nvPr/>
        </p:nvSpPr>
        <p:spPr>
          <a:xfrm>
            <a:off x="7912457" y="3733844"/>
            <a:ext cx="164400" cy="1644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91" name="Google Shape;1491;p43"/>
          <p:cNvCxnSpPr>
            <a:stCxn id="1468" idx="3"/>
            <a:endCxn id="1490" idx="2"/>
          </p:cNvCxnSpPr>
          <p:nvPr/>
        </p:nvCxnSpPr>
        <p:spPr>
          <a:xfrm flipH="1" rot="10800000">
            <a:off x="3354802" y="3816112"/>
            <a:ext cx="4557600" cy="3000"/>
          </a:xfrm>
          <a:prstGeom prst="straightConnector1">
            <a:avLst/>
          </a:prstGeom>
          <a:noFill/>
          <a:ln cap="rnd" cmpd="sng" w="12700">
            <a:solidFill>
              <a:srgbClr val="FF5D4C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92" name="Google Shape;1492;p43"/>
          <p:cNvSpPr/>
          <p:nvPr/>
        </p:nvSpPr>
        <p:spPr>
          <a:xfrm>
            <a:off x="5374388" y="3386398"/>
            <a:ext cx="164400" cy="1644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93" name="Google Shape;1493;p43"/>
          <p:cNvCxnSpPr>
            <a:stCxn id="1467" idx="3"/>
            <a:endCxn id="1492" idx="2"/>
          </p:cNvCxnSpPr>
          <p:nvPr/>
        </p:nvCxnSpPr>
        <p:spPr>
          <a:xfrm flipH="1" rot="10800000">
            <a:off x="3354802" y="3468665"/>
            <a:ext cx="2019600" cy="3000"/>
          </a:xfrm>
          <a:prstGeom prst="straightConnector1">
            <a:avLst/>
          </a:prstGeom>
          <a:noFill/>
          <a:ln cap="rnd" cmpd="sng" w="12700">
            <a:solidFill>
              <a:srgbClr val="FF5D4C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94" name="Google Shape;1494;p43"/>
          <p:cNvSpPr/>
          <p:nvPr/>
        </p:nvSpPr>
        <p:spPr>
          <a:xfrm>
            <a:off x="6348445" y="3038950"/>
            <a:ext cx="164400" cy="1644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95" name="Google Shape;1495;p43"/>
          <p:cNvCxnSpPr>
            <a:stCxn id="1466" idx="3"/>
            <a:endCxn id="1494" idx="2"/>
          </p:cNvCxnSpPr>
          <p:nvPr/>
        </p:nvCxnSpPr>
        <p:spPr>
          <a:xfrm flipH="1" rot="10800000">
            <a:off x="3354802" y="3121219"/>
            <a:ext cx="2993700" cy="3000"/>
          </a:xfrm>
          <a:prstGeom prst="straightConnector1">
            <a:avLst/>
          </a:prstGeom>
          <a:noFill/>
          <a:ln cap="rnd" cmpd="sng" w="12700">
            <a:solidFill>
              <a:srgbClr val="FF5D4C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96" name="Google Shape;1496;p43"/>
          <p:cNvSpPr/>
          <p:nvPr/>
        </p:nvSpPr>
        <p:spPr>
          <a:xfrm>
            <a:off x="5845638" y="2691503"/>
            <a:ext cx="164400" cy="1644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97" name="Google Shape;1497;p43"/>
          <p:cNvCxnSpPr>
            <a:stCxn id="1465" idx="3"/>
            <a:endCxn id="1496" idx="2"/>
          </p:cNvCxnSpPr>
          <p:nvPr/>
        </p:nvCxnSpPr>
        <p:spPr>
          <a:xfrm flipH="1" rot="10800000">
            <a:off x="3354802" y="2773772"/>
            <a:ext cx="2490900" cy="3000"/>
          </a:xfrm>
          <a:prstGeom prst="straightConnector1">
            <a:avLst/>
          </a:prstGeom>
          <a:noFill/>
          <a:ln cap="rnd" cmpd="sng" w="12700">
            <a:solidFill>
              <a:srgbClr val="FF5D4C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98" name="Google Shape;1498;p43"/>
          <p:cNvSpPr/>
          <p:nvPr/>
        </p:nvSpPr>
        <p:spPr>
          <a:xfrm>
            <a:off x="4556428" y="2344056"/>
            <a:ext cx="164400" cy="1644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99" name="Google Shape;1499;p43"/>
          <p:cNvCxnSpPr>
            <a:stCxn id="1464" idx="3"/>
            <a:endCxn id="1498" idx="2"/>
          </p:cNvCxnSpPr>
          <p:nvPr/>
        </p:nvCxnSpPr>
        <p:spPr>
          <a:xfrm flipH="1" rot="10800000">
            <a:off x="3354802" y="2426326"/>
            <a:ext cx="1201500" cy="3000"/>
          </a:xfrm>
          <a:prstGeom prst="straightConnector1">
            <a:avLst/>
          </a:prstGeom>
          <a:noFill/>
          <a:ln cap="rnd" cmpd="sng" w="12700">
            <a:solidFill>
              <a:srgbClr val="FF5D4C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500" name="Google Shape;1500;p43"/>
          <p:cNvSpPr/>
          <p:nvPr/>
        </p:nvSpPr>
        <p:spPr>
          <a:xfrm>
            <a:off x="5070452" y="1996609"/>
            <a:ext cx="164400" cy="164400"/>
          </a:xfrm>
          <a:prstGeom prst="ellipse">
            <a:avLst/>
          </a:prstGeom>
          <a:solidFill>
            <a:srgbClr val="FF5D4C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501" name="Google Shape;1501;p43"/>
          <p:cNvCxnSpPr>
            <a:stCxn id="1463" idx="3"/>
            <a:endCxn id="1500" idx="2"/>
          </p:cNvCxnSpPr>
          <p:nvPr/>
        </p:nvCxnSpPr>
        <p:spPr>
          <a:xfrm flipH="1" rot="10800000">
            <a:off x="3354802" y="2078879"/>
            <a:ext cx="1715700" cy="3000"/>
          </a:xfrm>
          <a:prstGeom prst="straightConnector1">
            <a:avLst/>
          </a:prstGeom>
          <a:noFill/>
          <a:ln cap="rnd" cmpd="sng" w="12700">
            <a:solidFill>
              <a:srgbClr val="FF5D4C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502" name="Google Shape;1502;p43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/>
          <p:nvPr/>
        </p:nvSpPr>
        <p:spPr>
          <a:xfrm rot="-5400000">
            <a:off x="1037718" y="2401425"/>
            <a:ext cx="1809600" cy="1554600"/>
          </a:xfrm>
          <a:prstGeom prst="round2SameRect">
            <a:avLst>
              <a:gd fmla="val 19273" name="adj1"/>
              <a:gd fmla="val 0" name="adj2"/>
            </a:avLst>
          </a:prstGeom>
          <a:solidFill>
            <a:srgbClr val="E4E8EE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2719692" y="1009828"/>
            <a:ext cx="5970900" cy="3766200"/>
          </a:xfrm>
          <a:prstGeom prst="roundRect">
            <a:avLst>
              <a:gd fmla="val 8523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6" name="Google Shape;116;p26"/>
          <p:cNvGrpSpPr/>
          <p:nvPr/>
        </p:nvGrpSpPr>
        <p:grpSpPr>
          <a:xfrm>
            <a:off x="1165216" y="2084310"/>
            <a:ext cx="1554525" cy="984511"/>
            <a:chOff x="1079059" y="2228500"/>
            <a:chExt cx="2072700" cy="1312681"/>
          </a:xfrm>
        </p:grpSpPr>
        <p:sp>
          <p:nvSpPr>
            <p:cNvPr id="117" name="Google Shape;117;p26"/>
            <p:cNvSpPr/>
            <p:nvPr/>
          </p:nvSpPr>
          <p:spPr>
            <a:xfrm>
              <a:off x="2897090" y="222850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 rot="-5400000">
              <a:off x="1713709" y="1848533"/>
              <a:ext cx="803400" cy="2072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 flipH="1" rot="10800000">
              <a:off x="2897090" y="328706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0" name="Google Shape;120;p26"/>
          <p:cNvSpPr txBox="1"/>
          <p:nvPr/>
        </p:nvSpPr>
        <p:spPr>
          <a:xfrm>
            <a:off x="436973" y="458947"/>
            <a:ext cx="2660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  <p:sp>
        <p:nvSpPr>
          <p:cNvPr id="121" name="Google Shape;121;p26"/>
          <p:cNvSpPr/>
          <p:nvPr/>
        </p:nvSpPr>
        <p:spPr>
          <a:xfrm>
            <a:off x="3111921" y="1284317"/>
            <a:ext cx="1467900" cy="3276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GOALS</a:t>
            </a:r>
            <a:endParaRPr sz="1100"/>
          </a:p>
        </p:txBody>
      </p:sp>
      <p:sp>
        <p:nvSpPr>
          <p:cNvPr id="122" name="Google Shape;122;p26"/>
          <p:cNvSpPr/>
          <p:nvPr/>
        </p:nvSpPr>
        <p:spPr>
          <a:xfrm>
            <a:off x="4971209" y="1284317"/>
            <a:ext cx="1467900" cy="3276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INITIATIVE GOAL</a:t>
            </a:r>
            <a:endParaRPr b="1" i="0" sz="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3" name="Google Shape;123;p26"/>
          <p:cNvGrpSpPr/>
          <p:nvPr/>
        </p:nvGrpSpPr>
        <p:grpSpPr>
          <a:xfrm>
            <a:off x="5035977" y="1843121"/>
            <a:ext cx="1559997" cy="839604"/>
            <a:chOff x="4052889" y="2266124"/>
            <a:chExt cx="2079995" cy="1119471"/>
          </a:xfrm>
        </p:grpSpPr>
        <p:grpSp>
          <p:nvGrpSpPr>
            <p:cNvPr id="124" name="Google Shape;124;p26"/>
            <p:cNvGrpSpPr/>
            <p:nvPr/>
          </p:nvGrpSpPr>
          <p:grpSpPr>
            <a:xfrm>
              <a:off x="4052889" y="2346417"/>
              <a:ext cx="2018596" cy="1039179"/>
              <a:chOff x="4052889" y="2286179"/>
              <a:chExt cx="2018596" cy="1039179"/>
            </a:xfrm>
          </p:grpSpPr>
          <p:sp>
            <p:nvSpPr>
              <p:cNvPr id="125" name="Google Shape;125;p26"/>
              <p:cNvSpPr/>
              <p:nvPr/>
            </p:nvSpPr>
            <p:spPr>
              <a:xfrm>
                <a:off x="4052889" y="2286179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6" name="Google Shape;126;p26"/>
              <p:cNvSpPr txBox="1"/>
              <p:nvPr/>
            </p:nvSpPr>
            <p:spPr>
              <a:xfrm>
                <a:off x="4114285" y="2910458"/>
                <a:ext cx="19572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Listen to 10 customer calls and complete 5 customer interviews</a:t>
                </a:r>
                <a:endParaRPr sz="1100"/>
              </a:p>
            </p:txBody>
          </p:sp>
        </p:grpSp>
        <p:grpSp>
          <p:nvGrpSpPr>
            <p:cNvPr id="127" name="Google Shape;127;p26"/>
            <p:cNvGrpSpPr/>
            <p:nvPr/>
          </p:nvGrpSpPr>
          <p:grpSpPr>
            <a:xfrm>
              <a:off x="4052889" y="2266124"/>
              <a:ext cx="1850597" cy="497075"/>
              <a:chOff x="4052889" y="1732335"/>
              <a:chExt cx="1850597" cy="497075"/>
            </a:xfrm>
          </p:grpSpPr>
          <p:sp>
            <p:nvSpPr>
              <p:cNvPr id="128" name="Google Shape;128;p26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9" name="Google Shape;129;p26"/>
              <p:cNvSpPr txBox="1"/>
              <p:nvPr/>
            </p:nvSpPr>
            <p:spPr>
              <a:xfrm>
                <a:off x="4114286" y="1732335"/>
                <a:ext cx="1789200" cy="26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Complete all onboarding tasks </a:t>
                </a:r>
                <a:endParaRPr sz="1100"/>
              </a:p>
            </p:txBody>
          </p:sp>
        </p:grpSp>
        <p:grpSp>
          <p:nvGrpSpPr>
            <p:cNvPr id="130" name="Google Shape;130;p26"/>
            <p:cNvGrpSpPr/>
            <p:nvPr/>
          </p:nvGrpSpPr>
          <p:grpSpPr>
            <a:xfrm>
              <a:off x="4052889" y="2595179"/>
              <a:ext cx="2079995" cy="539971"/>
              <a:chOff x="4052889" y="2438545"/>
              <a:chExt cx="2079995" cy="539971"/>
            </a:xfrm>
          </p:grpSpPr>
          <p:sp>
            <p:nvSpPr>
              <p:cNvPr id="131" name="Google Shape;131;p26"/>
              <p:cNvSpPr/>
              <p:nvPr/>
            </p:nvSpPr>
            <p:spPr>
              <a:xfrm>
                <a:off x="4052889" y="2905994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2" name="Google Shape;132;p26"/>
              <p:cNvSpPr txBox="1"/>
              <p:nvPr/>
            </p:nvSpPr>
            <p:spPr>
              <a:xfrm>
                <a:off x="4134584" y="2438545"/>
                <a:ext cx="1998300" cy="4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Complete PMM process audit </a:t>
                </a:r>
                <a:endParaRPr sz="1100"/>
              </a:p>
            </p:txBody>
          </p:sp>
        </p:grpSp>
      </p:grpSp>
      <p:sp>
        <p:nvSpPr>
          <p:cNvPr id="133" name="Google Shape;133;p26"/>
          <p:cNvSpPr/>
          <p:nvPr/>
        </p:nvSpPr>
        <p:spPr>
          <a:xfrm>
            <a:off x="6830498" y="1284317"/>
            <a:ext cx="1467900" cy="3276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 GOAL</a:t>
            </a:r>
            <a:endParaRPr b="1" i="0" sz="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4" name="Google Shape;134;p26"/>
          <p:cNvGrpSpPr/>
          <p:nvPr/>
        </p:nvGrpSpPr>
        <p:grpSpPr>
          <a:xfrm>
            <a:off x="6895603" y="1734075"/>
            <a:ext cx="1468107" cy="1021512"/>
            <a:chOff x="4052889" y="2120716"/>
            <a:chExt cx="1870916" cy="1362016"/>
          </a:xfrm>
        </p:grpSpPr>
        <p:grpSp>
          <p:nvGrpSpPr>
            <p:cNvPr id="135" name="Google Shape;135;p26"/>
            <p:cNvGrpSpPr/>
            <p:nvPr/>
          </p:nvGrpSpPr>
          <p:grpSpPr>
            <a:xfrm>
              <a:off x="4052889" y="2120716"/>
              <a:ext cx="1870916" cy="414900"/>
              <a:chOff x="4052889" y="2060478"/>
              <a:chExt cx="1870916" cy="414900"/>
            </a:xfrm>
          </p:grpSpPr>
          <p:sp>
            <p:nvSpPr>
              <p:cNvPr id="136" name="Google Shape;136;p26"/>
              <p:cNvSpPr/>
              <p:nvPr/>
            </p:nvSpPr>
            <p:spPr>
              <a:xfrm>
                <a:off x="4052889" y="212919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7" name="Google Shape;137;p26"/>
              <p:cNvSpPr txBox="1"/>
              <p:nvPr/>
            </p:nvSpPr>
            <p:spPr>
              <a:xfrm>
                <a:off x="4134605" y="2060478"/>
                <a:ext cx="17892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Maintain the PMM team’s current output</a:t>
                </a:r>
                <a:endParaRPr sz="1100"/>
              </a:p>
            </p:txBody>
          </p:sp>
        </p:grpSp>
        <p:grpSp>
          <p:nvGrpSpPr>
            <p:cNvPr id="138" name="Google Shape;138;p26"/>
            <p:cNvGrpSpPr/>
            <p:nvPr/>
          </p:nvGrpSpPr>
          <p:grpSpPr>
            <a:xfrm>
              <a:off x="4052889" y="2594281"/>
              <a:ext cx="1797712" cy="581700"/>
              <a:chOff x="4052889" y="2060492"/>
              <a:chExt cx="1797712" cy="581700"/>
            </a:xfrm>
          </p:grpSpPr>
          <p:sp>
            <p:nvSpPr>
              <p:cNvPr id="139" name="Google Shape;139;p26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0" name="Google Shape;140;p26"/>
              <p:cNvSpPr txBox="1"/>
              <p:nvPr/>
            </p:nvSpPr>
            <p:spPr>
              <a:xfrm>
                <a:off x="4134601" y="2060492"/>
                <a:ext cx="1716000" cy="58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Deliver 30 day update on PMM process audit </a:t>
                </a:r>
                <a:endParaRPr sz="1100"/>
              </a:p>
            </p:txBody>
          </p:sp>
        </p:grpSp>
        <p:grpSp>
          <p:nvGrpSpPr>
            <p:cNvPr id="141" name="Google Shape;141;p26"/>
            <p:cNvGrpSpPr/>
            <p:nvPr/>
          </p:nvGrpSpPr>
          <p:grpSpPr>
            <a:xfrm>
              <a:off x="4052889" y="3067832"/>
              <a:ext cx="1870912" cy="414900"/>
              <a:chOff x="4052889" y="2911198"/>
              <a:chExt cx="1870912" cy="414900"/>
            </a:xfrm>
          </p:grpSpPr>
          <p:sp>
            <p:nvSpPr>
              <p:cNvPr id="142" name="Google Shape;142;p26"/>
              <p:cNvSpPr/>
              <p:nvPr/>
            </p:nvSpPr>
            <p:spPr>
              <a:xfrm>
                <a:off x="4052889" y="3007594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3" name="Google Shape;143;p26"/>
              <p:cNvSpPr txBox="1"/>
              <p:nvPr/>
            </p:nvSpPr>
            <p:spPr>
              <a:xfrm>
                <a:off x="4134601" y="2911198"/>
                <a:ext cx="17892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Implement feedback to acquire a new customer</a:t>
                </a:r>
                <a:endParaRPr sz="1100"/>
              </a:p>
            </p:txBody>
          </p:sp>
        </p:grpSp>
      </p:grpSp>
      <p:grpSp>
        <p:nvGrpSpPr>
          <p:cNvPr id="144" name="Google Shape;144;p26"/>
          <p:cNvGrpSpPr/>
          <p:nvPr/>
        </p:nvGrpSpPr>
        <p:grpSpPr>
          <a:xfrm>
            <a:off x="3131809" y="2969076"/>
            <a:ext cx="5186475" cy="327600"/>
            <a:chOff x="3674663" y="3547061"/>
            <a:chExt cx="6915300" cy="436800"/>
          </a:xfrm>
        </p:grpSpPr>
        <p:sp>
          <p:nvSpPr>
            <p:cNvPr id="145" name="Google Shape;145;p26"/>
            <p:cNvSpPr/>
            <p:nvPr/>
          </p:nvSpPr>
          <p:spPr>
            <a:xfrm rot="-5400000">
              <a:off x="6913913" y="307811"/>
              <a:ext cx="436800" cy="69153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rgbClr val="1C3D5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" name="Google Shape;146;p26"/>
            <p:cNvSpPr txBox="1"/>
            <p:nvPr/>
          </p:nvSpPr>
          <p:spPr>
            <a:xfrm>
              <a:off x="5764384" y="3642359"/>
              <a:ext cx="2529300" cy="246300"/>
            </a:xfrm>
            <a:prstGeom prst="rect">
              <a:avLst/>
            </a:prstGeom>
            <a:solidFill>
              <a:srgbClr val="1C3D5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KEY SUCCESS METRICS</a:t>
              </a:r>
              <a:endParaRPr sz="1100"/>
            </a:p>
          </p:txBody>
        </p:sp>
      </p:grpSp>
      <p:grpSp>
        <p:nvGrpSpPr>
          <p:cNvPr id="147" name="Google Shape;147;p26"/>
          <p:cNvGrpSpPr/>
          <p:nvPr/>
        </p:nvGrpSpPr>
        <p:grpSpPr>
          <a:xfrm>
            <a:off x="3081461" y="3442294"/>
            <a:ext cx="1173150" cy="1063865"/>
            <a:chOff x="3701761" y="4279842"/>
            <a:chExt cx="1564200" cy="1418487"/>
          </a:xfrm>
        </p:grpSpPr>
        <p:sp>
          <p:nvSpPr>
            <p:cNvPr id="148" name="Google Shape;148;p26"/>
            <p:cNvSpPr txBox="1"/>
            <p:nvPr/>
          </p:nvSpPr>
          <p:spPr>
            <a:xfrm>
              <a:off x="3924521" y="4279842"/>
              <a:ext cx="1210800" cy="5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4B2D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9" name="Google Shape;149;p26"/>
            <p:cNvSpPr txBox="1"/>
            <p:nvPr/>
          </p:nvSpPr>
          <p:spPr>
            <a:xfrm>
              <a:off x="3701761" y="4903929"/>
              <a:ext cx="15642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Met all key stakeholders and started product training.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0" name="Google Shape;150;p26"/>
            <p:cNvSpPr txBox="1"/>
            <p:nvPr/>
          </p:nvSpPr>
          <p:spPr>
            <a:xfrm>
              <a:off x="4209972" y="4581317"/>
              <a:ext cx="6399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/>
            </a:p>
          </p:txBody>
        </p:sp>
      </p:grpSp>
      <p:grpSp>
        <p:nvGrpSpPr>
          <p:cNvPr id="151" name="Google Shape;151;p26"/>
          <p:cNvGrpSpPr/>
          <p:nvPr/>
        </p:nvGrpSpPr>
        <p:grpSpPr>
          <a:xfrm>
            <a:off x="7114379" y="3442343"/>
            <a:ext cx="1320647" cy="929097"/>
            <a:chOff x="9079463" y="4279833"/>
            <a:chExt cx="1673400" cy="1238796"/>
          </a:xfrm>
        </p:grpSpPr>
        <p:sp>
          <p:nvSpPr>
            <p:cNvPr id="152" name="Google Shape;152;p26"/>
            <p:cNvSpPr txBox="1"/>
            <p:nvPr/>
          </p:nvSpPr>
          <p:spPr>
            <a:xfrm>
              <a:off x="9442327" y="4279833"/>
              <a:ext cx="9477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</p:txBody>
        </p:sp>
        <p:sp>
          <p:nvSpPr>
            <p:cNvPr id="153" name="Google Shape;153;p26"/>
            <p:cNvSpPr txBox="1"/>
            <p:nvPr/>
          </p:nvSpPr>
          <p:spPr>
            <a:xfrm>
              <a:off x="9079463" y="4903929"/>
              <a:ext cx="16734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Met and understood expectations from key members of the organization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p26"/>
            <p:cNvSpPr txBox="1"/>
            <p:nvPr/>
          </p:nvSpPr>
          <p:spPr>
            <a:xfrm>
              <a:off x="9679571" y="4581322"/>
              <a:ext cx="4731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/>
            </a:p>
          </p:txBody>
        </p:sp>
      </p:grpSp>
      <p:grpSp>
        <p:nvGrpSpPr>
          <p:cNvPr id="155" name="Google Shape;155;p26"/>
          <p:cNvGrpSpPr/>
          <p:nvPr/>
        </p:nvGrpSpPr>
        <p:grpSpPr>
          <a:xfrm>
            <a:off x="5815529" y="3442315"/>
            <a:ext cx="1135723" cy="928714"/>
            <a:chOff x="7387891" y="4279833"/>
            <a:chExt cx="1434900" cy="1238285"/>
          </a:xfrm>
        </p:grpSpPr>
        <p:sp>
          <p:nvSpPr>
            <p:cNvPr id="156" name="Google Shape;156;p26"/>
            <p:cNvSpPr txBox="1"/>
            <p:nvPr/>
          </p:nvSpPr>
          <p:spPr>
            <a:xfrm>
              <a:off x="7519351" y="4279833"/>
              <a:ext cx="1172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Performance Goals</a:t>
              </a:r>
              <a:endParaRPr b="1" sz="1100"/>
            </a:p>
          </p:txBody>
        </p:sp>
        <p:sp>
          <p:nvSpPr>
            <p:cNvPr id="157" name="Google Shape;157;p26"/>
            <p:cNvSpPr txBox="1"/>
            <p:nvPr/>
          </p:nvSpPr>
          <p:spPr>
            <a:xfrm>
              <a:off x="7387891" y="4903418"/>
              <a:ext cx="14349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Successfully completed PMM process audit and delivered.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" name="Google Shape;158;p26"/>
            <p:cNvSpPr txBox="1"/>
            <p:nvPr/>
          </p:nvSpPr>
          <p:spPr>
            <a:xfrm>
              <a:off x="7867202" y="4575820"/>
              <a:ext cx="4764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5%</a:t>
              </a:r>
              <a:endParaRPr b="1" sz="1100"/>
            </a:p>
          </p:txBody>
        </p:sp>
      </p:grpSp>
      <p:grpSp>
        <p:nvGrpSpPr>
          <p:cNvPr id="159" name="Google Shape;159;p26"/>
          <p:cNvGrpSpPr/>
          <p:nvPr/>
        </p:nvGrpSpPr>
        <p:grpSpPr>
          <a:xfrm>
            <a:off x="4418139" y="3442339"/>
            <a:ext cx="1135723" cy="1063489"/>
            <a:chOff x="5574917" y="4279833"/>
            <a:chExt cx="1434900" cy="1417985"/>
          </a:xfrm>
        </p:grpSpPr>
        <p:sp>
          <p:nvSpPr>
            <p:cNvPr id="160" name="Google Shape;160;p26"/>
            <p:cNvSpPr txBox="1"/>
            <p:nvPr/>
          </p:nvSpPr>
          <p:spPr>
            <a:xfrm>
              <a:off x="5825604" y="4279833"/>
              <a:ext cx="938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Initiative Goals</a:t>
              </a:r>
              <a:endParaRPr b="1" sz="1100"/>
            </a:p>
          </p:txBody>
        </p:sp>
        <p:sp>
          <p:nvSpPr>
            <p:cNvPr id="161" name="Google Shape;161;p26"/>
            <p:cNvSpPr txBox="1"/>
            <p:nvPr/>
          </p:nvSpPr>
          <p:spPr>
            <a:xfrm>
              <a:off x="5574917" y="4903418"/>
              <a:ext cx="14349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Completed calls with customers and conducted 5 interviews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2" name="Google Shape;162;p26"/>
            <p:cNvSpPr txBox="1"/>
            <p:nvPr/>
          </p:nvSpPr>
          <p:spPr>
            <a:xfrm>
              <a:off x="6138189" y="4575820"/>
              <a:ext cx="3129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b="1" sz="1100"/>
            </a:p>
          </p:txBody>
        </p:sp>
      </p:grpSp>
      <p:cxnSp>
        <p:nvCxnSpPr>
          <p:cNvPr id="163" name="Google Shape;163;p26"/>
          <p:cNvCxnSpPr/>
          <p:nvPr/>
        </p:nvCxnSpPr>
        <p:spPr>
          <a:xfrm>
            <a:off x="4309588" y="34900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64" name="Google Shape;164;p26"/>
          <p:cNvCxnSpPr/>
          <p:nvPr/>
        </p:nvCxnSpPr>
        <p:spPr>
          <a:xfrm>
            <a:off x="5725052" y="34900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65" name="Google Shape;165;p26"/>
          <p:cNvCxnSpPr/>
          <p:nvPr/>
        </p:nvCxnSpPr>
        <p:spPr>
          <a:xfrm>
            <a:off x="7100732" y="34900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66" name="Google Shape;166;p26"/>
          <p:cNvSpPr txBox="1"/>
          <p:nvPr/>
        </p:nvSpPr>
        <p:spPr>
          <a:xfrm>
            <a:off x="1451974" y="24645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5D4C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endParaRPr sz="1100"/>
          </a:p>
        </p:txBody>
      </p:sp>
      <p:sp>
        <p:nvSpPr>
          <p:cNvPr id="167" name="Google Shape;167;p26"/>
          <p:cNvSpPr txBox="1"/>
          <p:nvPr/>
        </p:nvSpPr>
        <p:spPr>
          <a:xfrm>
            <a:off x="1451975" y="30232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/>
          </a:p>
        </p:txBody>
      </p:sp>
      <p:sp>
        <p:nvSpPr>
          <p:cNvPr id="168" name="Google Shape;168;p26"/>
          <p:cNvSpPr txBox="1"/>
          <p:nvPr/>
        </p:nvSpPr>
        <p:spPr>
          <a:xfrm>
            <a:off x="1451975" y="36258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/>
          </a:p>
        </p:txBody>
      </p:sp>
      <p:grpSp>
        <p:nvGrpSpPr>
          <p:cNvPr id="169" name="Google Shape;169;p26"/>
          <p:cNvGrpSpPr/>
          <p:nvPr/>
        </p:nvGrpSpPr>
        <p:grpSpPr>
          <a:xfrm>
            <a:off x="3184098" y="1800725"/>
            <a:ext cx="1603736" cy="915701"/>
            <a:chOff x="3184098" y="1800725"/>
            <a:chExt cx="1603736" cy="915701"/>
          </a:xfrm>
        </p:grpSpPr>
        <p:grpSp>
          <p:nvGrpSpPr>
            <p:cNvPr id="170" name="Google Shape;170;p26"/>
            <p:cNvGrpSpPr/>
            <p:nvPr/>
          </p:nvGrpSpPr>
          <p:grpSpPr>
            <a:xfrm>
              <a:off x="3184098" y="1800725"/>
              <a:ext cx="1603736" cy="915701"/>
              <a:chOff x="4061598" y="2209596"/>
              <a:chExt cx="1862211" cy="1220935"/>
            </a:xfrm>
          </p:grpSpPr>
          <p:grpSp>
            <p:nvGrpSpPr>
              <p:cNvPr id="171" name="Google Shape;171;p26"/>
              <p:cNvGrpSpPr/>
              <p:nvPr/>
            </p:nvGrpSpPr>
            <p:grpSpPr>
              <a:xfrm>
                <a:off x="4061598" y="2209596"/>
                <a:ext cx="1862211" cy="469200"/>
                <a:chOff x="4061598" y="2149358"/>
                <a:chExt cx="1862211" cy="469200"/>
              </a:xfrm>
            </p:grpSpPr>
            <p:sp>
              <p:nvSpPr>
                <p:cNvPr id="172" name="Google Shape;172;p26"/>
                <p:cNvSpPr/>
                <p:nvPr/>
              </p:nvSpPr>
              <p:spPr>
                <a:xfrm>
                  <a:off x="4061598" y="2219815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rgbClr val="FF5D4C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73" name="Google Shape;173;p26"/>
                <p:cNvSpPr txBox="1"/>
                <p:nvPr/>
              </p:nvSpPr>
              <p:spPr>
                <a:xfrm>
                  <a:off x="4134609" y="2149358"/>
                  <a:ext cx="1789200" cy="4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Learn about the company’s vision, mission, strategy &amp; culture</a:t>
                  </a:r>
                  <a:endParaRPr b="0" i="0" sz="600" u="none" cap="none" strike="noStrik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grpSp>
            <p:nvGrpSpPr>
              <p:cNvPr id="174" name="Google Shape;174;p26"/>
              <p:cNvGrpSpPr/>
              <p:nvPr/>
            </p:nvGrpSpPr>
            <p:grpSpPr>
              <a:xfrm>
                <a:off x="4061598" y="2767994"/>
                <a:ext cx="1862203" cy="662537"/>
                <a:chOff x="4061598" y="2234205"/>
                <a:chExt cx="1862203" cy="662537"/>
              </a:xfrm>
            </p:grpSpPr>
            <p:sp>
              <p:nvSpPr>
                <p:cNvPr id="175" name="Google Shape;175;p26"/>
                <p:cNvSpPr/>
                <p:nvPr/>
              </p:nvSpPr>
              <p:spPr>
                <a:xfrm>
                  <a:off x="4061598" y="2234205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rgbClr val="FF5D4C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76" name="Google Shape;176;p26"/>
                <p:cNvSpPr txBox="1"/>
                <p:nvPr/>
              </p:nvSpPr>
              <p:spPr>
                <a:xfrm>
                  <a:off x="4134601" y="2481842"/>
                  <a:ext cx="1789200" cy="41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Meet the manager &amp; team, &amp; understand their expectations</a:t>
                  </a:r>
                  <a:endParaRPr sz="1100"/>
                </a:p>
              </p:txBody>
            </p:sp>
          </p:grpSp>
          <p:sp>
            <p:nvSpPr>
              <p:cNvPr id="177" name="Google Shape;177;p26"/>
              <p:cNvSpPr txBox="1"/>
              <p:nvPr/>
            </p:nvSpPr>
            <p:spPr>
              <a:xfrm>
                <a:off x="4074838" y="2699724"/>
                <a:ext cx="1789200" cy="26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Start product training</a:t>
                </a:r>
                <a:endParaRPr sz="1100"/>
              </a:p>
            </p:txBody>
          </p:sp>
        </p:grpSp>
        <p:sp>
          <p:nvSpPr>
            <p:cNvPr id="178" name="Google Shape;178;p26"/>
            <p:cNvSpPr/>
            <p:nvPr/>
          </p:nvSpPr>
          <p:spPr>
            <a:xfrm>
              <a:off x="3184098" y="2456245"/>
              <a:ext cx="62856" cy="54378"/>
            </a:xfrm>
            <a:custGeom>
              <a:rect b="b" l="l" r="r" t="t"/>
              <a:pathLst>
                <a:path extrusionOk="0" h="21600" w="21600">
                  <a:moveTo>
                    <a:pt x="10883" y="0"/>
                  </a:moveTo>
                  <a:cubicBezTo>
                    <a:pt x="4929" y="0"/>
                    <a:pt x="0" y="4800"/>
                    <a:pt x="0" y="10800"/>
                  </a:cubicBezTo>
                  <a:cubicBezTo>
                    <a:pt x="0" y="16833"/>
                    <a:pt x="5028" y="21600"/>
                    <a:pt x="10883" y="21600"/>
                  </a:cubicBezTo>
                  <a:cubicBezTo>
                    <a:pt x="16771" y="21600"/>
                    <a:pt x="21600" y="16833"/>
                    <a:pt x="21600" y="10800"/>
                  </a:cubicBezTo>
                  <a:cubicBezTo>
                    <a:pt x="21600" y="4800"/>
                    <a:pt x="16671" y="0"/>
                    <a:pt x="10883" y="0"/>
                  </a:cubicBezTo>
                  <a:close/>
                  <a:moveTo>
                    <a:pt x="8633" y="16200"/>
                  </a:moveTo>
                  <a:lnTo>
                    <a:pt x="3275" y="10800"/>
                  </a:lnTo>
                  <a:lnTo>
                    <a:pt x="4730" y="9367"/>
                  </a:lnTo>
                  <a:lnTo>
                    <a:pt x="8633" y="13300"/>
                  </a:lnTo>
                  <a:lnTo>
                    <a:pt x="16870" y="5000"/>
                  </a:lnTo>
                  <a:lnTo>
                    <a:pt x="18325" y="6433"/>
                  </a:lnTo>
                  <a:lnTo>
                    <a:pt x="8633" y="16200"/>
                  </a:lnTo>
                  <a:close/>
                </a:path>
              </a:pathLst>
            </a:custGeom>
            <a:solidFill>
              <a:srgbClr val="FF5D4C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4"/>
          <p:cNvSpPr/>
          <p:nvPr/>
        </p:nvSpPr>
        <p:spPr>
          <a:xfrm>
            <a:off x="2268151" y="1177078"/>
            <a:ext cx="6216300" cy="3347700"/>
          </a:xfrm>
          <a:prstGeom prst="round2SameRect">
            <a:avLst>
              <a:gd fmla="val 7344" name="adj1"/>
              <a:gd fmla="val 0" name="adj2"/>
            </a:avLst>
          </a:prstGeom>
          <a:gradFill>
            <a:gsLst>
              <a:gs pos="0">
                <a:srgbClr val="234E6A"/>
              </a:gs>
              <a:gs pos="100000">
                <a:srgbClr val="1C3D52"/>
              </a:gs>
            </a:gsLst>
            <a:lin ang="2277851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8" name="Google Shape;1508;p44"/>
          <p:cNvSpPr/>
          <p:nvPr/>
        </p:nvSpPr>
        <p:spPr>
          <a:xfrm>
            <a:off x="659606" y="1532601"/>
            <a:ext cx="7824900" cy="3155400"/>
          </a:xfrm>
          <a:prstGeom prst="roundRect">
            <a:avLst>
              <a:gd fmla="val 4469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09" name="Google Shape;1509;p44"/>
          <p:cNvGrpSpPr/>
          <p:nvPr/>
        </p:nvGrpSpPr>
        <p:grpSpPr>
          <a:xfrm>
            <a:off x="659563" y="1532527"/>
            <a:ext cx="7824481" cy="3155202"/>
            <a:chOff x="1174352" y="1592826"/>
            <a:chExt cx="10093500" cy="4330500"/>
          </a:xfrm>
        </p:grpSpPr>
        <p:cxnSp>
          <p:nvCxnSpPr>
            <p:cNvPr id="1510" name="Google Shape;1510;p44"/>
            <p:cNvCxnSpPr/>
            <p:nvPr/>
          </p:nvCxnSpPr>
          <p:spPr>
            <a:xfrm>
              <a:off x="1174352" y="202588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1" name="Google Shape;1511;p44"/>
            <p:cNvCxnSpPr/>
            <p:nvPr/>
          </p:nvCxnSpPr>
          <p:spPr>
            <a:xfrm>
              <a:off x="1174352" y="245894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2" name="Google Shape;1512;p44"/>
            <p:cNvCxnSpPr/>
            <p:nvPr/>
          </p:nvCxnSpPr>
          <p:spPr>
            <a:xfrm>
              <a:off x="1174352" y="289200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3" name="Google Shape;1513;p44"/>
            <p:cNvCxnSpPr/>
            <p:nvPr/>
          </p:nvCxnSpPr>
          <p:spPr>
            <a:xfrm>
              <a:off x="1174352" y="332506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4" name="Google Shape;1514;p44"/>
            <p:cNvCxnSpPr/>
            <p:nvPr/>
          </p:nvCxnSpPr>
          <p:spPr>
            <a:xfrm>
              <a:off x="1174352" y="375812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5" name="Google Shape;1515;p44"/>
            <p:cNvCxnSpPr/>
            <p:nvPr/>
          </p:nvCxnSpPr>
          <p:spPr>
            <a:xfrm>
              <a:off x="1174352" y="419118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6" name="Google Shape;1516;p44"/>
            <p:cNvCxnSpPr/>
            <p:nvPr/>
          </p:nvCxnSpPr>
          <p:spPr>
            <a:xfrm>
              <a:off x="1174352" y="462424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7" name="Google Shape;1517;p44"/>
            <p:cNvCxnSpPr/>
            <p:nvPr/>
          </p:nvCxnSpPr>
          <p:spPr>
            <a:xfrm>
              <a:off x="1174352" y="505730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8" name="Google Shape;1518;p44"/>
            <p:cNvCxnSpPr/>
            <p:nvPr/>
          </p:nvCxnSpPr>
          <p:spPr>
            <a:xfrm>
              <a:off x="1174352" y="549036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9" name="Google Shape;1519;p44"/>
            <p:cNvCxnSpPr/>
            <p:nvPr/>
          </p:nvCxnSpPr>
          <p:spPr>
            <a:xfrm>
              <a:off x="3249260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0" name="Google Shape;1520;p44"/>
            <p:cNvCxnSpPr/>
            <p:nvPr/>
          </p:nvCxnSpPr>
          <p:spPr>
            <a:xfrm>
              <a:off x="5919833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1" name="Google Shape;1521;p44"/>
            <p:cNvCxnSpPr/>
            <p:nvPr/>
          </p:nvCxnSpPr>
          <p:spPr>
            <a:xfrm>
              <a:off x="8590406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2" name="Google Shape;1522;p44"/>
            <p:cNvCxnSpPr/>
            <p:nvPr/>
          </p:nvCxnSpPr>
          <p:spPr>
            <a:xfrm>
              <a:off x="4139451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3" name="Google Shape;1523;p44"/>
            <p:cNvCxnSpPr/>
            <p:nvPr/>
          </p:nvCxnSpPr>
          <p:spPr>
            <a:xfrm>
              <a:off x="5029642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4" name="Google Shape;1524;p44"/>
            <p:cNvCxnSpPr/>
            <p:nvPr/>
          </p:nvCxnSpPr>
          <p:spPr>
            <a:xfrm>
              <a:off x="6810024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5" name="Google Shape;1525;p44"/>
            <p:cNvCxnSpPr/>
            <p:nvPr/>
          </p:nvCxnSpPr>
          <p:spPr>
            <a:xfrm>
              <a:off x="7700215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6" name="Google Shape;1526;p44"/>
            <p:cNvCxnSpPr/>
            <p:nvPr/>
          </p:nvCxnSpPr>
          <p:spPr>
            <a:xfrm>
              <a:off x="9480597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7" name="Google Shape;1527;p44"/>
            <p:cNvCxnSpPr/>
            <p:nvPr/>
          </p:nvCxnSpPr>
          <p:spPr>
            <a:xfrm>
              <a:off x="10370788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28" name="Google Shape;1528;p44"/>
          <p:cNvGrpSpPr/>
          <p:nvPr/>
        </p:nvGrpSpPr>
        <p:grpSpPr>
          <a:xfrm>
            <a:off x="861742" y="1616362"/>
            <a:ext cx="1226475" cy="3001477"/>
            <a:chOff x="1148989" y="2155150"/>
            <a:chExt cx="1635300" cy="4001970"/>
          </a:xfrm>
        </p:grpSpPr>
        <p:sp>
          <p:nvSpPr>
            <p:cNvPr id="1529" name="Google Shape;1529;p44"/>
            <p:cNvSpPr txBox="1"/>
            <p:nvPr/>
          </p:nvSpPr>
          <p:spPr>
            <a:xfrm>
              <a:off x="1148989" y="2155150"/>
              <a:ext cx="1234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Customer interviews</a:t>
              </a:r>
              <a:endParaRPr sz="1100"/>
            </a:p>
          </p:txBody>
        </p:sp>
        <p:sp>
          <p:nvSpPr>
            <p:cNvPr id="1530" name="Google Shape;1530;p44"/>
            <p:cNvSpPr txBox="1"/>
            <p:nvPr/>
          </p:nvSpPr>
          <p:spPr>
            <a:xfrm>
              <a:off x="1148989" y="5941720"/>
              <a:ext cx="1058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Product trainings</a:t>
              </a:r>
              <a:endParaRPr sz="1100"/>
            </a:p>
          </p:txBody>
        </p:sp>
        <p:sp>
          <p:nvSpPr>
            <p:cNvPr id="1531" name="Google Shape;1531;p44"/>
            <p:cNvSpPr txBox="1"/>
            <p:nvPr/>
          </p:nvSpPr>
          <p:spPr>
            <a:xfrm>
              <a:off x="1148989" y="5520990"/>
              <a:ext cx="1635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Communication and launch</a:t>
              </a:r>
              <a:endParaRPr sz="1100"/>
            </a:p>
          </p:txBody>
        </p:sp>
        <p:sp>
          <p:nvSpPr>
            <p:cNvPr id="1532" name="Google Shape;1532;p44"/>
            <p:cNvSpPr txBox="1"/>
            <p:nvPr/>
          </p:nvSpPr>
          <p:spPr>
            <a:xfrm>
              <a:off x="1148989" y="5100260"/>
              <a:ext cx="1574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KPI creating and alignment</a:t>
              </a:r>
              <a:endParaRPr sz="1100"/>
            </a:p>
          </p:txBody>
        </p:sp>
        <p:sp>
          <p:nvSpPr>
            <p:cNvPr id="1533" name="Google Shape;1533;p44"/>
            <p:cNvSpPr txBox="1"/>
            <p:nvPr/>
          </p:nvSpPr>
          <p:spPr>
            <a:xfrm>
              <a:off x="1148989" y="4679530"/>
              <a:ext cx="1218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Create change plan</a:t>
              </a:r>
              <a:endParaRPr sz="1100"/>
            </a:p>
          </p:txBody>
        </p:sp>
        <p:sp>
          <p:nvSpPr>
            <p:cNvPr id="1534" name="Google Shape;1534;p44"/>
            <p:cNvSpPr txBox="1"/>
            <p:nvPr/>
          </p:nvSpPr>
          <p:spPr>
            <a:xfrm>
              <a:off x="1148989" y="4258800"/>
              <a:ext cx="145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Opportunity prioritization</a:t>
              </a:r>
              <a:endParaRPr sz="1100"/>
            </a:p>
          </p:txBody>
        </p:sp>
        <p:sp>
          <p:nvSpPr>
            <p:cNvPr id="1535" name="Google Shape;1535;p44"/>
            <p:cNvSpPr txBox="1"/>
            <p:nvPr/>
          </p:nvSpPr>
          <p:spPr>
            <a:xfrm>
              <a:off x="1148989" y="3838070"/>
              <a:ext cx="122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Process assessment</a:t>
              </a:r>
              <a:endParaRPr sz="1100"/>
            </a:p>
          </p:txBody>
        </p:sp>
        <p:sp>
          <p:nvSpPr>
            <p:cNvPr id="1536" name="Google Shape;1536;p44"/>
            <p:cNvSpPr txBox="1"/>
            <p:nvPr/>
          </p:nvSpPr>
          <p:spPr>
            <a:xfrm>
              <a:off x="1148989" y="3417340"/>
              <a:ext cx="1444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Analysis of key initiatives</a:t>
              </a:r>
              <a:endParaRPr sz="1100"/>
            </a:p>
          </p:txBody>
        </p:sp>
        <p:sp>
          <p:nvSpPr>
            <p:cNvPr id="1537" name="Google Shape;1537;p44"/>
            <p:cNvSpPr txBox="1"/>
            <p:nvPr/>
          </p:nvSpPr>
          <p:spPr>
            <a:xfrm>
              <a:off x="1148989" y="2996610"/>
              <a:ext cx="1016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Market research</a:t>
              </a:r>
              <a:endParaRPr sz="1100"/>
            </a:p>
          </p:txBody>
        </p:sp>
        <p:sp>
          <p:nvSpPr>
            <p:cNvPr id="1538" name="Google Shape;1538;p44"/>
            <p:cNvSpPr txBox="1"/>
            <p:nvPr/>
          </p:nvSpPr>
          <p:spPr>
            <a:xfrm>
              <a:off x="1148989" y="2575880"/>
              <a:ext cx="1308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Stakeholder meetings</a:t>
              </a:r>
              <a:endParaRPr sz="1100"/>
            </a:p>
          </p:txBody>
        </p:sp>
      </p:grpSp>
      <p:sp>
        <p:nvSpPr>
          <p:cNvPr id="1539" name="Google Shape;1539;p44"/>
          <p:cNvSpPr txBox="1"/>
          <p:nvPr/>
        </p:nvSpPr>
        <p:spPr>
          <a:xfrm>
            <a:off x="2990608" y="1257667"/>
            <a:ext cx="6255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endParaRPr sz="1100"/>
          </a:p>
        </p:txBody>
      </p:sp>
      <p:sp>
        <p:nvSpPr>
          <p:cNvPr id="1540" name="Google Shape;1540;p44"/>
          <p:cNvSpPr txBox="1"/>
          <p:nvPr/>
        </p:nvSpPr>
        <p:spPr>
          <a:xfrm>
            <a:off x="5059131" y="1257667"/>
            <a:ext cx="629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/>
          </a:p>
        </p:txBody>
      </p:sp>
      <p:sp>
        <p:nvSpPr>
          <p:cNvPr id="1541" name="Google Shape;1541;p44"/>
          <p:cNvSpPr txBox="1"/>
          <p:nvPr/>
        </p:nvSpPr>
        <p:spPr>
          <a:xfrm>
            <a:off x="7133291" y="1257667"/>
            <a:ext cx="6267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/>
          </a:p>
        </p:txBody>
      </p:sp>
      <p:cxnSp>
        <p:nvCxnSpPr>
          <p:cNvPr id="1542" name="Google Shape;1542;p44"/>
          <p:cNvCxnSpPr/>
          <p:nvPr/>
        </p:nvCxnSpPr>
        <p:spPr>
          <a:xfrm>
            <a:off x="2364824" y="1684769"/>
            <a:ext cx="631200" cy="0"/>
          </a:xfrm>
          <a:prstGeom prst="straightConnector1">
            <a:avLst/>
          </a:prstGeom>
          <a:noFill/>
          <a:ln cap="rnd" cmpd="sng" w="76200">
            <a:solidFill>
              <a:srgbClr val="FF5D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3" name="Google Shape;1543;p44"/>
          <p:cNvCxnSpPr/>
          <p:nvPr/>
        </p:nvCxnSpPr>
        <p:spPr>
          <a:xfrm>
            <a:off x="3245380" y="2000316"/>
            <a:ext cx="1643100" cy="0"/>
          </a:xfrm>
          <a:prstGeom prst="straightConnector1">
            <a:avLst/>
          </a:prstGeom>
          <a:noFill/>
          <a:ln cap="rnd" cmpd="sng" w="76200">
            <a:solidFill>
              <a:srgbClr val="FF5D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4" name="Google Shape;1544;p44"/>
          <p:cNvCxnSpPr/>
          <p:nvPr/>
        </p:nvCxnSpPr>
        <p:spPr>
          <a:xfrm>
            <a:off x="2565158" y="2315863"/>
            <a:ext cx="1230600" cy="0"/>
          </a:xfrm>
          <a:prstGeom prst="straightConnector1">
            <a:avLst/>
          </a:prstGeom>
          <a:noFill/>
          <a:ln cap="rnd" cmpd="sng" w="76200">
            <a:solidFill>
              <a:srgbClr val="FF5D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5" name="Google Shape;1545;p44"/>
          <p:cNvCxnSpPr/>
          <p:nvPr/>
        </p:nvCxnSpPr>
        <p:spPr>
          <a:xfrm>
            <a:off x="2338574" y="2631411"/>
            <a:ext cx="2859300" cy="0"/>
          </a:xfrm>
          <a:prstGeom prst="straightConnector1">
            <a:avLst/>
          </a:prstGeom>
          <a:noFill/>
          <a:ln cap="rnd" cmpd="sng" w="76200">
            <a:solidFill>
              <a:srgbClr val="FF5D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6" name="Google Shape;1546;p44"/>
          <p:cNvCxnSpPr/>
          <p:nvPr/>
        </p:nvCxnSpPr>
        <p:spPr>
          <a:xfrm>
            <a:off x="3155751" y="2946959"/>
            <a:ext cx="1911900" cy="0"/>
          </a:xfrm>
          <a:prstGeom prst="straightConnector1">
            <a:avLst/>
          </a:prstGeom>
          <a:noFill/>
          <a:ln cap="rnd" cmpd="sng" w="76200">
            <a:solidFill>
              <a:srgbClr val="FF5D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7" name="Google Shape;1547;p44"/>
          <p:cNvCxnSpPr/>
          <p:nvPr/>
        </p:nvCxnSpPr>
        <p:spPr>
          <a:xfrm>
            <a:off x="5067544" y="3262506"/>
            <a:ext cx="730200" cy="0"/>
          </a:xfrm>
          <a:prstGeom prst="straightConnector1">
            <a:avLst/>
          </a:prstGeom>
          <a:noFill/>
          <a:ln cap="rnd" cmpd="sng" w="76200">
            <a:solidFill>
              <a:srgbClr val="FF5D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8" name="Google Shape;1548;p44"/>
          <p:cNvCxnSpPr/>
          <p:nvPr/>
        </p:nvCxnSpPr>
        <p:spPr>
          <a:xfrm>
            <a:off x="5067544" y="3578053"/>
            <a:ext cx="1460700" cy="0"/>
          </a:xfrm>
          <a:prstGeom prst="straightConnector1">
            <a:avLst/>
          </a:prstGeom>
          <a:noFill/>
          <a:ln cap="rnd" cmpd="sng" w="76200">
            <a:solidFill>
              <a:srgbClr val="FF5D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9" name="Google Shape;1549;p44"/>
          <p:cNvCxnSpPr/>
          <p:nvPr/>
        </p:nvCxnSpPr>
        <p:spPr>
          <a:xfrm>
            <a:off x="6507878" y="3893601"/>
            <a:ext cx="940800" cy="0"/>
          </a:xfrm>
          <a:prstGeom prst="straightConnector1">
            <a:avLst/>
          </a:prstGeom>
          <a:noFill/>
          <a:ln cap="rnd" cmpd="sng" w="76200">
            <a:solidFill>
              <a:srgbClr val="FF5D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0" name="Google Shape;1550;p44"/>
          <p:cNvCxnSpPr/>
          <p:nvPr/>
        </p:nvCxnSpPr>
        <p:spPr>
          <a:xfrm>
            <a:off x="5587591" y="4209149"/>
            <a:ext cx="1731000" cy="0"/>
          </a:xfrm>
          <a:prstGeom prst="straightConnector1">
            <a:avLst/>
          </a:prstGeom>
          <a:noFill/>
          <a:ln cap="rnd" cmpd="sng" w="76200">
            <a:solidFill>
              <a:srgbClr val="FF5D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1" name="Google Shape;1551;p44"/>
          <p:cNvCxnSpPr/>
          <p:nvPr/>
        </p:nvCxnSpPr>
        <p:spPr>
          <a:xfrm>
            <a:off x="6408804" y="4524696"/>
            <a:ext cx="1819800" cy="0"/>
          </a:xfrm>
          <a:prstGeom prst="straightConnector1">
            <a:avLst/>
          </a:prstGeom>
          <a:noFill/>
          <a:ln cap="rnd" cmpd="sng" w="76200">
            <a:solidFill>
              <a:srgbClr val="FF5D4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2" name="Google Shape;1552;p44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1037718" y="2401425"/>
            <a:ext cx="1809600" cy="1554600"/>
          </a:xfrm>
          <a:prstGeom prst="round2SameRect">
            <a:avLst>
              <a:gd fmla="val 19273" name="adj1"/>
              <a:gd fmla="val 0" name="adj2"/>
            </a:avLst>
          </a:prstGeom>
          <a:solidFill>
            <a:srgbClr val="E4E8EE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2719704" y="995553"/>
            <a:ext cx="5970900" cy="3766200"/>
          </a:xfrm>
          <a:prstGeom prst="roundRect">
            <a:avLst>
              <a:gd fmla="val 8523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436973" y="458947"/>
            <a:ext cx="2660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  <p:sp>
        <p:nvSpPr>
          <p:cNvPr id="187" name="Google Shape;187;p27"/>
          <p:cNvSpPr/>
          <p:nvPr/>
        </p:nvSpPr>
        <p:spPr>
          <a:xfrm>
            <a:off x="3111921" y="1284317"/>
            <a:ext cx="1467900" cy="3276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GOALS</a:t>
            </a:r>
            <a:endParaRPr sz="1100"/>
          </a:p>
        </p:txBody>
      </p:sp>
      <p:grpSp>
        <p:nvGrpSpPr>
          <p:cNvPr id="188" name="Google Shape;188;p27"/>
          <p:cNvGrpSpPr/>
          <p:nvPr/>
        </p:nvGrpSpPr>
        <p:grpSpPr>
          <a:xfrm>
            <a:off x="3176714" y="1734086"/>
            <a:ext cx="1578332" cy="1028327"/>
            <a:chOff x="4052889" y="2120730"/>
            <a:chExt cx="1899545" cy="1371102"/>
          </a:xfrm>
        </p:grpSpPr>
        <p:grpSp>
          <p:nvGrpSpPr>
            <p:cNvPr id="189" name="Google Shape;189;p27"/>
            <p:cNvGrpSpPr/>
            <p:nvPr/>
          </p:nvGrpSpPr>
          <p:grpSpPr>
            <a:xfrm>
              <a:off x="4052889" y="2120730"/>
              <a:ext cx="1870912" cy="581700"/>
              <a:chOff x="4052889" y="2060492"/>
              <a:chExt cx="1870912" cy="581700"/>
            </a:xfrm>
          </p:grpSpPr>
          <p:sp>
            <p:nvSpPr>
              <p:cNvPr id="190" name="Google Shape;190;p27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1" name="Google Shape;191;p27"/>
              <p:cNvSpPr txBox="1"/>
              <p:nvPr/>
            </p:nvSpPr>
            <p:spPr>
              <a:xfrm>
                <a:off x="4134601" y="2060492"/>
                <a:ext cx="1789200" cy="58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Complete all product training </a:t>
                </a:r>
                <a:endParaRPr sz="1100"/>
              </a:p>
            </p:txBody>
          </p:sp>
        </p:grpSp>
        <p:grpSp>
          <p:nvGrpSpPr>
            <p:cNvPr id="192" name="Google Shape;192;p27"/>
            <p:cNvGrpSpPr/>
            <p:nvPr/>
          </p:nvGrpSpPr>
          <p:grpSpPr>
            <a:xfrm>
              <a:off x="4052889" y="2533015"/>
              <a:ext cx="1899545" cy="307500"/>
              <a:chOff x="4052889" y="1999226"/>
              <a:chExt cx="1899545" cy="307500"/>
            </a:xfrm>
          </p:grpSpPr>
          <p:sp>
            <p:nvSpPr>
              <p:cNvPr id="193" name="Google Shape;193;p27"/>
              <p:cNvSpPr/>
              <p:nvPr/>
            </p:nvSpPr>
            <p:spPr>
              <a:xfrm>
                <a:off x="4052889" y="20604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4" name="Google Shape;194;p27"/>
              <p:cNvSpPr txBox="1"/>
              <p:nvPr/>
            </p:nvSpPr>
            <p:spPr>
              <a:xfrm>
                <a:off x="4163234" y="1999226"/>
                <a:ext cx="1789200" cy="30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Poppins"/>
                    <a:ea typeface="Poppins"/>
                    <a:cs typeface="Poppins"/>
                    <a:sym typeface="Poppins"/>
                  </a:rPr>
                  <a:t>Continue customer research through calls &amp; interviews </a:t>
                </a:r>
                <a:endParaRPr sz="6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95" name="Google Shape;195;p27"/>
            <p:cNvGrpSpPr/>
            <p:nvPr/>
          </p:nvGrpSpPr>
          <p:grpSpPr>
            <a:xfrm>
              <a:off x="4052889" y="3076932"/>
              <a:ext cx="1837334" cy="414900"/>
              <a:chOff x="4052889" y="2920298"/>
              <a:chExt cx="1837334" cy="414900"/>
            </a:xfrm>
          </p:grpSpPr>
          <p:sp>
            <p:nvSpPr>
              <p:cNvPr id="196" name="Google Shape;196;p27"/>
              <p:cNvSpPr/>
              <p:nvPr/>
            </p:nvSpPr>
            <p:spPr>
              <a:xfrm>
                <a:off x="4052889" y="3007594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7" name="Google Shape;197;p27"/>
              <p:cNvSpPr txBox="1"/>
              <p:nvPr/>
            </p:nvSpPr>
            <p:spPr>
              <a:xfrm>
                <a:off x="4101023" y="2920298"/>
                <a:ext cx="17892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Continue market research </a:t>
                </a:r>
                <a:endParaRPr sz="1100"/>
              </a:p>
            </p:txBody>
          </p:sp>
        </p:grpSp>
      </p:grpSp>
      <p:sp>
        <p:nvSpPr>
          <p:cNvPr id="198" name="Google Shape;198;p27"/>
          <p:cNvSpPr/>
          <p:nvPr/>
        </p:nvSpPr>
        <p:spPr>
          <a:xfrm>
            <a:off x="4971209" y="1284317"/>
            <a:ext cx="1467900" cy="3276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INITIATIVE GOAL</a:t>
            </a:r>
            <a:endParaRPr b="1"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6830498" y="1284317"/>
            <a:ext cx="1467900" cy="3276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 GOAL</a:t>
            </a:r>
            <a:endParaRPr b="1"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0" name="Google Shape;200;p27"/>
          <p:cNvGrpSpPr/>
          <p:nvPr/>
        </p:nvGrpSpPr>
        <p:grpSpPr>
          <a:xfrm>
            <a:off x="6895604" y="1734075"/>
            <a:ext cx="1534631" cy="791450"/>
            <a:chOff x="6895604" y="1734075"/>
            <a:chExt cx="1534631" cy="791450"/>
          </a:xfrm>
        </p:grpSpPr>
        <p:grpSp>
          <p:nvGrpSpPr>
            <p:cNvPr id="201" name="Google Shape;201;p27"/>
            <p:cNvGrpSpPr/>
            <p:nvPr/>
          </p:nvGrpSpPr>
          <p:grpSpPr>
            <a:xfrm>
              <a:off x="6895604" y="1734075"/>
              <a:ext cx="1387226" cy="311175"/>
              <a:chOff x="4052889" y="2060478"/>
              <a:chExt cx="1699615" cy="414900"/>
            </a:xfrm>
          </p:grpSpPr>
          <p:sp>
            <p:nvSpPr>
              <p:cNvPr id="202" name="Google Shape;202;p27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3" name="Google Shape;203;p27"/>
              <p:cNvSpPr txBox="1"/>
              <p:nvPr/>
            </p:nvSpPr>
            <p:spPr>
              <a:xfrm>
                <a:off x="4134604" y="2060478"/>
                <a:ext cx="16179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Deliver analysis summary of key initiatives to stakeholders </a:t>
                </a:r>
                <a:endParaRPr sz="1100"/>
              </a:p>
            </p:txBody>
          </p:sp>
        </p:grpSp>
        <p:grpSp>
          <p:nvGrpSpPr>
            <p:cNvPr id="204" name="Google Shape;204;p27"/>
            <p:cNvGrpSpPr/>
            <p:nvPr/>
          </p:nvGrpSpPr>
          <p:grpSpPr>
            <a:xfrm>
              <a:off x="6895604" y="2089250"/>
              <a:ext cx="1534631" cy="436275"/>
              <a:chOff x="4052889" y="2060494"/>
              <a:chExt cx="1880215" cy="581700"/>
            </a:xfrm>
          </p:grpSpPr>
          <p:sp>
            <p:nvSpPr>
              <p:cNvPr id="205" name="Google Shape;205;p27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6" name="Google Shape;206;p27"/>
              <p:cNvSpPr txBox="1"/>
              <p:nvPr/>
            </p:nvSpPr>
            <p:spPr>
              <a:xfrm>
                <a:off x="4134604" y="2060494"/>
                <a:ext cx="1798500" cy="58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latin typeface="Poppins"/>
                    <a:ea typeface="Poppins"/>
                    <a:cs typeface="Poppins"/>
                    <a:sym typeface="Poppins"/>
                  </a:rPr>
                  <a:t>Put together at least three new templates or frameworks for Sales/PMM</a:t>
                </a:r>
                <a:endParaRPr sz="6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207" name="Google Shape;207;p27"/>
          <p:cNvSpPr txBox="1"/>
          <p:nvPr/>
        </p:nvSpPr>
        <p:spPr>
          <a:xfrm>
            <a:off x="6966100" y="2462663"/>
            <a:ext cx="14604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8" name="Google Shape;208;p27"/>
          <p:cNvGrpSpPr/>
          <p:nvPr/>
        </p:nvGrpSpPr>
        <p:grpSpPr>
          <a:xfrm>
            <a:off x="3111921" y="2968133"/>
            <a:ext cx="5186475" cy="327600"/>
            <a:chOff x="3674663" y="3547061"/>
            <a:chExt cx="6915300" cy="436800"/>
          </a:xfrm>
        </p:grpSpPr>
        <p:sp>
          <p:nvSpPr>
            <p:cNvPr id="209" name="Google Shape;209;p27"/>
            <p:cNvSpPr/>
            <p:nvPr/>
          </p:nvSpPr>
          <p:spPr>
            <a:xfrm rot="-5400000">
              <a:off x="6913913" y="307811"/>
              <a:ext cx="436800" cy="69153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rgbClr val="1C3D5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0" name="Google Shape;210;p27"/>
            <p:cNvSpPr txBox="1"/>
            <p:nvPr/>
          </p:nvSpPr>
          <p:spPr>
            <a:xfrm>
              <a:off x="5876534" y="3642359"/>
              <a:ext cx="2399700" cy="246300"/>
            </a:xfrm>
            <a:prstGeom prst="rect">
              <a:avLst/>
            </a:prstGeom>
            <a:solidFill>
              <a:srgbClr val="1C3D5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KEY SUCCESS METRICS</a:t>
              </a:r>
              <a:endParaRPr sz="1100"/>
            </a:p>
          </p:txBody>
        </p:sp>
      </p:grpSp>
      <p:cxnSp>
        <p:nvCxnSpPr>
          <p:cNvPr id="211" name="Google Shape;211;p27"/>
          <p:cNvCxnSpPr/>
          <p:nvPr/>
        </p:nvCxnSpPr>
        <p:spPr>
          <a:xfrm>
            <a:off x="4309588" y="34900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12" name="Google Shape;212;p27"/>
          <p:cNvCxnSpPr/>
          <p:nvPr/>
        </p:nvCxnSpPr>
        <p:spPr>
          <a:xfrm>
            <a:off x="5725052" y="34900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13" name="Google Shape;213;p27"/>
          <p:cNvCxnSpPr/>
          <p:nvPr/>
        </p:nvCxnSpPr>
        <p:spPr>
          <a:xfrm>
            <a:off x="7100732" y="34900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14" name="Google Shape;214;p27"/>
          <p:cNvSpPr txBox="1"/>
          <p:nvPr/>
        </p:nvSpPr>
        <p:spPr>
          <a:xfrm>
            <a:off x="1451980" y="24645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endParaRPr sz="1100"/>
          </a:p>
        </p:txBody>
      </p:sp>
      <p:sp>
        <p:nvSpPr>
          <p:cNvPr id="215" name="Google Shape;215;p27"/>
          <p:cNvSpPr txBox="1"/>
          <p:nvPr/>
        </p:nvSpPr>
        <p:spPr>
          <a:xfrm>
            <a:off x="1451969" y="3023249"/>
            <a:ext cx="686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/>
          </a:p>
        </p:txBody>
      </p:sp>
      <p:sp>
        <p:nvSpPr>
          <p:cNvPr id="216" name="Google Shape;216;p27"/>
          <p:cNvSpPr txBox="1"/>
          <p:nvPr/>
        </p:nvSpPr>
        <p:spPr>
          <a:xfrm>
            <a:off x="1451980" y="36258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/>
          </a:p>
        </p:txBody>
      </p:sp>
      <p:grpSp>
        <p:nvGrpSpPr>
          <p:cNvPr id="217" name="Google Shape;217;p27"/>
          <p:cNvGrpSpPr/>
          <p:nvPr/>
        </p:nvGrpSpPr>
        <p:grpSpPr>
          <a:xfrm>
            <a:off x="1165216" y="2656294"/>
            <a:ext cx="1554525" cy="984511"/>
            <a:chOff x="1079059" y="2228500"/>
            <a:chExt cx="2072700" cy="1312681"/>
          </a:xfrm>
        </p:grpSpPr>
        <p:sp>
          <p:nvSpPr>
            <p:cNvPr id="218" name="Google Shape;218;p27"/>
            <p:cNvSpPr/>
            <p:nvPr/>
          </p:nvSpPr>
          <p:spPr>
            <a:xfrm>
              <a:off x="2897090" y="222850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 rot="-5400000">
              <a:off x="1713709" y="1848533"/>
              <a:ext cx="803400" cy="2072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 flipH="1" rot="10800000">
              <a:off x="2897090" y="328706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21" name="Google Shape;221;p27"/>
          <p:cNvSpPr txBox="1"/>
          <p:nvPr/>
        </p:nvSpPr>
        <p:spPr>
          <a:xfrm>
            <a:off x="1451979" y="30232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5D4C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>
              <a:solidFill>
                <a:srgbClr val="FF5D4C"/>
              </a:solidFill>
            </a:endParaRPr>
          </a:p>
        </p:txBody>
      </p:sp>
      <p:grpSp>
        <p:nvGrpSpPr>
          <p:cNvPr id="222" name="Google Shape;222;p27"/>
          <p:cNvGrpSpPr/>
          <p:nvPr/>
        </p:nvGrpSpPr>
        <p:grpSpPr>
          <a:xfrm>
            <a:off x="3081461" y="3442294"/>
            <a:ext cx="1173150" cy="1063865"/>
            <a:chOff x="3701761" y="4279842"/>
            <a:chExt cx="1564200" cy="1418487"/>
          </a:xfrm>
        </p:grpSpPr>
        <p:sp>
          <p:nvSpPr>
            <p:cNvPr id="223" name="Google Shape;223;p27"/>
            <p:cNvSpPr txBox="1"/>
            <p:nvPr/>
          </p:nvSpPr>
          <p:spPr>
            <a:xfrm>
              <a:off x="3924521" y="4279842"/>
              <a:ext cx="1210800" cy="5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4B2D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4" name="Google Shape;224;p27"/>
            <p:cNvSpPr txBox="1"/>
            <p:nvPr/>
          </p:nvSpPr>
          <p:spPr>
            <a:xfrm>
              <a:off x="3701761" y="4903929"/>
              <a:ext cx="15642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Completed all product training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5" name="Google Shape;225;p27"/>
            <p:cNvSpPr txBox="1"/>
            <p:nvPr/>
          </p:nvSpPr>
          <p:spPr>
            <a:xfrm>
              <a:off x="4209972" y="4581317"/>
              <a:ext cx="6399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/>
            </a:p>
          </p:txBody>
        </p:sp>
      </p:grpSp>
      <p:grpSp>
        <p:nvGrpSpPr>
          <p:cNvPr id="226" name="Google Shape;226;p27"/>
          <p:cNvGrpSpPr/>
          <p:nvPr/>
        </p:nvGrpSpPr>
        <p:grpSpPr>
          <a:xfrm>
            <a:off x="7114379" y="3442343"/>
            <a:ext cx="1320647" cy="929097"/>
            <a:chOff x="9079463" y="4279833"/>
            <a:chExt cx="1673400" cy="1238796"/>
          </a:xfrm>
        </p:grpSpPr>
        <p:sp>
          <p:nvSpPr>
            <p:cNvPr id="227" name="Google Shape;227;p27"/>
            <p:cNvSpPr txBox="1"/>
            <p:nvPr/>
          </p:nvSpPr>
          <p:spPr>
            <a:xfrm>
              <a:off x="9442327" y="4279833"/>
              <a:ext cx="9477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</p:txBody>
        </p:sp>
        <p:sp>
          <p:nvSpPr>
            <p:cNvPr id="228" name="Google Shape;228;p27"/>
            <p:cNvSpPr txBox="1"/>
            <p:nvPr/>
          </p:nvSpPr>
          <p:spPr>
            <a:xfrm>
              <a:off x="9079463" y="4903929"/>
              <a:ext cx="16734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Continued customer and market research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9" name="Google Shape;229;p27"/>
            <p:cNvSpPr txBox="1"/>
            <p:nvPr/>
          </p:nvSpPr>
          <p:spPr>
            <a:xfrm>
              <a:off x="9679571" y="4581322"/>
              <a:ext cx="4731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/>
            </a:p>
          </p:txBody>
        </p:sp>
      </p:grpSp>
      <p:grpSp>
        <p:nvGrpSpPr>
          <p:cNvPr id="230" name="Google Shape;230;p27"/>
          <p:cNvGrpSpPr/>
          <p:nvPr/>
        </p:nvGrpSpPr>
        <p:grpSpPr>
          <a:xfrm>
            <a:off x="5815529" y="3442315"/>
            <a:ext cx="1135723" cy="928714"/>
            <a:chOff x="7387891" y="4279833"/>
            <a:chExt cx="1434900" cy="1238285"/>
          </a:xfrm>
        </p:grpSpPr>
        <p:sp>
          <p:nvSpPr>
            <p:cNvPr id="231" name="Google Shape;231;p27"/>
            <p:cNvSpPr txBox="1"/>
            <p:nvPr/>
          </p:nvSpPr>
          <p:spPr>
            <a:xfrm>
              <a:off x="7519351" y="4279833"/>
              <a:ext cx="1172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Performance Goals</a:t>
              </a:r>
              <a:endParaRPr b="1" sz="1100"/>
            </a:p>
          </p:txBody>
        </p:sp>
        <p:sp>
          <p:nvSpPr>
            <p:cNvPr id="232" name="Google Shape;232;p27"/>
            <p:cNvSpPr txBox="1"/>
            <p:nvPr/>
          </p:nvSpPr>
          <p:spPr>
            <a:xfrm>
              <a:off x="7387891" y="4903418"/>
              <a:ext cx="14349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Successfully delivered analysis summary of key initiatives 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3" name="Google Shape;233;p27"/>
            <p:cNvSpPr txBox="1"/>
            <p:nvPr/>
          </p:nvSpPr>
          <p:spPr>
            <a:xfrm>
              <a:off x="7867202" y="4575820"/>
              <a:ext cx="4764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5%</a:t>
              </a:r>
              <a:endParaRPr b="1" sz="1100"/>
            </a:p>
          </p:txBody>
        </p:sp>
      </p:grpSp>
      <p:grpSp>
        <p:nvGrpSpPr>
          <p:cNvPr id="234" name="Google Shape;234;p27"/>
          <p:cNvGrpSpPr/>
          <p:nvPr/>
        </p:nvGrpSpPr>
        <p:grpSpPr>
          <a:xfrm>
            <a:off x="4418139" y="3442339"/>
            <a:ext cx="1135723" cy="1063489"/>
            <a:chOff x="5574917" y="4279833"/>
            <a:chExt cx="1434900" cy="1417985"/>
          </a:xfrm>
        </p:grpSpPr>
        <p:sp>
          <p:nvSpPr>
            <p:cNvPr id="235" name="Google Shape;235;p27"/>
            <p:cNvSpPr txBox="1"/>
            <p:nvPr/>
          </p:nvSpPr>
          <p:spPr>
            <a:xfrm>
              <a:off x="5825604" y="4279833"/>
              <a:ext cx="938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Initiative Goals</a:t>
              </a:r>
              <a:endParaRPr b="1" sz="1100"/>
            </a:p>
          </p:txBody>
        </p:sp>
        <p:sp>
          <p:nvSpPr>
            <p:cNvPr id="236" name="Google Shape;236;p27"/>
            <p:cNvSpPr txBox="1"/>
            <p:nvPr/>
          </p:nvSpPr>
          <p:spPr>
            <a:xfrm>
              <a:off x="5574917" y="4903418"/>
              <a:ext cx="14349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Completed content audit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7" name="Google Shape;237;p27"/>
            <p:cNvSpPr txBox="1"/>
            <p:nvPr/>
          </p:nvSpPr>
          <p:spPr>
            <a:xfrm>
              <a:off x="6138189" y="4575820"/>
              <a:ext cx="3129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b="1" sz="1100"/>
            </a:p>
          </p:txBody>
        </p:sp>
      </p:grpSp>
      <p:grpSp>
        <p:nvGrpSpPr>
          <p:cNvPr id="238" name="Google Shape;238;p27"/>
          <p:cNvGrpSpPr/>
          <p:nvPr/>
        </p:nvGrpSpPr>
        <p:grpSpPr>
          <a:xfrm>
            <a:off x="5035950" y="1734076"/>
            <a:ext cx="1527045" cy="1020153"/>
            <a:chOff x="5035950" y="1734076"/>
            <a:chExt cx="1527045" cy="1020153"/>
          </a:xfrm>
        </p:grpSpPr>
        <p:grpSp>
          <p:nvGrpSpPr>
            <p:cNvPr id="239" name="Google Shape;239;p27"/>
            <p:cNvGrpSpPr/>
            <p:nvPr/>
          </p:nvGrpSpPr>
          <p:grpSpPr>
            <a:xfrm>
              <a:off x="5035950" y="1734076"/>
              <a:ext cx="1527045" cy="1020153"/>
              <a:chOff x="5035950" y="1734076"/>
              <a:chExt cx="1527045" cy="1020153"/>
            </a:xfrm>
          </p:grpSpPr>
          <p:grpSp>
            <p:nvGrpSpPr>
              <p:cNvPr id="240" name="Google Shape;240;p27"/>
              <p:cNvGrpSpPr/>
              <p:nvPr/>
            </p:nvGrpSpPr>
            <p:grpSpPr>
              <a:xfrm>
                <a:off x="5035950" y="1734076"/>
                <a:ext cx="1527045" cy="1020153"/>
                <a:chOff x="4052889" y="2120728"/>
                <a:chExt cx="1870920" cy="1360204"/>
              </a:xfrm>
            </p:grpSpPr>
            <p:grpSp>
              <p:nvGrpSpPr>
                <p:cNvPr id="241" name="Google Shape;241;p27"/>
                <p:cNvGrpSpPr/>
                <p:nvPr/>
              </p:nvGrpSpPr>
              <p:grpSpPr>
                <a:xfrm>
                  <a:off x="4052889" y="2120728"/>
                  <a:ext cx="1870920" cy="221700"/>
                  <a:chOff x="4052889" y="2060490"/>
                  <a:chExt cx="1870920" cy="221700"/>
                </a:xfrm>
              </p:grpSpPr>
              <p:sp>
                <p:nvSpPr>
                  <p:cNvPr id="242" name="Google Shape;242;p27"/>
                  <p:cNvSpPr/>
                  <p:nvPr/>
                </p:nvSpPr>
                <p:spPr>
                  <a:xfrm>
                    <a:off x="4052889" y="2156888"/>
                    <a:ext cx="73008" cy="7252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0883" y="0"/>
                        </a:moveTo>
                        <a:cubicBezTo>
                          <a:pt x="4929" y="0"/>
                          <a:pt x="0" y="4800"/>
                          <a:pt x="0" y="10800"/>
                        </a:cubicBezTo>
                        <a:cubicBezTo>
                          <a:pt x="0" y="16833"/>
                          <a:pt x="5028" y="21600"/>
                          <a:pt x="10883" y="21600"/>
                        </a:cubicBezTo>
                        <a:cubicBezTo>
                          <a:pt x="16771" y="21600"/>
                          <a:pt x="21600" y="16833"/>
                          <a:pt x="21600" y="10800"/>
                        </a:cubicBezTo>
                        <a:cubicBezTo>
                          <a:pt x="21600" y="4800"/>
                          <a:pt x="16671" y="0"/>
                          <a:pt x="10883" y="0"/>
                        </a:cubicBezTo>
                        <a:close/>
                        <a:moveTo>
                          <a:pt x="8633" y="16200"/>
                        </a:moveTo>
                        <a:lnTo>
                          <a:pt x="3275" y="10800"/>
                        </a:lnTo>
                        <a:lnTo>
                          <a:pt x="4730" y="9367"/>
                        </a:lnTo>
                        <a:lnTo>
                          <a:pt x="8633" y="13300"/>
                        </a:lnTo>
                        <a:lnTo>
                          <a:pt x="16870" y="5000"/>
                        </a:lnTo>
                        <a:lnTo>
                          <a:pt x="18325" y="6433"/>
                        </a:lnTo>
                        <a:lnTo>
                          <a:pt x="8633" y="16200"/>
                        </a:lnTo>
                        <a:close/>
                      </a:path>
                    </a:pathLst>
                  </a:custGeom>
                  <a:solidFill>
                    <a:srgbClr val="FF5D4C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243" name="Google Shape;243;p27"/>
                  <p:cNvSpPr txBox="1"/>
                  <p:nvPr/>
                </p:nvSpPr>
                <p:spPr>
                  <a:xfrm>
                    <a:off x="4134609" y="2060490"/>
                    <a:ext cx="1789200" cy="221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rtl="0" algn="l">
                      <a:lnSpc>
                        <a:spcPct val="1625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Complete SWOT analysis </a:t>
                    </a:r>
                    <a:endParaRPr sz="1100"/>
                  </a:p>
                </p:txBody>
              </p:sp>
            </p:grpSp>
            <p:sp>
              <p:nvSpPr>
                <p:cNvPr id="244" name="Google Shape;244;p27"/>
                <p:cNvSpPr txBox="1"/>
                <p:nvPr/>
              </p:nvSpPr>
              <p:spPr>
                <a:xfrm>
                  <a:off x="4125421" y="2401988"/>
                  <a:ext cx="1789200" cy="22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Conduct a complete content audit </a:t>
                  </a:r>
                  <a:endParaRPr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r>
                    <a:t/>
                  </a:r>
                  <a:endParaRPr sz="1100"/>
                </a:p>
              </p:txBody>
            </p:sp>
            <p:grpSp>
              <p:nvGrpSpPr>
                <p:cNvPr id="245" name="Google Shape;245;p27"/>
                <p:cNvGrpSpPr/>
                <p:nvPr/>
              </p:nvGrpSpPr>
              <p:grpSpPr>
                <a:xfrm>
                  <a:off x="4052889" y="3067832"/>
                  <a:ext cx="1870912" cy="413100"/>
                  <a:chOff x="4052889" y="2911198"/>
                  <a:chExt cx="1870912" cy="413100"/>
                </a:xfrm>
              </p:grpSpPr>
              <p:sp>
                <p:nvSpPr>
                  <p:cNvPr id="246" name="Google Shape;246;p27"/>
                  <p:cNvSpPr/>
                  <p:nvPr/>
                </p:nvSpPr>
                <p:spPr>
                  <a:xfrm>
                    <a:off x="4052889" y="3007594"/>
                    <a:ext cx="73008" cy="7252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0883" y="0"/>
                        </a:moveTo>
                        <a:cubicBezTo>
                          <a:pt x="4929" y="0"/>
                          <a:pt x="0" y="4800"/>
                          <a:pt x="0" y="10800"/>
                        </a:cubicBezTo>
                        <a:cubicBezTo>
                          <a:pt x="0" y="16833"/>
                          <a:pt x="5028" y="21600"/>
                          <a:pt x="10883" y="21600"/>
                        </a:cubicBezTo>
                        <a:cubicBezTo>
                          <a:pt x="16771" y="21600"/>
                          <a:pt x="21600" y="16833"/>
                          <a:pt x="21600" y="10800"/>
                        </a:cubicBezTo>
                        <a:cubicBezTo>
                          <a:pt x="21600" y="4800"/>
                          <a:pt x="16671" y="0"/>
                          <a:pt x="10883" y="0"/>
                        </a:cubicBezTo>
                        <a:close/>
                        <a:moveTo>
                          <a:pt x="8633" y="16200"/>
                        </a:moveTo>
                        <a:lnTo>
                          <a:pt x="3275" y="10800"/>
                        </a:lnTo>
                        <a:lnTo>
                          <a:pt x="4730" y="9367"/>
                        </a:lnTo>
                        <a:lnTo>
                          <a:pt x="8633" y="13300"/>
                        </a:lnTo>
                        <a:lnTo>
                          <a:pt x="16870" y="5000"/>
                        </a:lnTo>
                        <a:lnTo>
                          <a:pt x="18325" y="6433"/>
                        </a:lnTo>
                        <a:lnTo>
                          <a:pt x="8633" y="16200"/>
                        </a:lnTo>
                        <a:close/>
                      </a:path>
                    </a:pathLst>
                  </a:custGeom>
                  <a:solidFill>
                    <a:srgbClr val="FF5D4C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247" name="Google Shape;247;p27"/>
                  <p:cNvSpPr txBox="1"/>
                  <p:nvPr/>
                </p:nvSpPr>
                <p:spPr>
                  <a:xfrm>
                    <a:off x="4134601" y="2911198"/>
                    <a:ext cx="1789200" cy="413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625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latin typeface="Poppins"/>
                        <a:ea typeface="Poppins"/>
                        <a:cs typeface="Poppins"/>
                        <a:sym typeface="Poppins"/>
                      </a:rPr>
                      <a:t>Listen to CS calls and join sales on pitches</a:t>
                    </a:r>
                    <a:endParaRPr sz="600"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</p:grpSp>
          </p:grpSp>
          <p:sp>
            <p:nvSpPr>
              <p:cNvPr id="248" name="Google Shape;248;p27"/>
              <p:cNvSpPr txBox="1"/>
              <p:nvPr/>
            </p:nvSpPr>
            <p:spPr>
              <a:xfrm>
                <a:off x="5095575" y="2115775"/>
                <a:ext cx="1320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Poppins"/>
                    <a:ea typeface="Poppins"/>
                    <a:cs typeface="Poppins"/>
                    <a:sym typeface="Poppins"/>
                  </a:rPr>
                  <a:t>Analyze key initiatives and team needs</a:t>
                </a:r>
                <a:endParaRPr sz="6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49" name="Google Shape;249;p27"/>
            <p:cNvSpPr/>
            <p:nvPr/>
          </p:nvSpPr>
          <p:spPr>
            <a:xfrm>
              <a:off x="5035950" y="2263574"/>
              <a:ext cx="59616" cy="54378"/>
            </a:xfrm>
            <a:custGeom>
              <a:rect b="b" l="l" r="r" t="t"/>
              <a:pathLst>
                <a:path extrusionOk="0" h="21600" w="21600">
                  <a:moveTo>
                    <a:pt x="10883" y="0"/>
                  </a:moveTo>
                  <a:cubicBezTo>
                    <a:pt x="4929" y="0"/>
                    <a:pt x="0" y="4800"/>
                    <a:pt x="0" y="10800"/>
                  </a:cubicBezTo>
                  <a:cubicBezTo>
                    <a:pt x="0" y="16833"/>
                    <a:pt x="5028" y="21600"/>
                    <a:pt x="10883" y="21600"/>
                  </a:cubicBezTo>
                  <a:cubicBezTo>
                    <a:pt x="16771" y="21600"/>
                    <a:pt x="21600" y="16833"/>
                    <a:pt x="21600" y="10800"/>
                  </a:cubicBezTo>
                  <a:cubicBezTo>
                    <a:pt x="21600" y="4800"/>
                    <a:pt x="16671" y="0"/>
                    <a:pt x="10883" y="0"/>
                  </a:cubicBezTo>
                  <a:close/>
                  <a:moveTo>
                    <a:pt x="8633" y="16200"/>
                  </a:moveTo>
                  <a:lnTo>
                    <a:pt x="3275" y="10800"/>
                  </a:lnTo>
                  <a:lnTo>
                    <a:pt x="4730" y="9367"/>
                  </a:lnTo>
                  <a:lnTo>
                    <a:pt x="8633" y="13300"/>
                  </a:lnTo>
                  <a:lnTo>
                    <a:pt x="16870" y="5000"/>
                  </a:lnTo>
                  <a:lnTo>
                    <a:pt x="18325" y="6433"/>
                  </a:lnTo>
                  <a:lnTo>
                    <a:pt x="8633" y="16200"/>
                  </a:lnTo>
                  <a:close/>
                </a:path>
              </a:pathLst>
            </a:custGeom>
            <a:solidFill>
              <a:srgbClr val="FF5D4C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5035950" y="2009138"/>
              <a:ext cx="59616" cy="54378"/>
            </a:xfrm>
            <a:custGeom>
              <a:rect b="b" l="l" r="r" t="t"/>
              <a:pathLst>
                <a:path extrusionOk="0" h="21600" w="21600">
                  <a:moveTo>
                    <a:pt x="10883" y="0"/>
                  </a:moveTo>
                  <a:cubicBezTo>
                    <a:pt x="4929" y="0"/>
                    <a:pt x="0" y="4800"/>
                    <a:pt x="0" y="10800"/>
                  </a:cubicBezTo>
                  <a:cubicBezTo>
                    <a:pt x="0" y="16833"/>
                    <a:pt x="5028" y="21600"/>
                    <a:pt x="10883" y="21600"/>
                  </a:cubicBezTo>
                  <a:cubicBezTo>
                    <a:pt x="16771" y="21600"/>
                    <a:pt x="21600" y="16833"/>
                    <a:pt x="21600" y="10800"/>
                  </a:cubicBezTo>
                  <a:cubicBezTo>
                    <a:pt x="21600" y="4800"/>
                    <a:pt x="16671" y="0"/>
                    <a:pt x="10883" y="0"/>
                  </a:cubicBezTo>
                  <a:close/>
                  <a:moveTo>
                    <a:pt x="8633" y="16200"/>
                  </a:moveTo>
                  <a:lnTo>
                    <a:pt x="3275" y="10800"/>
                  </a:lnTo>
                  <a:lnTo>
                    <a:pt x="4730" y="9367"/>
                  </a:lnTo>
                  <a:lnTo>
                    <a:pt x="8633" y="13300"/>
                  </a:lnTo>
                  <a:lnTo>
                    <a:pt x="16870" y="5000"/>
                  </a:lnTo>
                  <a:lnTo>
                    <a:pt x="18325" y="6433"/>
                  </a:lnTo>
                  <a:lnTo>
                    <a:pt x="8633" y="16200"/>
                  </a:lnTo>
                  <a:close/>
                </a:path>
              </a:pathLst>
            </a:custGeom>
            <a:solidFill>
              <a:srgbClr val="FF5D4C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/>
          <p:nvPr/>
        </p:nvSpPr>
        <p:spPr>
          <a:xfrm>
            <a:off x="2719704" y="995553"/>
            <a:ext cx="5970900" cy="3766200"/>
          </a:xfrm>
          <a:prstGeom prst="roundRect">
            <a:avLst>
              <a:gd fmla="val 8523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8"/>
          <p:cNvSpPr/>
          <p:nvPr/>
        </p:nvSpPr>
        <p:spPr>
          <a:xfrm rot="-5400000">
            <a:off x="1037718" y="2401425"/>
            <a:ext cx="1809600" cy="1554600"/>
          </a:xfrm>
          <a:prstGeom prst="round2SameRect">
            <a:avLst>
              <a:gd fmla="val 19273" name="adj1"/>
              <a:gd fmla="val 0" name="adj2"/>
            </a:avLst>
          </a:prstGeom>
          <a:solidFill>
            <a:srgbClr val="E4E8EE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436973" y="458947"/>
            <a:ext cx="2660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  <p:sp>
        <p:nvSpPr>
          <p:cNvPr id="259" name="Google Shape;259;p28"/>
          <p:cNvSpPr/>
          <p:nvPr/>
        </p:nvSpPr>
        <p:spPr>
          <a:xfrm>
            <a:off x="3111921" y="1284317"/>
            <a:ext cx="1467900" cy="3276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GOALS</a:t>
            </a:r>
            <a:endParaRPr sz="1100"/>
          </a:p>
        </p:txBody>
      </p:sp>
      <p:sp>
        <p:nvSpPr>
          <p:cNvPr id="260" name="Google Shape;260;p28"/>
          <p:cNvSpPr/>
          <p:nvPr/>
        </p:nvSpPr>
        <p:spPr>
          <a:xfrm>
            <a:off x="4971209" y="1284317"/>
            <a:ext cx="1467900" cy="3276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INITIATIVE GOAL</a:t>
            </a:r>
            <a:endParaRPr b="1"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6830498" y="1284317"/>
            <a:ext cx="1467900" cy="327600"/>
          </a:xfrm>
          <a:prstGeom prst="roundRect">
            <a:avLst>
              <a:gd fmla="val 50000" name="adj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 GOAL</a:t>
            </a:r>
            <a:endParaRPr b="1"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2" name="Google Shape;262;p28"/>
          <p:cNvGrpSpPr/>
          <p:nvPr/>
        </p:nvGrpSpPr>
        <p:grpSpPr>
          <a:xfrm>
            <a:off x="3111921" y="2988901"/>
            <a:ext cx="5186475" cy="327600"/>
            <a:chOff x="3674663" y="3547061"/>
            <a:chExt cx="6915300" cy="436800"/>
          </a:xfrm>
        </p:grpSpPr>
        <p:sp>
          <p:nvSpPr>
            <p:cNvPr id="263" name="Google Shape;263;p28"/>
            <p:cNvSpPr/>
            <p:nvPr/>
          </p:nvSpPr>
          <p:spPr>
            <a:xfrm rot="-5400000">
              <a:off x="6913913" y="307811"/>
              <a:ext cx="436800" cy="69153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rgbClr val="1C3D5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4" name="Google Shape;264;p28"/>
            <p:cNvSpPr txBox="1"/>
            <p:nvPr/>
          </p:nvSpPr>
          <p:spPr>
            <a:xfrm>
              <a:off x="5897600" y="3642359"/>
              <a:ext cx="2213400" cy="246300"/>
            </a:xfrm>
            <a:prstGeom prst="rect">
              <a:avLst/>
            </a:prstGeom>
            <a:solidFill>
              <a:srgbClr val="1C3D5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KEY SUCCESS METRICS</a:t>
              </a:r>
              <a:endParaRPr sz="1100"/>
            </a:p>
          </p:txBody>
        </p:sp>
      </p:grpSp>
      <p:cxnSp>
        <p:nvCxnSpPr>
          <p:cNvPr id="265" name="Google Shape;265;p28"/>
          <p:cNvCxnSpPr/>
          <p:nvPr/>
        </p:nvCxnSpPr>
        <p:spPr>
          <a:xfrm>
            <a:off x="4309588" y="34900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66" name="Google Shape;266;p28"/>
          <p:cNvCxnSpPr/>
          <p:nvPr/>
        </p:nvCxnSpPr>
        <p:spPr>
          <a:xfrm>
            <a:off x="5725052" y="34900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67" name="Google Shape;267;p28"/>
          <p:cNvCxnSpPr/>
          <p:nvPr/>
        </p:nvCxnSpPr>
        <p:spPr>
          <a:xfrm>
            <a:off x="7100732" y="34900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68" name="Google Shape;268;p28"/>
          <p:cNvSpPr txBox="1"/>
          <p:nvPr/>
        </p:nvSpPr>
        <p:spPr>
          <a:xfrm>
            <a:off x="1451979" y="24645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endParaRPr sz="1100"/>
          </a:p>
        </p:txBody>
      </p:sp>
      <p:sp>
        <p:nvSpPr>
          <p:cNvPr id="269" name="Google Shape;269;p28"/>
          <p:cNvSpPr txBox="1"/>
          <p:nvPr/>
        </p:nvSpPr>
        <p:spPr>
          <a:xfrm>
            <a:off x="1451980" y="30232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/>
          </a:p>
        </p:txBody>
      </p:sp>
      <p:sp>
        <p:nvSpPr>
          <p:cNvPr id="270" name="Google Shape;270;p28"/>
          <p:cNvSpPr txBox="1"/>
          <p:nvPr/>
        </p:nvSpPr>
        <p:spPr>
          <a:xfrm>
            <a:off x="1451969" y="3625857"/>
            <a:ext cx="686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/>
          </a:p>
        </p:txBody>
      </p:sp>
      <p:grpSp>
        <p:nvGrpSpPr>
          <p:cNvPr id="271" name="Google Shape;271;p28"/>
          <p:cNvGrpSpPr/>
          <p:nvPr/>
        </p:nvGrpSpPr>
        <p:grpSpPr>
          <a:xfrm>
            <a:off x="1165216" y="3289570"/>
            <a:ext cx="1554525" cy="984511"/>
            <a:chOff x="1079059" y="2228500"/>
            <a:chExt cx="2072700" cy="1312681"/>
          </a:xfrm>
        </p:grpSpPr>
        <p:sp>
          <p:nvSpPr>
            <p:cNvPr id="272" name="Google Shape;272;p28"/>
            <p:cNvSpPr/>
            <p:nvPr/>
          </p:nvSpPr>
          <p:spPr>
            <a:xfrm>
              <a:off x="2897090" y="222850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 rot="-5400000">
              <a:off x="1713709" y="1848533"/>
              <a:ext cx="803400" cy="2072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 flipH="1" rot="10800000">
              <a:off x="2897090" y="328706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75" name="Google Shape;275;p28"/>
          <p:cNvSpPr txBox="1"/>
          <p:nvPr/>
        </p:nvSpPr>
        <p:spPr>
          <a:xfrm>
            <a:off x="1451980" y="36258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5D4C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>
              <a:solidFill>
                <a:srgbClr val="FF5D4C"/>
              </a:solidFill>
            </a:endParaRPr>
          </a:p>
        </p:txBody>
      </p:sp>
      <p:grpSp>
        <p:nvGrpSpPr>
          <p:cNvPr id="276" name="Google Shape;276;p28"/>
          <p:cNvGrpSpPr/>
          <p:nvPr/>
        </p:nvGrpSpPr>
        <p:grpSpPr>
          <a:xfrm>
            <a:off x="3081461" y="3442294"/>
            <a:ext cx="1173150" cy="1063865"/>
            <a:chOff x="3701761" y="4279842"/>
            <a:chExt cx="1564200" cy="1418487"/>
          </a:xfrm>
        </p:grpSpPr>
        <p:sp>
          <p:nvSpPr>
            <p:cNvPr id="277" name="Google Shape;277;p28"/>
            <p:cNvSpPr txBox="1"/>
            <p:nvPr/>
          </p:nvSpPr>
          <p:spPr>
            <a:xfrm>
              <a:off x="3924521" y="4279842"/>
              <a:ext cx="1210800" cy="5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4B2D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8" name="Google Shape;278;p28"/>
            <p:cNvSpPr txBox="1"/>
            <p:nvPr/>
          </p:nvSpPr>
          <p:spPr>
            <a:xfrm>
              <a:off x="3701761" y="4903929"/>
              <a:ext cx="15642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Conducted customer interviews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9" name="Google Shape;279;p28"/>
            <p:cNvSpPr txBox="1"/>
            <p:nvPr/>
          </p:nvSpPr>
          <p:spPr>
            <a:xfrm>
              <a:off x="4209972" y="4581317"/>
              <a:ext cx="6399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/>
            </a:p>
          </p:txBody>
        </p:sp>
      </p:grpSp>
      <p:grpSp>
        <p:nvGrpSpPr>
          <p:cNvPr id="280" name="Google Shape;280;p28"/>
          <p:cNvGrpSpPr/>
          <p:nvPr/>
        </p:nvGrpSpPr>
        <p:grpSpPr>
          <a:xfrm>
            <a:off x="7114379" y="3442343"/>
            <a:ext cx="1320647" cy="929097"/>
            <a:chOff x="9079463" y="4279833"/>
            <a:chExt cx="1673400" cy="1238796"/>
          </a:xfrm>
        </p:grpSpPr>
        <p:sp>
          <p:nvSpPr>
            <p:cNvPr id="281" name="Google Shape;281;p28"/>
            <p:cNvSpPr txBox="1"/>
            <p:nvPr/>
          </p:nvSpPr>
          <p:spPr>
            <a:xfrm>
              <a:off x="9442327" y="4279833"/>
              <a:ext cx="9477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</p:txBody>
        </p:sp>
        <p:sp>
          <p:nvSpPr>
            <p:cNvPr id="282" name="Google Shape;282;p28"/>
            <p:cNvSpPr txBox="1"/>
            <p:nvPr/>
          </p:nvSpPr>
          <p:spPr>
            <a:xfrm>
              <a:off x="9079463" y="4903929"/>
              <a:ext cx="16734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Conducted market research via persona interview and a focus group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3" name="Google Shape;283;p28"/>
            <p:cNvSpPr txBox="1"/>
            <p:nvPr/>
          </p:nvSpPr>
          <p:spPr>
            <a:xfrm>
              <a:off x="9679571" y="4581322"/>
              <a:ext cx="4731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/>
            </a:p>
          </p:txBody>
        </p:sp>
      </p:grpSp>
      <p:grpSp>
        <p:nvGrpSpPr>
          <p:cNvPr id="284" name="Google Shape;284;p28"/>
          <p:cNvGrpSpPr/>
          <p:nvPr/>
        </p:nvGrpSpPr>
        <p:grpSpPr>
          <a:xfrm>
            <a:off x="5815529" y="3442315"/>
            <a:ext cx="1135723" cy="928714"/>
            <a:chOff x="7387891" y="4279833"/>
            <a:chExt cx="1434900" cy="1238285"/>
          </a:xfrm>
        </p:grpSpPr>
        <p:sp>
          <p:nvSpPr>
            <p:cNvPr id="285" name="Google Shape;285;p28"/>
            <p:cNvSpPr txBox="1"/>
            <p:nvPr/>
          </p:nvSpPr>
          <p:spPr>
            <a:xfrm>
              <a:off x="7519351" y="4279833"/>
              <a:ext cx="1172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Performance Goals</a:t>
              </a:r>
              <a:endParaRPr b="1" sz="1100"/>
            </a:p>
          </p:txBody>
        </p:sp>
        <p:sp>
          <p:nvSpPr>
            <p:cNvPr id="286" name="Google Shape;286;p28"/>
            <p:cNvSpPr txBox="1"/>
            <p:nvPr/>
          </p:nvSpPr>
          <p:spPr>
            <a:xfrm>
              <a:off x="7387891" y="4903418"/>
              <a:ext cx="14349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Developed an effective sales enablement battlecard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7" name="Google Shape;287;p28"/>
            <p:cNvSpPr txBox="1"/>
            <p:nvPr/>
          </p:nvSpPr>
          <p:spPr>
            <a:xfrm>
              <a:off x="7867202" y="4575820"/>
              <a:ext cx="4764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5%</a:t>
              </a:r>
              <a:endParaRPr b="1" sz="1100"/>
            </a:p>
          </p:txBody>
        </p:sp>
      </p:grpSp>
      <p:grpSp>
        <p:nvGrpSpPr>
          <p:cNvPr id="288" name="Google Shape;288;p28"/>
          <p:cNvGrpSpPr/>
          <p:nvPr/>
        </p:nvGrpSpPr>
        <p:grpSpPr>
          <a:xfrm>
            <a:off x="4418139" y="3442339"/>
            <a:ext cx="1135723" cy="1063489"/>
            <a:chOff x="5574917" y="4279833"/>
            <a:chExt cx="1434900" cy="1417985"/>
          </a:xfrm>
        </p:grpSpPr>
        <p:sp>
          <p:nvSpPr>
            <p:cNvPr id="289" name="Google Shape;289;p28"/>
            <p:cNvSpPr txBox="1"/>
            <p:nvPr/>
          </p:nvSpPr>
          <p:spPr>
            <a:xfrm>
              <a:off x="5825604" y="4279833"/>
              <a:ext cx="938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Initiative Goals</a:t>
              </a:r>
              <a:endParaRPr b="1" sz="1100"/>
            </a:p>
          </p:txBody>
        </p:sp>
        <p:sp>
          <p:nvSpPr>
            <p:cNvPr id="290" name="Google Shape;290;p28"/>
            <p:cNvSpPr txBox="1"/>
            <p:nvPr/>
          </p:nvSpPr>
          <p:spPr>
            <a:xfrm>
              <a:off x="5574917" y="4903418"/>
              <a:ext cx="14349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Successfully established KPIs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1" name="Google Shape;291;p28"/>
            <p:cNvSpPr txBox="1"/>
            <p:nvPr/>
          </p:nvSpPr>
          <p:spPr>
            <a:xfrm>
              <a:off x="6138189" y="4575820"/>
              <a:ext cx="3129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85C9BD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b="1" sz="1100"/>
            </a:p>
          </p:txBody>
        </p:sp>
      </p:grpSp>
      <p:grpSp>
        <p:nvGrpSpPr>
          <p:cNvPr id="292" name="Google Shape;292;p28"/>
          <p:cNvGrpSpPr/>
          <p:nvPr/>
        </p:nvGrpSpPr>
        <p:grpSpPr>
          <a:xfrm>
            <a:off x="3177009" y="1734075"/>
            <a:ext cx="5185970" cy="1020152"/>
            <a:chOff x="3177009" y="1734075"/>
            <a:chExt cx="5185970" cy="1020152"/>
          </a:xfrm>
        </p:grpSpPr>
        <p:grpSp>
          <p:nvGrpSpPr>
            <p:cNvPr id="293" name="Google Shape;293;p28"/>
            <p:cNvGrpSpPr/>
            <p:nvPr/>
          </p:nvGrpSpPr>
          <p:grpSpPr>
            <a:xfrm>
              <a:off x="3177009" y="1734094"/>
              <a:ext cx="1538725" cy="436050"/>
              <a:chOff x="4052889" y="2060503"/>
              <a:chExt cx="1960909" cy="581400"/>
            </a:xfrm>
          </p:grpSpPr>
          <p:sp>
            <p:nvSpPr>
              <p:cNvPr id="294" name="Google Shape;294;p28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rgbClr val="FF5D4C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5" name="Google Shape;295;p28"/>
              <p:cNvSpPr txBox="1"/>
              <p:nvPr/>
            </p:nvSpPr>
            <p:spPr>
              <a:xfrm>
                <a:off x="4134598" y="2060503"/>
                <a:ext cx="1879200" cy="58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Poppins"/>
                    <a:ea typeface="Poppins"/>
                    <a:cs typeface="Poppins"/>
                    <a:sym typeface="Poppins"/>
                  </a:rPr>
                  <a:t>Conduct customer and market research </a:t>
                </a:r>
                <a:endParaRPr sz="6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96" name="Google Shape;296;p28"/>
            <p:cNvGrpSpPr/>
            <p:nvPr/>
          </p:nvGrpSpPr>
          <p:grpSpPr>
            <a:xfrm>
              <a:off x="5035977" y="1734076"/>
              <a:ext cx="1403184" cy="1020152"/>
              <a:chOff x="4052889" y="2120730"/>
              <a:chExt cx="1870912" cy="1360202"/>
            </a:xfrm>
          </p:grpSpPr>
          <p:grpSp>
            <p:nvGrpSpPr>
              <p:cNvPr id="297" name="Google Shape;297;p28"/>
              <p:cNvGrpSpPr/>
              <p:nvPr/>
            </p:nvGrpSpPr>
            <p:grpSpPr>
              <a:xfrm>
                <a:off x="4052889" y="2120730"/>
                <a:ext cx="1870912" cy="414900"/>
                <a:chOff x="4052889" y="2060492"/>
                <a:chExt cx="1870912" cy="414900"/>
              </a:xfrm>
            </p:grpSpPr>
            <p:sp>
              <p:nvSpPr>
                <p:cNvPr id="298" name="Google Shape;298;p28"/>
                <p:cNvSpPr/>
                <p:nvPr/>
              </p:nvSpPr>
              <p:spPr>
                <a:xfrm>
                  <a:off x="4052889" y="2156888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rgbClr val="FF5D4C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299" name="Google Shape;299;p28"/>
                <p:cNvSpPr txBox="1"/>
                <p:nvPr/>
              </p:nvSpPr>
              <p:spPr>
                <a:xfrm>
                  <a:off x="4134601" y="2060492"/>
                  <a:ext cx="1789200" cy="41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Establish objectives and KPIs for success </a:t>
                  </a:r>
                  <a:endParaRPr sz="1100"/>
                </a:p>
              </p:txBody>
            </p:sp>
          </p:grpSp>
          <p:grpSp>
            <p:nvGrpSpPr>
              <p:cNvPr id="300" name="Google Shape;300;p28"/>
              <p:cNvGrpSpPr/>
              <p:nvPr/>
            </p:nvGrpSpPr>
            <p:grpSpPr>
              <a:xfrm>
                <a:off x="4052889" y="2594281"/>
                <a:ext cx="1870912" cy="414900"/>
                <a:chOff x="4052889" y="2060492"/>
                <a:chExt cx="1870912" cy="414900"/>
              </a:xfrm>
            </p:grpSpPr>
            <p:sp>
              <p:nvSpPr>
                <p:cNvPr id="301" name="Google Shape;301;p28"/>
                <p:cNvSpPr/>
                <p:nvPr/>
              </p:nvSpPr>
              <p:spPr>
                <a:xfrm>
                  <a:off x="4052889" y="2156888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rgbClr val="FF5D4C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302" name="Google Shape;302;p28"/>
                <p:cNvSpPr txBox="1"/>
                <p:nvPr/>
              </p:nvSpPr>
              <p:spPr>
                <a:xfrm>
                  <a:off x="4134601" y="2060492"/>
                  <a:ext cx="1789200" cy="41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Establish a PMM and content dashboard/scorecard </a:t>
                  </a:r>
                  <a:endParaRPr sz="1100"/>
                </a:p>
              </p:txBody>
            </p:sp>
          </p:grpSp>
          <p:grpSp>
            <p:nvGrpSpPr>
              <p:cNvPr id="303" name="Google Shape;303;p28"/>
              <p:cNvGrpSpPr/>
              <p:nvPr/>
            </p:nvGrpSpPr>
            <p:grpSpPr>
              <a:xfrm>
                <a:off x="4052889" y="3067832"/>
                <a:ext cx="1870912" cy="413100"/>
                <a:chOff x="4052889" y="2911198"/>
                <a:chExt cx="1870912" cy="413100"/>
              </a:xfrm>
            </p:grpSpPr>
            <p:sp>
              <p:nvSpPr>
                <p:cNvPr id="304" name="Google Shape;304;p28"/>
                <p:cNvSpPr/>
                <p:nvPr/>
              </p:nvSpPr>
              <p:spPr>
                <a:xfrm>
                  <a:off x="4052889" y="3007594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rgbClr val="FF5D4C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305" name="Google Shape;305;p28"/>
                <p:cNvSpPr txBox="1"/>
                <p:nvPr/>
              </p:nvSpPr>
              <p:spPr>
                <a:xfrm>
                  <a:off x="4134601" y="2911198"/>
                  <a:ext cx="1789200" cy="41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latin typeface="Poppins"/>
                      <a:ea typeface="Poppins"/>
                      <a:cs typeface="Poppins"/>
                      <a:sym typeface="Poppins"/>
                    </a:rPr>
                    <a:t>Develop a rhythm of business calendar with key stakeholders</a:t>
                  </a:r>
                  <a:endParaRPr sz="600"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</p:grpSp>
        <p:grpSp>
          <p:nvGrpSpPr>
            <p:cNvPr id="306" name="Google Shape;306;p28"/>
            <p:cNvGrpSpPr/>
            <p:nvPr/>
          </p:nvGrpSpPr>
          <p:grpSpPr>
            <a:xfrm>
              <a:off x="6895409" y="1734075"/>
              <a:ext cx="1467569" cy="948725"/>
              <a:chOff x="4052889" y="2120716"/>
              <a:chExt cx="1861925" cy="1264967"/>
            </a:xfrm>
          </p:grpSpPr>
          <p:grpSp>
            <p:nvGrpSpPr>
              <p:cNvPr id="307" name="Google Shape;307;p28"/>
              <p:cNvGrpSpPr/>
              <p:nvPr/>
            </p:nvGrpSpPr>
            <p:grpSpPr>
              <a:xfrm>
                <a:off x="4052889" y="2120716"/>
                <a:ext cx="1816028" cy="414900"/>
                <a:chOff x="4052889" y="2060478"/>
                <a:chExt cx="1816028" cy="414900"/>
              </a:xfrm>
            </p:grpSpPr>
            <p:sp>
              <p:nvSpPr>
                <p:cNvPr id="308" name="Google Shape;308;p28"/>
                <p:cNvSpPr/>
                <p:nvPr/>
              </p:nvSpPr>
              <p:spPr>
                <a:xfrm>
                  <a:off x="4052889" y="2156888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rgbClr val="FF5D4C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309" name="Google Shape;309;p28"/>
                <p:cNvSpPr txBox="1"/>
                <p:nvPr/>
              </p:nvSpPr>
              <p:spPr>
                <a:xfrm>
                  <a:off x="4134617" y="2060478"/>
                  <a:ext cx="1734300" cy="41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Communicate for effective rollout </a:t>
                  </a:r>
                  <a:endParaRPr sz="1100"/>
                </a:p>
              </p:txBody>
            </p:sp>
          </p:grpSp>
          <p:grpSp>
            <p:nvGrpSpPr>
              <p:cNvPr id="310" name="Google Shape;310;p28"/>
              <p:cNvGrpSpPr/>
              <p:nvPr/>
            </p:nvGrpSpPr>
            <p:grpSpPr>
              <a:xfrm>
                <a:off x="4052889" y="2594283"/>
                <a:ext cx="1861925" cy="791400"/>
                <a:chOff x="4052889" y="2060494"/>
                <a:chExt cx="1861925" cy="791400"/>
              </a:xfrm>
            </p:grpSpPr>
            <p:sp>
              <p:nvSpPr>
                <p:cNvPr id="311" name="Google Shape;311;p28"/>
                <p:cNvSpPr/>
                <p:nvPr/>
              </p:nvSpPr>
              <p:spPr>
                <a:xfrm>
                  <a:off x="4052889" y="2156888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rgbClr val="FF5D4C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312" name="Google Shape;312;p28"/>
                <p:cNvSpPr txBox="1"/>
                <p:nvPr/>
              </p:nvSpPr>
              <p:spPr>
                <a:xfrm>
                  <a:off x="4134614" y="2060494"/>
                  <a:ext cx="1780200" cy="791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Develop new effective persona, positioning, messaging, GTM and sales enablement templates/frameworks </a:t>
                  </a:r>
                  <a:endParaRPr sz="1100"/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  <p:sp>
        <p:nvSpPr>
          <p:cNvPr id="319" name="Google Shape;319;p29"/>
          <p:cNvSpPr txBox="1"/>
          <p:nvPr/>
        </p:nvSpPr>
        <p:spPr>
          <a:xfrm>
            <a:off x="1578826" y="4559825"/>
            <a:ext cx="1338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30 DAY PLAN</a:t>
            </a:r>
            <a:endParaRPr sz="800">
              <a:solidFill>
                <a:srgbClr val="9EAAB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0" name="Google Shape;320;p29"/>
          <p:cNvGrpSpPr/>
          <p:nvPr/>
        </p:nvGrpSpPr>
        <p:grpSpPr>
          <a:xfrm>
            <a:off x="944975" y="4630368"/>
            <a:ext cx="702729" cy="51300"/>
            <a:chOff x="1259967" y="6173824"/>
            <a:chExt cx="936972" cy="68400"/>
          </a:xfrm>
        </p:grpSpPr>
        <p:sp>
          <p:nvSpPr>
            <p:cNvPr id="321" name="Google Shape;321;p29"/>
            <p:cNvSpPr/>
            <p:nvPr/>
          </p:nvSpPr>
          <p:spPr>
            <a:xfrm>
              <a:off x="1259967" y="6173824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1368538" y="6173824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1477110" y="6173824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585682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1694253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802825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911397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2019968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2128539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30" name="Google Shape;330;p29"/>
          <p:cNvSpPr txBox="1"/>
          <p:nvPr/>
        </p:nvSpPr>
        <p:spPr>
          <a:xfrm>
            <a:off x="4314589" y="4559825"/>
            <a:ext cx="1338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60 DAY PLAN</a:t>
            </a:r>
            <a:endParaRPr sz="1100"/>
          </a:p>
        </p:txBody>
      </p:sp>
      <p:sp>
        <p:nvSpPr>
          <p:cNvPr id="331" name="Google Shape;331;p29"/>
          <p:cNvSpPr txBox="1"/>
          <p:nvPr/>
        </p:nvSpPr>
        <p:spPr>
          <a:xfrm>
            <a:off x="7050352" y="4559825"/>
            <a:ext cx="1338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90 DAY PLAN</a:t>
            </a:r>
            <a:endParaRPr sz="1100"/>
          </a:p>
        </p:txBody>
      </p:sp>
      <p:grpSp>
        <p:nvGrpSpPr>
          <p:cNvPr id="332" name="Google Shape;332;p29"/>
          <p:cNvGrpSpPr/>
          <p:nvPr/>
        </p:nvGrpSpPr>
        <p:grpSpPr>
          <a:xfrm>
            <a:off x="6416501" y="4630368"/>
            <a:ext cx="702729" cy="51300"/>
            <a:chOff x="1254319" y="5672230"/>
            <a:chExt cx="936972" cy="68400"/>
          </a:xfrm>
        </p:grpSpPr>
        <p:sp>
          <p:nvSpPr>
            <p:cNvPr id="333" name="Google Shape;333;p29"/>
            <p:cNvSpPr/>
            <p:nvPr/>
          </p:nvSpPr>
          <p:spPr>
            <a:xfrm>
              <a:off x="1254319" y="5672230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1362890" y="5672230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471462" y="5672230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580034" y="5672230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1688605" y="5672230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1797177" y="5672230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1905749" y="5672230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2014320" y="5672230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2122891" y="5672230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42" name="Google Shape;342;p29"/>
          <p:cNvSpPr/>
          <p:nvPr/>
        </p:nvSpPr>
        <p:spPr>
          <a:xfrm>
            <a:off x="880764" y="1689905"/>
            <a:ext cx="2100300" cy="2781900"/>
          </a:xfrm>
          <a:prstGeom prst="roundRect">
            <a:avLst>
              <a:gd fmla="val 8881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691257" y="1900823"/>
            <a:ext cx="380400" cy="380400"/>
          </a:xfrm>
          <a:prstGeom prst="ellipse">
            <a:avLst/>
          </a:prstGeom>
          <a:solidFill>
            <a:srgbClr val="FF5D4C"/>
          </a:solidFill>
          <a:ln>
            <a:noFill/>
          </a:ln>
        </p:spPr>
        <p:txBody>
          <a:bodyPr anchorCtr="0" anchor="ctr" bIns="685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1181700" y="1975550"/>
            <a:ext cx="1800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JUNE 23RD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29"/>
          <p:cNvSpPr txBox="1"/>
          <p:nvPr/>
        </p:nvSpPr>
        <p:spPr>
          <a:xfrm>
            <a:off x="1052041" y="2331976"/>
            <a:ext cx="18003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PRIMER:</a:t>
            </a:r>
            <a:endParaRPr b="1" sz="1100"/>
          </a:p>
          <a:p>
            <a:pPr indent="0" lvl="0" marL="0" marR="0" rtl="0" algn="l">
              <a:lnSpc>
                <a:spcPct val="1875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ummary of the first month o</a:t>
            </a: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f your new role. 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What will you learn during this period?</a:t>
            </a:r>
            <a:endParaRPr sz="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1052041" y="2975668"/>
            <a:ext cx="18003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THEME:</a:t>
            </a:r>
            <a:endParaRPr b="1" sz="1100"/>
          </a:p>
        </p:txBody>
      </p:sp>
      <p:sp>
        <p:nvSpPr>
          <p:cNvPr id="347" name="Google Shape;347;p29"/>
          <p:cNvSpPr txBox="1"/>
          <p:nvPr/>
        </p:nvSpPr>
        <p:spPr>
          <a:xfrm>
            <a:off x="1052041" y="3219426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Goals:</a:t>
            </a:r>
            <a:endParaRPr sz="1100"/>
          </a:p>
        </p:txBody>
      </p:sp>
      <p:sp>
        <p:nvSpPr>
          <p:cNvPr id="348" name="Google Shape;348;p29"/>
          <p:cNvSpPr txBox="1"/>
          <p:nvPr/>
        </p:nvSpPr>
        <p:spPr>
          <a:xfrm>
            <a:off x="1052041" y="3490201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Performance Goals:</a:t>
            </a:r>
            <a:endParaRPr sz="1100"/>
          </a:p>
        </p:txBody>
      </p:sp>
      <p:grpSp>
        <p:nvGrpSpPr>
          <p:cNvPr id="349" name="Google Shape;349;p29"/>
          <p:cNvGrpSpPr/>
          <p:nvPr/>
        </p:nvGrpSpPr>
        <p:grpSpPr>
          <a:xfrm>
            <a:off x="3680738" y="4630368"/>
            <a:ext cx="702729" cy="51300"/>
            <a:chOff x="4907651" y="6173824"/>
            <a:chExt cx="936972" cy="68400"/>
          </a:xfrm>
        </p:grpSpPr>
        <p:sp>
          <p:nvSpPr>
            <p:cNvPr id="350" name="Google Shape;350;p29"/>
            <p:cNvSpPr/>
            <p:nvPr/>
          </p:nvSpPr>
          <p:spPr>
            <a:xfrm>
              <a:off x="4907651" y="6173824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5016222" y="6173824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5124794" y="6173824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5233366" y="6173824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5341937" y="6173824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5450509" y="6173824"/>
              <a:ext cx="68400" cy="68400"/>
            </a:xfrm>
            <a:prstGeom prst="ellipse">
              <a:avLst/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5559081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667652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5776223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59" name="Google Shape;359;p29"/>
          <p:cNvSpPr txBox="1"/>
          <p:nvPr/>
        </p:nvSpPr>
        <p:spPr>
          <a:xfrm>
            <a:off x="1052041" y="3760977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Initiative Goals:</a:t>
            </a:r>
            <a:endParaRPr sz="1100"/>
          </a:p>
        </p:txBody>
      </p:sp>
      <p:sp>
        <p:nvSpPr>
          <p:cNvPr id="360" name="Google Shape;360;p29"/>
          <p:cNvSpPr txBox="1"/>
          <p:nvPr/>
        </p:nvSpPr>
        <p:spPr>
          <a:xfrm>
            <a:off x="1052041" y="4031753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 Goals:</a:t>
            </a:r>
            <a:endParaRPr sz="1100"/>
          </a:p>
        </p:txBody>
      </p:sp>
      <p:cxnSp>
        <p:nvCxnSpPr>
          <p:cNvPr id="361" name="Google Shape;361;p29"/>
          <p:cNvCxnSpPr/>
          <p:nvPr/>
        </p:nvCxnSpPr>
        <p:spPr>
          <a:xfrm>
            <a:off x="1017902" y="3997475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62" name="Google Shape;362;p29"/>
          <p:cNvCxnSpPr/>
          <p:nvPr/>
        </p:nvCxnSpPr>
        <p:spPr>
          <a:xfrm>
            <a:off x="1017902" y="3726699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63" name="Google Shape;363;p29"/>
          <p:cNvCxnSpPr/>
          <p:nvPr/>
        </p:nvCxnSpPr>
        <p:spPr>
          <a:xfrm>
            <a:off x="1017902" y="3455924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64" name="Google Shape;364;p29"/>
          <p:cNvSpPr/>
          <p:nvPr/>
        </p:nvSpPr>
        <p:spPr>
          <a:xfrm>
            <a:off x="3616527" y="1689905"/>
            <a:ext cx="2100300" cy="2781900"/>
          </a:xfrm>
          <a:prstGeom prst="roundRect">
            <a:avLst>
              <a:gd fmla="val 8881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29"/>
          <p:cNvSpPr/>
          <p:nvPr/>
        </p:nvSpPr>
        <p:spPr>
          <a:xfrm>
            <a:off x="3427020" y="1900823"/>
            <a:ext cx="380400" cy="380400"/>
          </a:xfrm>
          <a:prstGeom prst="ellipse">
            <a:avLst/>
          </a:prstGeom>
          <a:solidFill>
            <a:srgbClr val="1C3D52"/>
          </a:solidFill>
          <a:ln>
            <a:noFill/>
          </a:ln>
        </p:spPr>
        <p:txBody>
          <a:bodyPr anchorCtr="0" anchor="ctr" bIns="685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60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29"/>
          <p:cNvSpPr txBox="1"/>
          <p:nvPr/>
        </p:nvSpPr>
        <p:spPr>
          <a:xfrm>
            <a:off x="3917489" y="1975550"/>
            <a:ext cx="1800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JULY 23RD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29"/>
          <p:cNvSpPr txBox="1"/>
          <p:nvPr/>
        </p:nvSpPr>
        <p:spPr>
          <a:xfrm>
            <a:off x="3787804" y="2331976"/>
            <a:ext cx="18003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PRIMER:</a:t>
            </a:r>
            <a:endParaRPr b="1" sz="1100"/>
          </a:p>
          <a:p>
            <a:pPr indent="0" lvl="0" marL="0" marR="0" rtl="0" algn="l">
              <a:lnSpc>
                <a:spcPct val="1875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ummary of the second month of </a:t>
            </a: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your new role. Wh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 will you contribute in this period?</a:t>
            </a:r>
            <a:endParaRPr sz="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29"/>
          <p:cNvSpPr txBox="1"/>
          <p:nvPr/>
        </p:nvSpPr>
        <p:spPr>
          <a:xfrm>
            <a:off x="3787804" y="2975668"/>
            <a:ext cx="18003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THEME:</a:t>
            </a:r>
            <a:endParaRPr b="1" sz="1100"/>
          </a:p>
        </p:txBody>
      </p:sp>
      <p:sp>
        <p:nvSpPr>
          <p:cNvPr id="369" name="Google Shape;369;p29"/>
          <p:cNvSpPr txBox="1"/>
          <p:nvPr/>
        </p:nvSpPr>
        <p:spPr>
          <a:xfrm>
            <a:off x="3787804" y="3219426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Goals:</a:t>
            </a:r>
            <a:endParaRPr sz="1100"/>
          </a:p>
        </p:txBody>
      </p:sp>
      <p:sp>
        <p:nvSpPr>
          <p:cNvPr id="370" name="Google Shape;370;p29"/>
          <p:cNvSpPr txBox="1"/>
          <p:nvPr/>
        </p:nvSpPr>
        <p:spPr>
          <a:xfrm>
            <a:off x="3787804" y="3490201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Performance Goals:</a:t>
            </a:r>
            <a:endParaRPr sz="1100"/>
          </a:p>
        </p:txBody>
      </p:sp>
      <p:sp>
        <p:nvSpPr>
          <p:cNvPr id="371" name="Google Shape;371;p29"/>
          <p:cNvSpPr txBox="1"/>
          <p:nvPr/>
        </p:nvSpPr>
        <p:spPr>
          <a:xfrm>
            <a:off x="3787804" y="3760977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Initiative Goals:</a:t>
            </a:r>
            <a:endParaRPr sz="1100"/>
          </a:p>
        </p:txBody>
      </p:sp>
      <p:sp>
        <p:nvSpPr>
          <p:cNvPr id="372" name="Google Shape;372;p29"/>
          <p:cNvSpPr txBox="1"/>
          <p:nvPr/>
        </p:nvSpPr>
        <p:spPr>
          <a:xfrm>
            <a:off x="3787804" y="4031753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 Goals:</a:t>
            </a:r>
            <a:endParaRPr sz="1100"/>
          </a:p>
        </p:txBody>
      </p:sp>
      <p:cxnSp>
        <p:nvCxnSpPr>
          <p:cNvPr id="373" name="Google Shape;373;p29"/>
          <p:cNvCxnSpPr/>
          <p:nvPr/>
        </p:nvCxnSpPr>
        <p:spPr>
          <a:xfrm>
            <a:off x="3753665" y="3997475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74" name="Google Shape;374;p29"/>
          <p:cNvCxnSpPr/>
          <p:nvPr/>
        </p:nvCxnSpPr>
        <p:spPr>
          <a:xfrm>
            <a:off x="3753665" y="3726699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75" name="Google Shape;375;p29"/>
          <p:cNvCxnSpPr/>
          <p:nvPr/>
        </p:nvCxnSpPr>
        <p:spPr>
          <a:xfrm>
            <a:off x="3753665" y="3455924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76" name="Google Shape;376;p29"/>
          <p:cNvSpPr/>
          <p:nvPr/>
        </p:nvSpPr>
        <p:spPr>
          <a:xfrm>
            <a:off x="6352290" y="1689905"/>
            <a:ext cx="2100300" cy="2781900"/>
          </a:xfrm>
          <a:prstGeom prst="roundRect">
            <a:avLst>
              <a:gd fmla="val 8881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29"/>
          <p:cNvSpPr/>
          <p:nvPr/>
        </p:nvSpPr>
        <p:spPr>
          <a:xfrm>
            <a:off x="6162783" y="1900823"/>
            <a:ext cx="380400" cy="380400"/>
          </a:xfrm>
          <a:prstGeom prst="ellipse">
            <a:avLst/>
          </a:prstGeom>
          <a:solidFill>
            <a:srgbClr val="85C9BD"/>
          </a:solidFill>
          <a:ln>
            <a:noFill/>
          </a:ln>
        </p:spPr>
        <p:txBody>
          <a:bodyPr anchorCtr="0" anchor="ctr" bIns="685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29"/>
          <p:cNvSpPr txBox="1"/>
          <p:nvPr/>
        </p:nvSpPr>
        <p:spPr>
          <a:xfrm>
            <a:off x="6653224" y="1975550"/>
            <a:ext cx="1771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AUGUST 23RD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29"/>
          <p:cNvSpPr txBox="1"/>
          <p:nvPr/>
        </p:nvSpPr>
        <p:spPr>
          <a:xfrm>
            <a:off x="6523575" y="2331975"/>
            <a:ext cx="1865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PRIMER:</a:t>
            </a:r>
            <a:endParaRPr b="1" sz="1100"/>
          </a:p>
          <a:p>
            <a:pPr indent="0" lvl="0" marL="0" marR="0" rtl="0" algn="l">
              <a:lnSpc>
                <a:spcPct val="1875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ummary of the third month of </a:t>
            </a: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your new role.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How will you become a leader in this period?</a:t>
            </a:r>
            <a:endParaRPr sz="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29"/>
          <p:cNvSpPr txBox="1"/>
          <p:nvPr/>
        </p:nvSpPr>
        <p:spPr>
          <a:xfrm>
            <a:off x="6523567" y="2975668"/>
            <a:ext cx="18003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THEME:</a:t>
            </a:r>
            <a:endParaRPr b="1" sz="1100"/>
          </a:p>
        </p:txBody>
      </p:sp>
      <p:sp>
        <p:nvSpPr>
          <p:cNvPr id="381" name="Google Shape;381;p29"/>
          <p:cNvSpPr txBox="1"/>
          <p:nvPr/>
        </p:nvSpPr>
        <p:spPr>
          <a:xfrm>
            <a:off x="6523567" y="3219426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Goals:</a:t>
            </a:r>
            <a:endParaRPr sz="1100"/>
          </a:p>
        </p:txBody>
      </p:sp>
      <p:sp>
        <p:nvSpPr>
          <p:cNvPr id="382" name="Google Shape;382;p29"/>
          <p:cNvSpPr txBox="1"/>
          <p:nvPr/>
        </p:nvSpPr>
        <p:spPr>
          <a:xfrm>
            <a:off x="6523567" y="3490201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Performance Goals:</a:t>
            </a:r>
            <a:endParaRPr sz="1100"/>
          </a:p>
        </p:txBody>
      </p:sp>
      <p:sp>
        <p:nvSpPr>
          <p:cNvPr id="383" name="Google Shape;383;p29"/>
          <p:cNvSpPr txBox="1"/>
          <p:nvPr/>
        </p:nvSpPr>
        <p:spPr>
          <a:xfrm>
            <a:off x="6523567" y="3760977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Initiative Goals:</a:t>
            </a:r>
            <a:endParaRPr sz="1100"/>
          </a:p>
        </p:txBody>
      </p:sp>
      <p:sp>
        <p:nvSpPr>
          <p:cNvPr id="384" name="Google Shape;384;p29"/>
          <p:cNvSpPr txBox="1"/>
          <p:nvPr/>
        </p:nvSpPr>
        <p:spPr>
          <a:xfrm>
            <a:off x="6523567" y="4031753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 Goals:</a:t>
            </a:r>
            <a:endParaRPr sz="1100"/>
          </a:p>
        </p:txBody>
      </p:sp>
      <p:cxnSp>
        <p:nvCxnSpPr>
          <p:cNvPr id="385" name="Google Shape;385;p29"/>
          <p:cNvCxnSpPr/>
          <p:nvPr/>
        </p:nvCxnSpPr>
        <p:spPr>
          <a:xfrm>
            <a:off x="6489428" y="3997475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86" name="Google Shape;386;p29"/>
          <p:cNvCxnSpPr/>
          <p:nvPr/>
        </p:nvCxnSpPr>
        <p:spPr>
          <a:xfrm>
            <a:off x="6489428" y="3726699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87" name="Google Shape;387;p29"/>
          <p:cNvCxnSpPr/>
          <p:nvPr/>
        </p:nvCxnSpPr>
        <p:spPr>
          <a:xfrm>
            <a:off x="6489428" y="3455924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88" name="Google Shape;388;p29"/>
          <p:cNvGrpSpPr/>
          <p:nvPr/>
        </p:nvGrpSpPr>
        <p:grpSpPr>
          <a:xfrm>
            <a:off x="2401789" y="1179592"/>
            <a:ext cx="4576597" cy="327375"/>
            <a:chOff x="3202379" y="1488382"/>
            <a:chExt cx="5787300" cy="436500"/>
          </a:xfrm>
        </p:grpSpPr>
        <p:sp>
          <p:nvSpPr>
            <p:cNvPr id="389" name="Google Shape;389;p29"/>
            <p:cNvSpPr/>
            <p:nvPr/>
          </p:nvSpPr>
          <p:spPr>
            <a:xfrm>
              <a:off x="3202379" y="1488382"/>
              <a:ext cx="5787300" cy="436500"/>
            </a:xfrm>
            <a:prstGeom prst="roundRect">
              <a:avLst>
                <a:gd fmla="val 50000" name="adj"/>
              </a:avLst>
            </a:prstGeom>
            <a:solidFill>
              <a:srgbClr val="C4CCD7">
                <a:alpha val="2471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390" name="Google Shape;390;p29"/>
            <p:cNvGrpSpPr/>
            <p:nvPr/>
          </p:nvGrpSpPr>
          <p:grpSpPr>
            <a:xfrm>
              <a:off x="3857718" y="1557709"/>
              <a:ext cx="4476493" cy="279300"/>
              <a:chOff x="3637795" y="1557709"/>
              <a:chExt cx="4476493" cy="279300"/>
            </a:xfrm>
          </p:grpSpPr>
          <p:sp>
            <p:nvSpPr>
              <p:cNvPr id="391" name="Google Shape;391;p29"/>
              <p:cNvSpPr txBox="1"/>
              <p:nvPr/>
            </p:nvSpPr>
            <p:spPr>
              <a:xfrm>
                <a:off x="3637795" y="1557709"/>
                <a:ext cx="2515800" cy="27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700">
                    <a:solidFill>
                      <a:srgbClr val="FF5D4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Name of Employer:</a:t>
                </a:r>
                <a:r>
                  <a:rPr lang="en" sz="700">
                    <a:solidFill>
                      <a:srgbClr val="8796A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	</a:t>
                </a:r>
                <a:r>
                  <a:rPr lang="en" sz="7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Our Company Inc.</a:t>
                </a:r>
                <a:endParaRPr sz="1100"/>
              </a:p>
            </p:txBody>
          </p:sp>
          <p:sp>
            <p:nvSpPr>
              <p:cNvPr id="392" name="Google Shape;392;p29"/>
              <p:cNvSpPr txBox="1"/>
              <p:nvPr/>
            </p:nvSpPr>
            <p:spPr>
              <a:xfrm>
                <a:off x="6153488" y="1557709"/>
                <a:ext cx="1960800" cy="27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700">
                    <a:solidFill>
                      <a:srgbClr val="FF5D4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Name of Manager:</a:t>
                </a:r>
                <a:r>
                  <a:rPr b="0" lang="en" sz="7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	John Doe</a:t>
                </a:r>
                <a:endParaRPr sz="1100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/>
          <p:nvPr/>
        </p:nvSpPr>
        <p:spPr>
          <a:xfrm>
            <a:off x="1353771" y="533317"/>
            <a:ext cx="6519900" cy="663900"/>
          </a:xfrm>
          <a:prstGeom prst="round2SameRect">
            <a:avLst>
              <a:gd fmla="val 31208" name="adj1"/>
              <a:gd fmla="val 0" name="adj2"/>
            </a:avLst>
          </a:prstGeom>
          <a:solidFill>
            <a:srgbClr val="E4E8EE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30"/>
          <p:cNvSpPr/>
          <p:nvPr/>
        </p:nvSpPr>
        <p:spPr>
          <a:xfrm>
            <a:off x="714706" y="1000297"/>
            <a:ext cx="7797900" cy="3526800"/>
          </a:xfrm>
          <a:prstGeom prst="roundRect">
            <a:avLst>
              <a:gd fmla="val 4662" name="adj"/>
            </a:avLst>
          </a:prstGeom>
          <a:solidFill>
            <a:srgbClr val="FFFFFF"/>
          </a:solidFill>
          <a:ln cap="flat" cmpd="sng" w="12700">
            <a:solidFill>
              <a:srgbClr val="FF5D4C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00" name="Google Shape;400;p30"/>
          <p:cNvGrpSpPr/>
          <p:nvPr/>
        </p:nvGrpSpPr>
        <p:grpSpPr>
          <a:xfrm>
            <a:off x="1197940" y="533042"/>
            <a:ext cx="2483462" cy="467325"/>
            <a:chOff x="1597253" y="710722"/>
            <a:chExt cx="3311282" cy="623100"/>
          </a:xfrm>
        </p:grpSpPr>
        <p:sp>
          <p:nvSpPr>
            <p:cNvPr id="401" name="Google Shape;401;p30"/>
            <p:cNvSpPr/>
            <p:nvPr/>
          </p:nvSpPr>
          <p:spPr>
            <a:xfrm>
              <a:off x="1805668" y="710722"/>
              <a:ext cx="2896800" cy="623100"/>
            </a:xfrm>
            <a:prstGeom prst="round2SameRect">
              <a:avLst>
                <a:gd fmla="val 49721" name="adj1"/>
                <a:gd fmla="val 0" name="adj2"/>
              </a:avLst>
            </a:prstGeom>
            <a:gradFill>
              <a:gsLst>
                <a:gs pos="0">
                  <a:srgbClr val="FF5D4C"/>
                </a:gs>
                <a:gs pos="100000">
                  <a:srgbClr val="EA604C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 rot="5400000">
              <a:off x="4700911" y="1125953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gradFill>
              <a:gsLst>
                <a:gs pos="0">
                  <a:srgbClr val="FF5D4C"/>
                </a:gs>
                <a:gs pos="100000">
                  <a:srgbClr val="EA604C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3" name="Google Shape;403;p30"/>
            <p:cNvSpPr/>
            <p:nvPr/>
          </p:nvSpPr>
          <p:spPr>
            <a:xfrm flipH="1" rot="-5400000">
              <a:off x="1597251" y="1125952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gradFill>
              <a:gsLst>
                <a:gs pos="0">
                  <a:srgbClr val="FF5D4C"/>
                </a:gs>
                <a:gs pos="100000">
                  <a:srgbClr val="EA604C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04" name="Google Shape;404;p30"/>
          <p:cNvSpPr txBox="1"/>
          <p:nvPr/>
        </p:nvSpPr>
        <p:spPr>
          <a:xfrm>
            <a:off x="1700650" y="583205"/>
            <a:ext cx="14403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30-DAY PLAN</a:t>
            </a:r>
            <a:endParaRPr sz="1100"/>
          </a:p>
        </p:txBody>
      </p:sp>
      <p:sp>
        <p:nvSpPr>
          <p:cNvPr id="405" name="Google Shape;405;p30"/>
          <p:cNvSpPr txBox="1"/>
          <p:nvPr/>
        </p:nvSpPr>
        <p:spPr>
          <a:xfrm>
            <a:off x="4061786" y="686281"/>
            <a:ext cx="1065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60-DAY PLAN</a:t>
            </a:r>
            <a:endParaRPr sz="1100"/>
          </a:p>
        </p:txBody>
      </p:sp>
      <p:sp>
        <p:nvSpPr>
          <p:cNvPr id="406" name="Google Shape;406;p30"/>
          <p:cNvSpPr txBox="1"/>
          <p:nvPr/>
        </p:nvSpPr>
        <p:spPr>
          <a:xfrm>
            <a:off x="6234410" y="686281"/>
            <a:ext cx="1065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90-DAY PLAN</a:t>
            </a:r>
            <a:endParaRPr sz="1100"/>
          </a:p>
        </p:txBody>
      </p:sp>
      <p:sp>
        <p:nvSpPr>
          <p:cNvPr id="407" name="Google Shape;407;p30"/>
          <p:cNvSpPr/>
          <p:nvPr/>
        </p:nvSpPr>
        <p:spPr>
          <a:xfrm>
            <a:off x="714706" y="1000297"/>
            <a:ext cx="7797900" cy="399600"/>
          </a:xfrm>
          <a:prstGeom prst="round2SameRect">
            <a:avLst>
              <a:gd fmla="val 40085" name="adj1"/>
              <a:gd fmla="val 0" name="adj2"/>
            </a:avLst>
          </a:prstGeom>
          <a:gradFill>
            <a:gsLst>
              <a:gs pos="0">
                <a:srgbClr val="FF5D4C"/>
              </a:gs>
              <a:gs pos="100000">
                <a:srgbClr val="FF5D4C"/>
              </a:gs>
            </a:gsLst>
            <a:lin ang="16200038" scaled="0"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30"/>
          <p:cNvSpPr txBox="1"/>
          <p:nvPr/>
        </p:nvSpPr>
        <p:spPr>
          <a:xfrm>
            <a:off x="1072551" y="1664250"/>
            <a:ext cx="13182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Team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Establishment</a:t>
            </a:r>
            <a:endParaRPr sz="1100"/>
          </a:p>
        </p:txBody>
      </p:sp>
      <p:sp>
        <p:nvSpPr>
          <p:cNvPr id="409" name="Google Shape;409;p30"/>
          <p:cNvSpPr txBox="1"/>
          <p:nvPr/>
        </p:nvSpPr>
        <p:spPr>
          <a:xfrm>
            <a:off x="2344345" y="1596631"/>
            <a:ext cx="24567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roles &amp; responsibilities of team positions 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talent pool for Project Manager position</a:t>
            </a:r>
            <a:endParaRPr sz="1100"/>
          </a:p>
          <a:p>
            <a:pPr indent="-548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10" name="Google Shape;410;p30"/>
          <p:cNvSpPr txBox="1"/>
          <p:nvPr/>
        </p:nvSpPr>
        <p:spPr>
          <a:xfrm>
            <a:off x="5038781" y="1519687"/>
            <a:ext cx="2456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Senior Manager FY15 Goals written &amp; Approved by 4/25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Manager FY15 Goals written &amp; approved by 4/25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Begin 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round of position interviews by 4/21</a:t>
            </a:r>
            <a:endParaRPr sz="1100"/>
          </a:p>
          <a:p>
            <a:pPr indent="-548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11" name="Google Shape;411;p30"/>
          <p:cNvSpPr txBox="1"/>
          <p:nvPr/>
        </p:nvSpPr>
        <p:spPr>
          <a:xfrm>
            <a:off x="1072551" y="2484575"/>
            <a:ext cx="945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Stability</a:t>
            </a:r>
            <a:endParaRPr sz="1100"/>
          </a:p>
        </p:txBody>
      </p:sp>
      <p:sp>
        <p:nvSpPr>
          <p:cNvPr id="412" name="Google Shape;412;p30"/>
          <p:cNvSpPr txBox="1"/>
          <p:nvPr/>
        </p:nvSpPr>
        <p:spPr>
          <a:xfrm>
            <a:off x="2344345" y="2503532"/>
            <a:ext cx="2049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Assess current state of live markets and address open issues</a:t>
            </a:r>
            <a:endParaRPr sz="1100"/>
          </a:p>
        </p:txBody>
      </p:sp>
      <p:sp>
        <p:nvSpPr>
          <p:cNvPr id="413" name="Google Shape;413;p30"/>
          <p:cNvSpPr txBox="1"/>
          <p:nvPr/>
        </p:nvSpPr>
        <p:spPr>
          <a:xfrm>
            <a:off x="5038775" y="2340025"/>
            <a:ext cx="2977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issue backlog by 4/4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Audit content, catalogs, and assignment profiles by 4/31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Resolve custom report issues by 4/18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Confirm market analysis, meeting market stakeholders needs by 4/31</a:t>
            </a:r>
            <a:endParaRPr sz="1100"/>
          </a:p>
        </p:txBody>
      </p:sp>
      <p:sp>
        <p:nvSpPr>
          <p:cNvPr id="414" name="Google Shape;414;p30"/>
          <p:cNvSpPr txBox="1"/>
          <p:nvPr/>
        </p:nvSpPr>
        <p:spPr>
          <a:xfrm>
            <a:off x="1072550" y="3295300"/>
            <a:ext cx="11259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 sz="1100"/>
          </a:p>
        </p:txBody>
      </p:sp>
      <p:sp>
        <p:nvSpPr>
          <p:cNvPr id="415" name="Google Shape;415;p30"/>
          <p:cNvSpPr txBox="1"/>
          <p:nvPr/>
        </p:nvSpPr>
        <p:spPr>
          <a:xfrm>
            <a:off x="2344350" y="3237300"/>
            <a:ext cx="25485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Create &amp; execute project plans for new markets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project processes for forthcoming launch</a:t>
            </a:r>
            <a:endParaRPr sz="1100"/>
          </a:p>
        </p:txBody>
      </p:sp>
      <p:sp>
        <p:nvSpPr>
          <p:cNvPr id="416" name="Google Shape;416;p30"/>
          <p:cNvSpPr txBox="1"/>
          <p:nvPr/>
        </p:nvSpPr>
        <p:spPr>
          <a:xfrm>
            <a:off x="5038779" y="3160364"/>
            <a:ext cx="33480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project management plans for UK &amp; Australian market  by 4/2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Facilitate kick-off meetings &amp; schedule weekly status calls for UK, Aus &amp; Brazil eCommerce by 4/10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weekly meeting between PM and Business by 4/11</a:t>
            </a:r>
            <a:endParaRPr sz="1100"/>
          </a:p>
        </p:txBody>
      </p:sp>
      <p:sp>
        <p:nvSpPr>
          <p:cNvPr id="417" name="Google Shape;417;p30"/>
          <p:cNvSpPr txBox="1"/>
          <p:nvPr/>
        </p:nvSpPr>
        <p:spPr>
          <a:xfrm>
            <a:off x="1072550" y="4018025"/>
            <a:ext cx="1223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Business Adoption</a:t>
            </a:r>
            <a:endParaRPr sz="1100"/>
          </a:p>
        </p:txBody>
      </p:sp>
      <p:sp>
        <p:nvSpPr>
          <p:cNvPr id="418" name="Google Shape;418;p30"/>
          <p:cNvSpPr txBox="1"/>
          <p:nvPr/>
        </p:nvSpPr>
        <p:spPr>
          <a:xfrm>
            <a:off x="2344346" y="4040759"/>
            <a:ext cx="22734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adoption of tool and its new features  by US Colleges </a:t>
            </a:r>
            <a:endParaRPr sz="1100"/>
          </a:p>
        </p:txBody>
      </p:sp>
      <p:sp>
        <p:nvSpPr>
          <p:cNvPr id="419" name="Google Shape;419;p30"/>
          <p:cNvSpPr txBox="1"/>
          <p:nvPr/>
        </p:nvSpPr>
        <p:spPr>
          <a:xfrm>
            <a:off x="5038779" y="4031141"/>
            <a:ext cx="3348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the creation of new  demo’s by April 31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training of new feature by 4/15</a:t>
            </a:r>
            <a:endParaRPr sz="1100"/>
          </a:p>
        </p:txBody>
      </p:sp>
      <p:cxnSp>
        <p:nvCxnSpPr>
          <p:cNvPr id="420" name="Google Shape;420;p30"/>
          <p:cNvCxnSpPr/>
          <p:nvPr/>
        </p:nvCxnSpPr>
        <p:spPr>
          <a:xfrm>
            <a:off x="714707" y="3875786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21" name="Google Shape;421;p30"/>
          <p:cNvCxnSpPr/>
          <p:nvPr/>
        </p:nvCxnSpPr>
        <p:spPr>
          <a:xfrm>
            <a:off x="714707" y="3074683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22" name="Google Shape;422;p30"/>
          <p:cNvCxnSpPr/>
          <p:nvPr/>
        </p:nvCxnSpPr>
        <p:spPr>
          <a:xfrm>
            <a:off x="714707" y="2254344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23" name="Google Shape;423;p30"/>
          <p:cNvSpPr/>
          <p:nvPr/>
        </p:nvSpPr>
        <p:spPr>
          <a:xfrm>
            <a:off x="466078" y="1895568"/>
            <a:ext cx="108300" cy="2287200"/>
          </a:xfrm>
          <a:prstGeom prst="leftBracket">
            <a:avLst>
              <a:gd fmla="val 84165" name="adj"/>
            </a:avLst>
          </a:prstGeom>
          <a:noFill/>
          <a:ln cap="rnd" cmpd="sng" w="12700">
            <a:solidFill>
              <a:srgbClr val="AFC2E5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24" name="Google Shape;424;p30"/>
          <p:cNvGrpSpPr/>
          <p:nvPr/>
        </p:nvGrpSpPr>
        <p:grpSpPr>
          <a:xfrm>
            <a:off x="1069574" y="1120750"/>
            <a:ext cx="6309950" cy="184725"/>
            <a:chOff x="1426099" y="1494333"/>
            <a:chExt cx="8413267" cy="246300"/>
          </a:xfrm>
        </p:grpSpPr>
        <p:sp>
          <p:nvSpPr>
            <p:cNvPr id="425" name="Google Shape;425;p30"/>
            <p:cNvSpPr txBox="1"/>
            <p:nvPr/>
          </p:nvSpPr>
          <p:spPr>
            <a:xfrm>
              <a:off x="1426099" y="1494333"/>
              <a:ext cx="1410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FOCUS AREA</a:t>
              </a:r>
              <a:endParaRPr sz="1100"/>
            </a:p>
          </p:txBody>
        </p:sp>
        <p:sp>
          <p:nvSpPr>
            <p:cNvPr id="426" name="Google Shape;426;p30"/>
            <p:cNvSpPr txBox="1"/>
            <p:nvPr/>
          </p:nvSpPr>
          <p:spPr>
            <a:xfrm>
              <a:off x="3983164" y="1494333"/>
              <a:ext cx="126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100"/>
            </a:p>
          </p:txBody>
        </p:sp>
        <p:sp>
          <p:nvSpPr>
            <p:cNvPr id="427" name="Google Shape;427;p30"/>
            <p:cNvSpPr txBox="1"/>
            <p:nvPr/>
          </p:nvSpPr>
          <p:spPr>
            <a:xfrm>
              <a:off x="7181066" y="1494333"/>
              <a:ext cx="2658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METRIC &amp; TARGET DATE</a:t>
              </a:r>
              <a:endParaRPr sz="11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"/>
          <p:cNvSpPr/>
          <p:nvPr/>
        </p:nvSpPr>
        <p:spPr>
          <a:xfrm>
            <a:off x="1353771" y="533317"/>
            <a:ext cx="6519900" cy="663900"/>
          </a:xfrm>
          <a:prstGeom prst="round2SameRect">
            <a:avLst>
              <a:gd fmla="val 31208" name="adj1"/>
              <a:gd fmla="val 0" name="adj2"/>
            </a:avLst>
          </a:prstGeom>
          <a:solidFill>
            <a:srgbClr val="E4E8EE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31"/>
          <p:cNvSpPr/>
          <p:nvPr/>
        </p:nvSpPr>
        <p:spPr>
          <a:xfrm>
            <a:off x="714706" y="1000297"/>
            <a:ext cx="7797900" cy="3526800"/>
          </a:xfrm>
          <a:prstGeom prst="roundRect">
            <a:avLst>
              <a:gd fmla="val 4662" name="adj"/>
            </a:avLst>
          </a:prstGeom>
          <a:solidFill>
            <a:srgbClr val="FFFFFF"/>
          </a:solidFill>
          <a:ln cap="flat" cmpd="sng" w="12700">
            <a:solidFill>
              <a:srgbClr val="1C3D5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35" name="Google Shape;435;p31"/>
          <p:cNvGrpSpPr/>
          <p:nvPr/>
        </p:nvGrpSpPr>
        <p:grpSpPr>
          <a:xfrm>
            <a:off x="3369082" y="533042"/>
            <a:ext cx="2483462" cy="467325"/>
            <a:chOff x="1597253" y="710722"/>
            <a:chExt cx="3311282" cy="623100"/>
          </a:xfrm>
        </p:grpSpPr>
        <p:sp>
          <p:nvSpPr>
            <p:cNvPr id="436" name="Google Shape;436;p31"/>
            <p:cNvSpPr/>
            <p:nvPr/>
          </p:nvSpPr>
          <p:spPr>
            <a:xfrm>
              <a:off x="1805668" y="710722"/>
              <a:ext cx="2896800" cy="623100"/>
            </a:xfrm>
            <a:prstGeom prst="round2SameRect">
              <a:avLst>
                <a:gd fmla="val 49721" name="adj1"/>
                <a:gd fmla="val 0" name="adj2"/>
              </a:avLst>
            </a:prstGeom>
            <a:solidFill>
              <a:srgbClr val="1C3D5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 rot="5400000">
              <a:off x="4700911" y="1125953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1C3D5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 flipH="1" rot="-5400000">
              <a:off x="1597251" y="1125952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1C3D5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39" name="Google Shape;439;p31"/>
          <p:cNvSpPr txBox="1"/>
          <p:nvPr/>
        </p:nvSpPr>
        <p:spPr>
          <a:xfrm>
            <a:off x="1891207" y="635281"/>
            <a:ext cx="10596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30-DAY PLAN</a:t>
            </a:r>
            <a:endParaRPr sz="1100"/>
          </a:p>
        </p:txBody>
      </p:sp>
      <p:sp>
        <p:nvSpPr>
          <p:cNvPr id="440" name="Google Shape;440;p31"/>
          <p:cNvSpPr txBox="1"/>
          <p:nvPr/>
        </p:nvSpPr>
        <p:spPr>
          <a:xfrm>
            <a:off x="3874235" y="628068"/>
            <a:ext cx="14403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60-DAY PLAN</a:t>
            </a:r>
            <a:endParaRPr sz="1100"/>
          </a:p>
        </p:txBody>
      </p:sp>
      <p:grpSp>
        <p:nvGrpSpPr>
          <p:cNvPr id="441" name="Google Shape;441;p31"/>
          <p:cNvGrpSpPr/>
          <p:nvPr/>
        </p:nvGrpSpPr>
        <p:grpSpPr>
          <a:xfrm>
            <a:off x="714706" y="1000297"/>
            <a:ext cx="7797825" cy="399600"/>
            <a:chOff x="952942" y="1333730"/>
            <a:chExt cx="10397100" cy="532800"/>
          </a:xfrm>
        </p:grpSpPr>
        <p:sp>
          <p:nvSpPr>
            <p:cNvPr id="442" name="Google Shape;442;p31"/>
            <p:cNvSpPr/>
            <p:nvPr/>
          </p:nvSpPr>
          <p:spPr>
            <a:xfrm>
              <a:off x="952942" y="1333730"/>
              <a:ext cx="10397100" cy="532800"/>
            </a:xfrm>
            <a:prstGeom prst="round2SameRect">
              <a:avLst>
                <a:gd fmla="val 40085" name="adj1"/>
                <a:gd fmla="val 0" name="adj2"/>
              </a:avLst>
            </a:prstGeom>
            <a:solidFill>
              <a:srgbClr val="1C3D5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3" name="Google Shape;443;p31"/>
            <p:cNvSpPr txBox="1"/>
            <p:nvPr/>
          </p:nvSpPr>
          <p:spPr>
            <a:xfrm>
              <a:off x="1426099" y="1494333"/>
              <a:ext cx="1410900" cy="246300"/>
            </a:xfrm>
            <a:prstGeom prst="rect">
              <a:avLst/>
            </a:prstGeom>
            <a:solidFill>
              <a:srgbClr val="1C3D5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FOCUS AREA</a:t>
              </a:r>
              <a:endParaRPr sz="1100"/>
            </a:p>
          </p:txBody>
        </p:sp>
        <p:sp>
          <p:nvSpPr>
            <p:cNvPr id="444" name="Google Shape;444;p31"/>
            <p:cNvSpPr txBox="1"/>
            <p:nvPr/>
          </p:nvSpPr>
          <p:spPr>
            <a:xfrm>
              <a:off x="3983164" y="1494333"/>
              <a:ext cx="1260300" cy="246300"/>
            </a:xfrm>
            <a:prstGeom prst="rect">
              <a:avLst/>
            </a:prstGeom>
            <a:solidFill>
              <a:srgbClr val="1C3D5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100"/>
            </a:p>
          </p:txBody>
        </p:sp>
        <p:sp>
          <p:nvSpPr>
            <p:cNvPr id="445" name="Google Shape;445;p31"/>
            <p:cNvSpPr txBox="1"/>
            <p:nvPr/>
          </p:nvSpPr>
          <p:spPr>
            <a:xfrm>
              <a:off x="7181066" y="1494333"/>
              <a:ext cx="2658300" cy="246300"/>
            </a:xfrm>
            <a:prstGeom prst="rect">
              <a:avLst/>
            </a:prstGeom>
            <a:solidFill>
              <a:srgbClr val="1C3D5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METRIC &amp; TARGET DATE</a:t>
              </a:r>
              <a:endParaRPr sz="1100"/>
            </a:p>
          </p:txBody>
        </p:sp>
      </p:grpSp>
      <p:sp>
        <p:nvSpPr>
          <p:cNvPr id="446" name="Google Shape;446;p31"/>
          <p:cNvSpPr txBox="1"/>
          <p:nvPr/>
        </p:nvSpPr>
        <p:spPr>
          <a:xfrm>
            <a:off x="1072550" y="1664250"/>
            <a:ext cx="945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Team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Establishment</a:t>
            </a:r>
            <a:endParaRPr sz="1100"/>
          </a:p>
        </p:txBody>
      </p:sp>
      <p:sp>
        <p:nvSpPr>
          <p:cNvPr id="447" name="Google Shape;447;p31"/>
          <p:cNvSpPr txBox="1"/>
          <p:nvPr/>
        </p:nvSpPr>
        <p:spPr>
          <a:xfrm>
            <a:off x="2344345" y="1596631"/>
            <a:ext cx="24567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roles &amp; responsibilities of team positions 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talent pool for Project Manager position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31"/>
          <p:cNvSpPr txBox="1"/>
          <p:nvPr/>
        </p:nvSpPr>
        <p:spPr>
          <a:xfrm>
            <a:off x="4876856" y="1576924"/>
            <a:ext cx="2456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Senior Manager FY15 Goals written &amp; Approved by 4/25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Manager FY15 Goals written &amp; approved by 4/25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Begin 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round of position interviews by 4/21</a:t>
            </a:r>
            <a:endParaRPr/>
          </a:p>
        </p:txBody>
      </p:sp>
      <p:sp>
        <p:nvSpPr>
          <p:cNvPr id="449" name="Google Shape;449;p31"/>
          <p:cNvSpPr txBox="1"/>
          <p:nvPr/>
        </p:nvSpPr>
        <p:spPr>
          <a:xfrm>
            <a:off x="1072550" y="2484575"/>
            <a:ext cx="1128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Stability</a:t>
            </a:r>
            <a:endParaRPr sz="1100"/>
          </a:p>
        </p:txBody>
      </p:sp>
      <p:sp>
        <p:nvSpPr>
          <p:cNvPr id="450" name="Google Shape;450;p31"/>
          <p:cNvSpPr txBox="1"/>
          <p:nvPr/>
        </p:nvSpPr>
        <p:spPr>
          <a:xfrm>
            <a:off x="2344345" y="2473732"/>
            <a:ext cx="2049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Assess current state of live markets and address open issues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731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31"/>
          <p:cNvSpPr txBox="1"/>
          <p:nvPr/>
        </p:nvSpPr>
        <p:spPr>
          <a:xfrm>
            <a:off x="4876850" y="2325075"/>
            <a:ext cx="3424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issue backlog by 4/4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Audit content, catalogs, and assignment profiles by 4/31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Resolve custom report issues by 4/18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Confirm market analysis, meeting market stakeholders needs by 4/31</a:t>
            </a:r>
            <a:endParaRPr sz="1100"/>
          </a:p>
        </p:txBody>
      </p:sp>
      <p:sp>
        <p:nvSpPr>
          <p:cNvPr id="452" name="Google Shape;452;p31"/>
          <p:cNvSpPr txBox="1"/>
          <p:nvPr/>
        </p:nvSpPr>
        <p:spPr>
          <a:xfrm>
            <a:off x="1072550" y="3295300"/>
            <a:ext cx="1221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 sz="1100"/>
          </a:p>
        </p:txBody>
      </p:sp>
      <p:sp>
        <p:nvSpPr>
          <p:cNvPr id="453" name="Google Shape;453;p31"/>
          <p:cNvSpPr txBox="1"/>
          <p:nvPr/>
        </p:nvSpPr>
        <p:spPr>
          <a:xfrm>
            <a:off x="2344350" y="3237300"/>
            <a:ext cx="22584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Create &amp; execute project plans for new markets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project processes for forthcoming launch</a:t>
            </a:r>
            <a:endParaRPr sz="1100"/>
          </a:p>
        </p:txBody>
      </p:sp>
      <p:sp>
        <p:nvSpPr>
          <p:cNvPr id="454" name="Google Shape;454;p31"/>
          <p:cNvSpPr txBox="1"/>
          <p:nvPr/>
        </p:nvSpPr>
        <p:spPr>
          <a:xfrm>
            <a:off x="4891100" y="3140900"/>
            <a:ext cx="33195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project management plans for UK &amp; Australian market  by 4/2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Facilitate kick-off meetings &amp; schedule weekly status calls for UK, Aus &amp; Brazil eCommerce by 4/10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weekly meeting between PM and Business by 4/11</a:t>
            </a:r>
            <a:endParaRPr sz="1100">
              <a:solidFill>
                <a:schemeClr val="dk1"/>
              </a:solidFill>
            </a:endParaRPr>
          </a:p>
          <a:p>
            <a:pPr indent="-73152" lvl="0" marL="73152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55" name="Google Shape;455;p31"/>
          <p:cNvSpPr txBox="1"/>
          <p:nvPr/>
        </p:nvSpPr>
        <p:spPr>
          <a:xfrm>
            <a:off x="1072550" y="4018025"/>
            <a:ext cx="13767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Business Adoption</a:t>
            </a:r>
            <a:endParaRPr sz="1100"/>
          </a:p>
        </p:txBody>
      </p:sp>
      <p:sp>
        <p:nvSpPr>
          <p:cNvPr id="456" name="Google Shape;456;p31"/>
          <p:cNvSpPr txBox="1"/>
          <p:nvPr/>
        </p:nvSpPr>
        <p:spPr>
          <a:xfrm>
            <a:off x="2344356" y="4040750"/>
            <a:ext cx="21048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adoption of tool by Anti-Corruption &amp; International Compliance training groups</a:t>
            </a:r>
            <a:endParaRPr sz="1100"/>
          </a:p>
        </p:txBody>
      </p:sp>
      <p:sp>
        <p:nvSpPr>
          <p:cNvPr id="457" name="Google Shape;457;p31"/>
          <p:cNvSpPr txBox="1"/>
          <p:nvPr/>
        </p:nvSpPr>
        <p:spPr>
          <a:xfrm>
            <a:off x="4876854" y="4031291"/>
            <a:ext cx="3348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the creation of new  demo’s by April 31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training of new feature by 4/15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73152" lvl="0" marL="73152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58" name="Google Shape;458;p31"/>
          <p:cNvCxnSpPr/>
          <p:nvPr/>
        </p:nvCxnSpPr>
        <p:spPr>
          <a:xfrm>
            <a:off x="714707" y="3875786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9" name="Google Shape;459;p31"/>
          <p:cNvCxnSpPr/>
          <p:nvPr/>
        </p:nvCxnSpPr>
        <p:spPr>
          <a:xfrm>
            <a:off x="495632" y="3103233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0" name="Google Shape;460;p31"/>
          <p:cNvCxnSpPr/>
          <p:nvPr/>
        </p:nvCxnSpPr>
        <p:spPr>
          <a:xfrm>
            <a:off x="714707" y="2254344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61" name="Google Shape;461;p31"/>
          <p:cNvSpPr/>
          <p:nvPr/>
        </p:nvSpPr>
        <p:spPr>
          <a:xfrm>
            <a:off x="466078" y="1895568"/>
            <a:ext cx="108300" cy="2287200"/>
          </a:xfrm>
          <a:prstGeom prst="leftBracket">
            <a:avLst>
              <a:gd fmla="val 84165" name="adj"/>
            </a:avLst>
          </a:prstGeom>
          <a:noFill/>
          <a:ln cap="rnd" cmpd="sng" w="12700">
            <a:solidFill>
              <a:srgbClr val="AFC2E5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31"/>
          <p:cNvSpPr txBox="1"/>
          <p:nvPr/>
        </p:nvSpPr>
        <p:spPr>
          <a:xfrm>
            <a:off x="6234410" y="686281"/>
            <a:ext cx="1065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90-DAY PLAN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2"/>
          <p:cNvSpPr/>
          <p:nvPr/>
        </p:nvSpPr>
        <p:spPr>
          <a:xfrm>
            <a:off x="1353771" y="533317"/>
            <a:ext cx="6519900" cy="663900"/>
          </a:xfrm>
          <a:prstGeom prst="round2SameRect">
            <a:avLst>
              <a:gd fmla="val 31208" name="adj1"/>
              <a:gd fmla="val 0" name="adj2"/>
            </a:avLst>
          </a:prstGeom>
          <a:solidFill>
            <a:srgbClr val="E4E8EE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714706" y="1000297"/>
            <a:ext cx="7797900" cy="3526800"/>
          </a:xfrm>
          <a:prstGeom prst="roundRect">
            <a:avLst>
              <a:gd fmla="val 4662" name="adj"/>
            </a:avLst>
          </a:prstGeom>
          <a:solidFill>
            <a:srgbClr val="FFFFFF"/>
          </a:solidFill>
          <a:ln cap="flat" cmpd="sng" w="12700">
            <a:solidFill>
              <a:srgbClr val="85C9BD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70" name="Google Shape;470;p32"/>
          <p:cNvGrpSpPr/>
          <p:nvPr/>
        </p:nvGrpSpPr>
        <p:grpSpPr>
          <a:xfrm>
            <a:off x="5578257" y="533042"/>
            <a:ext cx="2483462" cy="467325"/>
            <a:chOff x="1597253" y="710722"/>
            <a:chExt cx="3311282" cy="623100"/>
          </a:xfrm>
        </p:grpSpPr>
        <p:sp>
          <p:nvSpPr>
            <p:cNvPr id="471" name="Google Shape;471;p32"/>
            <p:cNvSpPr/>
            <p:nvPr/>
          </p:nvSpPr>
          <p:spPr>
            <a:xfrm>
              <a:off x="1805668" y="710722"/>
              <a:ext cx="2896800" cy="623100"/>
            </a:xfrm>
            <a:prstGeom prst="round2SameRect">
              <a:avLst>
                <a:gd fmla="val 49721" name="adj1"/>
                <a:gd fmla="val 0" name="adj2"/>
              </a:avLst>
            </a:pr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 rot="5400000">
              <a:off x="4700911" y="1125953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 flipH="1" rot="-5400000">
              <a:off x="1597251" y="1125952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85C9BD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74" name="Google Shape;474;p32"/>
          <p:cNvSpPr txBox="1"/>
          <p:nvPr/>
        </p:nvSpPr>
        <p:spPr>
          <a:xfrm>
            <a:off x="6082800" y="686288"/>
            <a:ext cx="14418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90-DAY PLAN</a:t>
            </a:r>
            <a:endParaRPr sz="1100"/>
          </a:p>
        </p:txBody>
      </p:sp>
      <p:sp>
        <p:nvSpPr>
          <p:cNvPr id="475" name="Google Shape;475;p32"/>
          <p:cNvSpPr/>
          <p:nvPr/>
        </p:nvSpPr>
        <p:spPr>
          <a:xfrm>
            <a:off x="714706" y="1000297"/>
            <a:ext cx="7797900" cy="399600"/>
          </a:xfrm>
          <a:prstGeom prst="round2SameRect">
            <a:avLst>
              <a:gd fmla="val 40085" name="adj1"/>
              <a:gd fmla="val 0" name="adj2"/>
            </a:avLst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32"/>
          <p:cNvSpPr txBox="1"/>
          <p:nvPr/>
        </p:nvSpPr>
        <p:spPr>
          <a:xfrm>
            <a:off x="1072550" y="1664250"/>
            <a:ext cx="103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Team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Establishment</a:t>
            </a:r>
            <a:endParaRPr sz="1100"/>
          </a:p>
        </p:txBody>
      </p:sp>
      <p:sp>
        <p:nvSpPr>
          <p:cNvPr id="477" name="Google Shape;477;p32"/>
          <p:cNvSpPr txBox="1"/>
          <p:nvPr/>
        </p:nvSpPr>
        <p:spPr>
          <a:xfrm>
            <a:off x="2344345" y="1596631"/>
            <a:ext cx="24567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roles &amp; responsibilities of team positions 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talent pool for Project Manager position</a:t>
            </a:r>
            <a:endParaRPr sz="1100"/>
          </a:p>
        </p:txBody>
      </p:sp>
      <p:sp>
        <p:nvSpPr>
          <p:cNvPr id="478" name="Google Shape;478;p32"/>
          <p:cNvSpPr txBox="1"/>
          <p:nvPr/>
        </p:nvSpPr>
        <p:spPr>
          <a:xfrm>
            <a:off x="5038781" y="1519687"/>
            <a:ext cx="2456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Senior Manager FY15 Goals written &amp; Approved by 4/25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Manager FY15 Goals written &amp; approved by 4/25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Begin 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round of position interviews by 4/21</a:t>
            </a:r>
            <a:endParaRPr sz="1100"/>
          </a:p>
        </p:txBody>
      </p:sp>
      <p:sp>
        <p:nvSpPr>
          <p:cNvPr id="479" name="Google Shape;479;p32"/>
          <p:cNvSpPr txBox="1"/>
          <p:nvPr/>
        </p:nvSpPr>
        <p:spPr>
          <a:xfrm>
            <a:off x="1072550" y="2484575"/>
            <a:ext cx="774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Stability</a:t>
            </a:r>
            <a:endParaRPr sz="1100"/>
          </a:p>
        </p:txBody>
      </p:sp>
      <p:sp>
        <p:nvSpPr>
          <p:cNvPr id="480" name="Google Shape;480;p32"/>
          <p:cNvSpPr txBox="1"/>
          <p:nvPr/>
        </p:nvSpPr>
        <p:spPr>
          <a:xfrm>
            <a:off x="2344345" y="2503532"/>
            <a:ext cx="2049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Assess current state of live markets and address open issues</a:t>
            </a:r>
            <a:endParaRPr sz="1100"/>
          </a:p>
        </p:txBody>
      </p:sp>
      <p:sp>
        <p:nvSpPr>
          <p:cNvPr id="481" name="Google Shape;481;p32"/>
          <p:cNvSpPr txBox="1"/>
          <p:nvPr/>
        </p:nvSpPr>
        <p:spPr>
          <a:xfrm>
            <a:off x="5038781" y="2340025"/>
            <a:ext cx="29775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issue backlog by 4/4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Audit content, catalogs, and assignment profiles by 4/31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Resolve custom report issues by 4/18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Confirm market analysis, meeting market stakeholders needs by 4/31</a:t>
            </a:r>
            <a:endParaRPr sz="1100">
              <a:solidFill>
                <a:schemeClr val="dk1"/>
              </a:solidFill>
            </a:endParaRPr>
          </a:p>
          <a:p>
            <a:pPr indent="-548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82" name="Google Shape;482;p32"/>
          <p:cNvSpPr txBox="1"/>
          <p:nvPr/>
        </p:nvSpPr>
        <p:spPr>
          <a:xfrm>
            <a:off x="1072550" y="3295300"/>
            <a:ext cx="1065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 sz="1100"/>
          </a:p>
        </p:txBody>
      </p:sp>
      <p:sp>
        <p:nvSpPr>
          <p:cNvPr id="483" name="Google Shape;483;p32"/>
          <p:cNvSpPr txBox="1"/>
          <p:nvPr/>
        </p:nvSpPr>
        <p:spPr>
          <a:xfrm>
            <a:off x="2344350" y="3237300"/>
            <a:ext cx="25617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Create &amp; execute project plans for new markets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project processes for forthcoming launch</a:t>
            </a:r>
            <a:endParaRPr sz="1100"/>
          </a:p>
        </p:txBody>
      </p:sp>
      <p:sp>
        <p:nvSpPr>
          <p:cNvPr id="484" name="Google Shape;484;p32"/>
          <p:cNvSpPr txBox="1"/>
          <p:nvPr/>
        </p:nvSpPr>
        <p:spPr>
          <a:xfrm>
            <a:off x="5038779" y="3160364"/>
            <a:ext cx="33480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project management plans for UK &amp; Australian market  by 4/2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Facilitate kick-off meetings &amp; schedule weekly status calls for UK, Aus &amp; Brazil eCommerce by 4/10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weekly meeting between PM and Business by 4/11</a:t>
            </a:r>
            <a:endParaRPr sz="1100"/>
          </a:p>
        </p:txBody>
      </p:sp>
      <p:sp>
        <p:nvSpPr>
          <p:cNvPr id="485" name="Google Shape;485;p32"/>
          <p:cNvSpPr txBox="1"/>
          <p:nvPr/>
        </p:nvSpPr>
        <p:spPr>
          <a:xfrm>
            <a:off x="1072550" y="4018025"/>
            <a:ext cx="12717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Business Adoption</a:t>
            </a:r>
            <a:endParaRPr sz="1100"/>
          </a:p>
        </p:txBody>
      </p:sp>
      <p:sp>
        <p:nvSpPr>
          <p:cNvPr id="486" name="Google Shape;486;p32"/>
          <p:cNvSpPr txBox="1"/>
          <p:nvPr/>
        </p:nvSpPr>
        <p:spPr>
          <a:xfrm>
            <a:off x="2344346" y="4040759"/>
            <a:ext cx="22734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adoption of tool by Anti-Corruption &amp; International Compliance training groups</a:t>
            </a:r>
            <a:endParaRPr sz="1100"/>
          </a:p>
        </p:txBody>
      </p:sp>
      <p:sp>
        <p:nvSpPr>
          <p:cNvPr id="487" name="Google Shape;487;p32"/>
          <p:cNvSpPr txBox="1"/>
          <p:nvPr/>
        </p:nvSpPr>
        <p:spPr>
          <a:xfrm>
            <a:off x="5038779" y="4031141"/>
            <a:ext cx="3348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the creation of new  demo’s by April 31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training of new feature by 4/15</a:t>
            </a:r>
            <a:endParaRPr sz="1100"/>
          </a:p>
        </p:txBody>
      </p:sp>
      <p:cxnSp>
        <p:nvCxnSpPr>
          <p:cNvPr id="488" name="Google Shape;488;p32"/>
          <p:cNvCxnSpPr/>
          <p:nvPr/>
        </p:nvCxnSpPr>
        <p:spPr>
          <a:xfrm>
            <a:off x="714707" y="3875786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89" name="Google Shape;489;p32"/>
          <p:cNvCxnSpPr/>
          <p:nvPr/>
        </p:nvCxnSpPr>
        <p:spPr>
          <a:xfrm>
            <a:off x="714707" y="3074683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90" name="Google Shape;490;p32"/>
          <p:cNvCxnSpPr/>
          <p:nvPr/>
        </p:nvCxnSpPr>
        <p:spPr>
          <a:xfrm>
            <a:off x="714707" y="2254344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91" name="Google Shape;491;p32"/>
          <p:cNvSpPr/>
          <p:nvPr/>
        </p:nvSpPr>
        <p:spPr>
          <a:xfrm>
            <a:off x="466078" y="1895568"/>
            <a:ext cx="108300" cy="2287200"/>
          </a:xfrm>
          <a:prstGeom prst="leftBracket">
            <a:avLst>
              <a:gd fmla="val 84165" name="adj"/>
            </a:avLst>
          </a:prstGeom>
          <a:noFill/>
          <a:ln cap="rnd" cmpd="sng" w="12700">
            <a:solidFill>
              <a:srgbClr val="AFC2E5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32"/>
          <p:cNvSpPr txBox="1"/>
          <p:nvPr/>
        </p:nvSpPr>
        <p:spPr>
          <a:xfrm>
            <a:off x="4061786" y="686281"/>
            <a:ext cx="1065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60-DAY PLAN</a:t>
            </a:r>
            <a:endParaRPr sz="1100"/>
          </a:p>
        </p:txBody>
      </p:sp>
      <p:sp>
        <p:nvSpPr>
          <p:cNvPr id="493" name="Google Shape;493;p32"/>
          <p:cNvSpPr txBox="1"/>
          <p:nvPr/>
        </p:nvSpPr>
        <p:spPr>
          <a:xfrm>
            <a:off x="1891207" y="635281"/>
            <a:ext cx="10596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30-DAY PLAN</a:t>
            </a:r>
            <a:endParaRPr sz="1100"/>
          </a:p>
        </p:txBody>
      </p:sp>
      <p:grpSp>
        <p:nvGrpSpPr>
          <p:cNvPr id="494" name="Google Shape;494;p32"/>
          <p:cNvGrpSpPr/>
          <p:nvPr/>
        </p:nvGrpSpPr>
        <p:grpSpPr>
          <a:xfrm>
            <a:off x="1069574" y="1120750"/>
            <a:ext cx="6309950" cy="184725"/>
            <a:chOff x="1426099" y="1494333"/>
            <a:chExt cx="8413267" cy="246300"/>
          </a:xfrm>
        </p:grpSpPr>
        <p:sp>
          <p:nvSpPr>
            <p:cNvPr id="495" name="Google Shape;495;p32"/>
            <p:cNvSpPr txBox="1"/>
            <p:nvPr/>
          </p:nvSpPr>
          <p:spPr>
            <a:xfrm>
              <a:off x="1426099" y="1494333"/>
              <a:ext cx="1410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FOCUS AREA</a:t>
              </a:r>
              <a:endParaRPr sz="1100"/>
            </a:p>
          </p:txBody>
        </p:sp>
        <p:sp>
          <p:nvSpPr>
            <p:cNvPr id="496" name="Google Shape;496;p32"/>
            <p:cNvSpPr txBox="1"/>
            <p:nvPr/>
          </p:nvSpPr>
          <p:spPr>
            <a:xfrm>
              <a:off x="3983164" y="1494333"/>
              <a:ext cx="126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100"/>
            </a:p>
          </p:txBody>
        </p:sp>
        <p:sp>
          <p:nvSpPr>
            <p:cNvPr id="497" name="Google Shape;497;p32"/>
            <p:cNvSpPr txBox="1"/>
            <p:nvPr/>
          </p:nvSpPr>
          <p:spPr>
            <a:xfrm>
              <a:off x="7181066" y="1494333"/>
              <a:ext cx="2658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METRIC &amp; TARGET DATE</a:t>
              </a:r>
              <a:endParaRPr sz="11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3"/>
          <p:cNvSpPr/>
          <p:nvPr/>
        </p:nvSpPr>
        <p:spPr>
          <a:xfrm>
            <a:off x="6219450" y="1318088"/>
            <a:ext cx="1608300" cy="4287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85C9BD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/>
          </a:p>
        </p:txBody>
      </p:sp>
      <p:sp>
        <p:nvSpPr>
          <p:cNvPr id="504" name="Google Shape;504;p33"/>
          <p:cNvSpPr/>
          <p:nvPr/>
        </p:nvSpPr>
        <p:spPr>
          <a:xfrm>
            <a:off x="4471387" y="1318088"/>
            <a:ext cx="1608300" cy="4287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C3D52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/>
          </a:p>
        </p:txBody>
      </p:sp>
      <p:sp>
        <p:nvSpPr>
          <p:cNvPr id="505" name="Google Shape;505;p33"/>
          <p:cNvSpPr/>
          <p:nvPr/>
        </p:nvSpPr>
        <p:spPr>
          <a:xfrm>
            <a:off x="1115017" y="1746954"/>
            <a:ext cx="6914100" cy="2746500"/>
          </a:xfrm>
          <a:prstGeom prst="roundRect">
            <a:avLst>
              <a:gd fmla="val 7992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3600000" dist="76200">
              <a:srgbClr val="475D84">
                <a:alpha val="3373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33"/>
          <p:cNvSpPr txBox="1"/>
          <p:nvPr/>
        </p:nvSpPr>
        <p:spPr>
          <a:xfrm>
            <a:off x="1388256" y="2102774"/>
            <a:ext cx="1098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Overall Approach</a:t>
            </a:r>
            <a:endParaRPr sz="1100"/>
          </a:p>
        </p:txBody>
      </p:sp>
      <p:sp>
        <p:nvSpPr>
          <p:cNvPr id="507" name="Google Shape;507;p33"/>
          <p:cNvSpPr txBox="1"/>
          <p:nvPr/>
        </p:nvSpPr>
        <p:spPr>
          <a:xfrm>
            <a:off x="1388256" y="2715647"/>
            <a:ext cx="612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/>
          </a:p>
        </p:txBody>
      </p:sp>
      <p:sp>
        <p:nvSpPr>
          <p:cNvPr id="508" name="Google Shape;508;p33"/>
          <p:cNvSpPr txBox="1"/>
          <p:nvPr/>
        </p:nvSpPr>
        <p:spPr>
          <a:xfrm>
            <a:off x="1388256" y="3328520"/>
            <a:ext cx="9606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People/Culture</a:t>
            </a:r>
            <a:endParaRPr sz="1100"/>
          </a:p>
        </p:txBody>
      </p:sp>
      <p:sp>
        <p:nvSpPr>
          <p:cNvPr id="509" name="Google Shape;509;p33"/>
          <p:cNvSpPr txBox="1"/>
          <p:nvPr/>
        </p:nvSpPr>
        <p:spPr>
          <a:xfrm>
            <a:off x="1388256" y="3941392"/>
            <a:ext cx="10017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Functional Area</a:t>
            </a:r>
            <a:endParaRPr sz="1100"/>
          </a:p>
        </p:txBody>
      </p:sp>
      <p:grpSp>
        <p:nvGrpSpPr>
          <p:cNvPr id="510" name="Google Shape;510;p33"/>
          <p:cNvGrpSpPr/>
          <p:nvPr/>
        </p:nvGrpSpPr>
        <p:grpSpPr>
          <a:xfrm>
            <a:off x="1115017" y="2507314"/>
            <a:ext cx="6914025" cy="1225746"/>
            <a:chOff x="1486689" y="3343086"/>
            <a:chExt cx="9218700" cy="1634328"/>
          </a:xfrm>
        </p:grpSpPr>
        <p:cxnSp>
          <p:nvCxnSpPr>
            <p:cNvPr id="511" name="Google Shape;511;p33"/>
            <p:cNvCxnSpPr/>
            <p:nvPr/>
          </p:nvCxnSpPr>
          <p:spPr>
            <a:xfrm>
              <a:off x="1486689" y="3343086"/>
              <a:ext cx="9218700" cy="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24710"/>
                </a:srgbClr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512" name="Google Shape;512;p33"/>
            <p:cNvCxnSpPr/>
            <p:nvPr/>
          </p:nvCxnSpPr>
          <p:spPr>
            <a:xfrm>
              <a:off x="1486689" y="4160250"/>
              <a:ext cx="9218700" cy="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24710"/>
                </a:srgbClr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513" name="Google Shape;513;p33"/>
            <p:cNvCxnSpPr/>
            <p:nvPr/>
          </p:nvCxnSpPr>
          <p:spPr>
            <a:xfrm>
              <a:off x="1486689" y="4977414"/>
              <a:ext cx="9218700" cy="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24710"/>
                </a:srgbClr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514" name="Google Shape;514;p33"/>
          <p:cNvSpPr/>
          <p:nvPr/>
        </p:nvSpPr>
        <p:spPr>
          <a:xfrm>
            <a:off x="6219450" y="1318088"/>
            <a:ext cx="1608300" cy="3175500"/>
          </a:xfrm>
          <a:prstGeom prst="roundRect">
            <a:avLst>
              <a:gd fmla="val 13900" name="adj"/>
            </a:avLst>
          </a:prstGeom>
          <a:noFill/>
          <a:ln cap="flat" cmpd="sng" w="12700">
            <a:solidFill>
              <a:srgbClr val="85C9B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33"/>
          <p:cNvSpPr/>
          <p:nvPr/>
        </p:nvSpPr>
        <p:spPr>
          <a:xfrm>
            <a:off x="4471387" y="1318088"/>
            <a:ext cx="1608300" cy="3175500"/>
          </a:xfrm>
          <a:prstGeom prst="roundRect">
            <a:avLst>
              <a:gd fmla="val 13900" name="adj"/>
            </a:avLst>
          </a:prstGeom>
          <a:noFill/>
          <a:ln cap="flat" cmpd="sng" w="12700">
            <a:solidFill>
              <a:srgbClr val="1C3D5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33"/>
          <p:cNvSpPr/>
          <p:nvPr/>
        </p:nvSpPr>
        <p:spPr>
          <a:xfrm>
            <a:off x="2723324" y="1318088"/>
            <a:ext cx="1608300" cy="3175500"/>
          </a:xfrm>
          <a:prstGeom prst="roundRect">
            <a:avLst>
              <a:gd fmla="val 13900" name="adj"/>
            </a:avLst>
          </a:prstGeom>
          <a:noFill/>
          <a:ln cap="flat" cmpd="sng" w="12700">
            <a:solidFill>
              <a:srgbClr val="FF5D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17" name="Google Shape;517;p33"/>
          <p:cNvGrpSpPr/>
          <p:nvPr/>
        </p:nvGrpSpPr>
        <p:grpSpPr>
          <a:xfrm>
            <a:off x="2837817" y="2038839"/>
            <a:ext cx="4899312" cy="330750"/>
            <a:chOff x="3783756" y="2718452"/>
            <a:chExt cx="6532416" cy="441000"/>
          </a:xfrm>
        </p:grpSpPr>
        <p:sp>
          <p:nvSpPr>
            <p:cNvPr id="518" name="Google Shape;518;p33"/>
            <p:cNvSpPr txBox="1"/>
            <p:nvPr/>
          </p:nvSpPr>
          <p:spPr>
            <a:xfrm>
              <a:off x="3783756" y="2718452"/>
              <a:ext cx="16290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Onboarding 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</a:t>
              </a:r>
              <a:endParaRPr sz="1100"/>
            </a:p>
          </p:txBody>
        </p:sp>
        <p:sp>
          <p:nvSpPr>
            <p:cNvPr id="519" name="Google Shape;519;p33"/>
            <p:cNvSpPr txBox="1"/>
            <p:nvPr/>
          </p:nvSpPr>
          <p:spPr>
            <a:xfrm>
              <a:off x="6210321" y="2718452"/>
              <a:ext cx="1670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company goals </a:t>
              </a:r>
              <a:endParaRPr sz="1100"/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8541072" y="2718452"/>
              <a:ext cx="17751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Contribution to long-term success</a:t>
              </a:r>
              <a:endParaRPr sz="1100"/>
            </a:p>
          </p:txBody>
        </p:sp>
      </p:grpSp>
      <p:grpSp>
        <p:nvGrpSpPr>
          <p:cNvPr id="521" name="Google Shape;521;p33"/>
          <p:cNvGrpSpPr/>
          <p:nvPr/>
        </p:nvGrpSpPr>
        <p:grpSpPr>
          <a:xfrm>
            <a:off x="2837817" y="2651711"/>
            <a:ext cx="4842612" cy="330750"/>
            <a:chOff x="3783756" y="3535615"/>
            <a:chExt cx="6456816" cy="441000"/>
          </a:xfrm>
        </p:grpSpPr>
        <p:sp>
          <p:nvSpPr>
            <p:cNvPr id="522" name="Google Shape;522;p33"/>
            <p:cNvSpPr txBox="1"/>
            <p:nvPr/>
          </p:nvSpPr>
          <p:spPr>
            <a:xfrm>
              <a:off x="3783756" y="3535615"/>
              <a:ext cx="17220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Learning the company’s mission, vision and goals</a:t>
              </a:r>
              <a:endParaRPr sz="1100"/>
            </a:p>
            <a:p>
              <a:pPr indent="0" lvl="0" marL="342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6210321" y="3535615"/>
              <a:ext cx="18936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market competition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Creating new strategy</a:t>
              </a:r>
              <a:endParaRPr sz="1100"/>
            </a:p>
          </p:txBody>
        </p:sp>
        <p:sp>
          <p:nvSpPr>
            <p:cNvPr id="524" name="Google Shape;524;p33"/>
            <p:cNvSpPr txBox="1"/>
            <p:nvPr/>
          </p:nvSpPr>
          <p:spPr>
            <a:xfrm>
              <a:off x="8541072" y="3535615"/>
              <a:ext cx="16995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Set up planning process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New product creation</a:t>
              </a:r>
              <a:endParaRPr sz="1100"/>
            </a:p>
          </p:txBody>
        </p:sp>
      </p:grpSp>
      <p:grpSp>
        <p:nvGrpSpPr>
          <p:cNvPr id="525" name="Google Shape;525;p33"/>
          <p:cNvGrpSpPr/>
          <p:nvPr/>
        </p:nvGrpSpPr>
        <p:grpSpPr>
          <a:xfrm>
            <a:off x="2837817" y="3264584"/>
            <a:ext cx="4775337" cy="330750"/>
            <a:chOff x="3783756" y="4352779"/>
            <a:chExt cx="6367116" cy="441000"/>
          </a:xfrm>
        </p:grpSpPr>
        <p:sp>
          <p:nvSpPr>
            <p:cNvPr id="526" name="Google Shape;526;p33"/>
            <p:cNvSpPr txBox="1"/>
            <p:nvPr/>
          </p:nvSpPr>
          <p:spPr>
            <a:xfrm>
              <a:off x="3783756" y="4352779"/>
              <a:ext cx="15954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organization structure</a:t>
              </a:r>
              <a:endParaRPr sz="1100"/>
            </a:p>
            <a:p>
              <a:pPr indent="0" lvl="0" marL="342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527" name="Google Shape;527;p33"/>
            <p:cNvSpPr txBox="1"/>
            <p:nvPr/>
          </p:nvSpPr>
          <p:spPr>
            <a:xfrm>
              <a:off x="6210321" y="4352779"/>
              <a:ext cx="17364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Set change expectations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Regular meetings</a:t>
              </a:r>
              <a:endParaRPr sz="1100"/>
            </a:p>
          </p:txBody>
        </p:sp>
        <p:sp>
          <p:nvSpPr>
            <p:cNvPr id="528" name="Google Shape;528;p33"/>
            <p:cNvSpPr txBox="1"/>
            <p:nvPr/>
          </p:nvSpPr>
          <p:spPr>
            <a:xfrm>
              <a:off x="8541072" y="4352779"/>
              <a:ext cx="1609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Regular feedback loop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Customer service</a:t>
              </a:r>
              <a:endParaRPr sz="1100"/>
            </a:p>
          </p:txBody>
        </p:sp>
      </p:grpSp>
      <p:grpSp>
        <p:nvGrpSpPr>
          <p:cNvPr id="529" name="Google Shape;529;p33"/>
          <p:cNvGrpSpPr/>
          <p:nvPr/>
        </p:nvGrpSpPr>
        <p:grpSpPr>
          <a:xfrm>
            <a:off x="2837817" y="3893713"/>
            <a:ext cx="4742937" cy="330750"/>
            <a:chOff x="3783756" y="5191618"/>
            <a:chExt cx="6323916" cy="441000"/>
          </a:xfrm>
        </p:grpSpPr>
        <p:sp>
          <p:nvSpPr>
            <p:cNvPr id="530" name="Google Shape;530;p33"/>
            <p:cNvSpPr txBox="1"/>
            <p:nvPr/>
          </p:nvSpPr>
          <p:spPr>
            <a:xfrm>
              <a:off x="3783756" y="5191618"/>
              <a:ext cx="1888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Benchmark influencers</a:t>
              </a:r>
              <a:endParaRPr sz="1100"/>
            </a:p>
            <a:p>
              <a:pPr indent="0" lvl="0" marL="342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531" name="Google Shape;531;p33"/>
            <p:cNvSpPr txBox="1"/>
            <p:nvPr/>
          </p:nvSpPr>
          <p:spPr>
            <a:xfrm>
              <a:off x="6210321" y="5191618"/>
              <a:ext cx="15345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Establish key metrics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</a:t>
              </a:r>
              <a:endParaRPr sz="1100"/>
            </a:p>
          </p:txBody>
        </p:sp>
        <p:sp>
          <p:nvSpPr>
            <p:cNvPr id="532" name="Google Shape;532;p33"/>
            <p:cNvSpPr txBox="1"/>
            <p:nvPr/>
          </p:nvSpPr>
          <p:spPr>
            <a:xfrm>
              <a:off x="8541072" y="5191618"/>
              <a:ext cx="15666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Demonstrate learning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Company visions</a:t>
              </a:r>
              <a:endParaRPr sz="1100"/>
            </a:p>
          </p:txBody>
        </p:sp>
      </p:grpSp>
      <p:sp>
        <p:nvSpPr>
          <p:cNvPr id="533" name="Google Shape;533;p33"/>
          <p:cNvSpPr/>
          <p:nvPr/>
        </p:nvSpPr>
        <p:spPr>
          <a:xfrm>
            <a:off x="2723325" y="1318088"/>
            <a:ext cx="1608300" cy="4287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FF5D4C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endParaRPr sz="1100"/>
          </a:p>
        </p:txBody>
      </p:sp>
      <p:sp>
        <p:nvSpPr>
          <p:cNvPr id="534" name="Google Shape;534;p33"/>
          <p:cNvSpPr txBox="1"/>
          <p:nvPr/>
        </p:nvSpPr>
        <p:spPr>
          <a:xfrm>
            <a:off x="3288475" y="530558"/>
            <a:ext cx="256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30-60-90 DAY PLAN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